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4"/>
  </p:notesMasterIdLst>
  <p:handoutMasterIdLst>
    <p:handoutMasterId r:id="rId125"/>
  </p:handoutMasterIdLst>
  <p:sldIdLst>
    <p:sldId id="551" r:id="rId2"/>
    <p:sldId id="780" r:id="rId3"/>
    <p:sldId id="781" r:id="rId4"/>
    <p:sldId id="782" r:id="rId5"/>
    <p:sldId id="783" r:id="rId6"/>
    <p:sldId id="787" r:id="rId7"/>
    <p:sldId id="788" r:id="rId8"/>
    <p:sldId id="784" r:id="rId9"/>
    <p:sldId id="711" r:id="rId10"/>
    <p:sldId id="712" r:id="rId11"/>
    <p:sldId id="732" r:id="rId12"/>
    <p:sldId id="713" r:id="rId13"/>
    <p:sldId id="733" r:id="rId14"/>
    <p:sldId id="737" r:id="rId15"/>
    <p:sldId id="739" r:id="rId16"/>
    <p:sldId id="740" r:id="rId17"/>
    <p:sldId id="738" r:id="rId18"/>
    <p:sldId id="741" r:id="rId19"/>
    <p:sldId id="742" r:id="rId20"/>
    <p:sldId id="789" r:id="rId21"/>
    <p:sldId id="795" r:id="rId22"/>
    <p:sldId id="794" r:id="rId23"/>
    <p:sldId id="743" r:id="rId24"/>
    <p:sldId id="744" r:id="rId25"/>
    <p:sldId id="659" r:id="rId26"/>
    <p:sldId id="660" r:id="rId27"/>
    <p:sldId id="661" r:id="rId28"/>
    <p:sldId id="662" r:id="rId29"/>
    <p:sldId id="799" r:id="rId30"/>
    <p:sldId id="798" r:id="rId31"/>
    <p:sldId id="796" r:id="rId32"/>
    <p:sldId id="664" r:id="rId33"/>
    <p:sldId id="665" r:id="rId34"/>
    <p:sldId id="666" r:id="rId35"/>
    <p:sldId id="807" r:id="rId36"/>
    <p:sldId id="668" r:id="rId37"/>
    <p:sldId id="669" r:id="rId38"/>
    <p:sldId id="670" r:id="rId39"/>
    <p:sldId id="671" r:id="rId40"/>
    <p:sldId id="672" r:id="rId41"/>
    <p:sldId id="800" r:id="rId42"/>
    <p:sldId id="673" r:id="rId43"/>
    <p:sldId id="674" r:id="rId44"/>
    <p:sldId id="675" r:id="rId45"/>
    <p:sldId id="676" r:id="rId46"/>
    <p:sldId id="801" r:id="rId47"/>
    <p:sldId id="677" r:id="rId48"/>
    <p:sldId id="678" r:id="rId49"/>
    <p:sldId id="679" r:id="rId50"/>
    <p:sldId id="680" r:id="rId51"/>
    <p:sldId id="696" r:id="rId52"/>
    <p:sldId id="681" r:id="rId53"/>
    <p:sldId id="803" r:id="rId54"/>
    <p:sldId id="683" r:id="rId55"/>
    <p:sldId id="804" r:id="rId56"/>
    <p:sldId id="684" r:id="rId57"/>
    <p:sldId id="685" r:id="rId58"/>
    <p:sldId id="810" r:id="rId59"/>
    <p:sldId id="687" r:id="rId60"/>
    <p:sldId id="802" r:id="rId61"/>
    <p:sldId id="688" r:id="rId62"/>
    <p:sldId id="689" r:id="rId63"/>
    <p:sldId id="690" r:id="rId64"/>
    <p:sldId id="691" r:id="rId65"/>
    <p:sldId id="809" r:id="rId66"/>
    <p:sldId id="468" r:id="rId67"/>
    <p:sldId id="692" r:id="rId68"/>
    <p:sldId id="805" r:id="rId69"/>
    <p:sldId id="582" r:id="rId70"/>
    <p:sldId id="583" r:id="rId71"/>
    <p:sldId id="584" r:id="rId72"/>
    <p:sldId id="585" r:id="rId73"/>
    <p:sldId id="586" r:id="rId74"/>
    <p:sldId id="587" r:id="rId75"/>
    <p:sldId id="588" r:id="rId76"/>
    <p:sldId id="589" r:id="rId77"/>
    <p:sldId id="590" r:id="rId78"/>
    <p:sldId id="593" r:id="rId79"/>
    <p:sldId id="594" r:id="rId80"/>
    <p:sldId id="595" r:id="rId81"/>
    <p:sldId id="596" r:id="rId82"/>
    <p:sldId id="599" r:id="rId83"/>
    <p:sldId id="597" r:id="rId84"/>
    <p:sldId id="598" r:id="rId85"/>
    <p:sldId id="592" r:id="rId86"/>
    <p:sldId id="600" r:id="rId87"/>
    <p:sldId id="602" r:id="rId88"/>
    <p:sldId id="607" r:id="rId89"/>
    <p:sldId id="580" r:id="rId90"/>
    <p:sldId id="574" r:id="rId91"/>
    <p:sldId id="606" r:id="rId92"/>
    <p:sldId id="603" r:id="rId93"/>
    <p:sldId id="604" r:id="rId94"/>
    <p:sldId id="605" r:id="rId95"/>
    <p:sldId id="806" r:id="rId96"/>
    <p:sldId id="694" r:id="rId97"/>
    <p:sldId id="695" r:id="rId98"/>
    <p:sldId id="708" r:id="rId99"/>
    <p:sldId id="709" r:id="rId100"/>
    <p:sldId id="710" r:id="rId101"/>
    <p:sldId id="745" r:id="rId102"/>
    <p:sldId id="746" r:id="rId103"/>
    <p:sldId id="757" r:id="rId104"/>
    <p:sldId id="755" r:id="rId105"/>
    <p:sldId id="758" r:id="rId106"/>
    <p:sldId id="759" r:id="rId107"/>
    <p:sldId id="753" r:id="rId108"/>
    <p:sldId id="761" r:id="rId109"/>
    <p:sldId id="766" r:id="rId110"/>
    <p:sldId id="764" r:id="rId111"/>
    <p:sldId id="769" r:id="rId112"/>
    <p:sldId id="767" r:id="rId113"/>
    <p:sldId id="778" r:id="rId114"/>
    <p:sldId id="779" r:id="rId115"/>
    <p:sldId id="768" r:id="rId116"/>
    <p:sldId id="772" r:id="rId117"/>
    <p:sldId id="773" r:id="rId118"/>
    <p:sldId id="771" r:id="rId119"/>
    <p:sldId id="774" r:id="rId120"/>
    <p:sldId id="777" r:id="rId121"/>
    <p:sldId id="770" r:id="rId122"/>
    <p:sldId id="775" r:id="rId123"/>
  </p:sldIdLst>
  <p:sldSz cx="9144000" cy="6858000" type="screen4x3"/>
  <p:notesSz cx="6805613" cy="99441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zione predefinita" id="{8340032D-CB53-B541-AF62-92BAB9589C9F}">
          <p14:sldIdLst>
            <p14:sldId id="551"/>
            <p14:sldId id="780"/>
            <p14:sldId id="781"/>
            <p14:sldId id="782"/>
            <p14:sldId id="783"/>
            <p14:sldId id="787"/>
            <p14:sldId id="788"/>
            <p14:sldId id="784"/>
            <p14:sldId id="711"/>
            <p14:sldId id="712"/>
            <p14:sldId id="732"/>
            <p14:sldId id="713"/>
            <p14:sldId id="733"/>
            <p14:sldId id="737"/>
            <p14:sldId id="739"/>
            <p14:sldId id="740"/>
            <p14:sldId id="738"/>
            <p14:sldId id="741"/>
            <p14:sldId id="742"/>
            <p14:sldId id="789"/>
            <p14:sldId id="795"/>
            <p14:sldId id="794"/>
            <p14:sldId id="743"/>
            <p14:sldId id="744"/>
            <p14:sldId id="659"/>
            <p14:sldId id="660"/>
            <p14:sldId id="661"/>
            <p14:sldId id="662"/>
            <p14:sldId id="799"/>
            <p14:sldId id="798"/>
            <p14:sldId id="796"/>
            <p14:sldId id="664"/>
            <p14:sldId id="665"/>
            <p14:sldId id="666"/>
            <p14:sldId id="807"/>
            <p14:sldId id="668"/>
            <p14:sldId id="669"/>
            <p14:sldId id="670"/>
            <p14:sldId id="671"/>
            <p14:sldId id="672"/>
            <p14:sldId id="800"/>
            <p14:sldId id="673"/>
            <p14:sldId id="674"/>
            <p14:sldId id="675"/>
            <p14:sldId id="676"/>
            <p14:sldId id="801"/>
            <p14:sldId id="677"/>
            <p14:sldId id="678"/>
            <p14:sldId id="679"/>
            <p14:sldId id="680"/>
            <p14:sldId id="696"/>
            <p14:sldId id="681"/>
            <p14:sldId id="803"/>
            <p14:sldId id="683"/>
            <p14:sldId id="804"/>
            <p14:sldId id="684"/>
            <p14:sldId id="685"/>
            <p14:sldId id="810"/>
            <p14:sldId id="687"/>
            <p14:sldId id="802"/>
            <p14:sldId id="688"/>
            <p14:sldId id="689"/>
            <p14:sldId id="690"/>
            <p14:sldId id="691"/>
            <p14:sldId id="809"/>
            <p14:sldId id="468"/>
            <p14:sldId id="692"/>
            <p14:sldId id="805"/>
            <p14:sldId id="582"/>
            <p14:sldId id="583"/>
            <p14:sldId id="584"/>
            <p14:sldId id="585"/>
            <p14:sldId id="586"/>
            <p14:sldId id="587"/>
            <p14:sldId id="588"/>
            <p14:sldId id="589"/>
            <p14:sldId id="590"/>
            <p14:sldId id="593"/>
            <p14:sldId id="594"/>
            <p14:sldId id="595"/>
            <p14:sldId id="596"/>
            <p14:sldId id="599"/>
            <p14:sldId id="597"/>
            <p14:sldId id="598"/>
            <p14:sldId id="592"/>
            <p14:sldId id="600"/>
            <p14:sldId id="602"/>
            <p14:sldId id="607"/>
            <p14:sldId id="580"/>
            <p14:sldId id="574"/>
            <p14:sldId id="606"/>
            <p14:sldId id="603"/>
            <p14:sldId id="604"/>
            <p14:sldId id="605"/>
            <p14:sldId id="806"/>
            <p14:sldId id="694"/>
            <p14:sldId id="695"/>
            <p14:sldId id="708"/>
            <p14:sldId id="709"/>
            <p14:sldId id="710"/>
            <p14:sldId id="745"/>
            <p14:sldId id="746"/>
            <p14:sldId id="757"/>
            <p14:sldId id="755"/>
            <p14:sldId id="758"/>
            <p14:sldId id="759"/>
            <p14:sldId id="753"/>
            <p14:sldId id="761"/>
            <p14:sldId id="766"/>
            <p14:sldId id="764"/>
            <p14:sldId id="769"/>
            <p14:sldId id="767"/>
            <p14:sldId id="778"/>
            <p14:sldId id="779"/>
            <p14:sldId id="768"/>
            <p14:sldId id="772"/>
            <p14:sldId id="773"/>
            <p14:sldId id="771"/>
            <p14:sldId id="774"/>
            <p14:sldId id="777"/>
            <p14:sldId id="770"/>
            <p14:sldId id="77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Fabris"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F5F5"/>
    <a:srgbClr val="FFFFFF"/>
    <a:srgbClr val="1C1C1C"/>
    <a:srgbClr val="FF6600"/>
    <a:srgbClr val="779345"/>
    <a:srgbClr val="D02120"/>
    <a:srgbClr val="FF6666"/>
    <a:srgbClr val="F6ED93"/>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250" autoAdjust="0"/>
    <p:restoredTop sz="99747" autoAdjust="0"/>
  </p:normalViewPr>
  <p:slideViewPr>
    <p:cSldViewPr snapToGrid="0" snapToObjects="1">
      <p:cViewPr>
        <p:scale>
          <a:sx n="80" d="100"/>
          <a:sy n="80" d="100"/>
        </p:scale>
        <p:origin x="-1686" y="-702"/>
      </p:cViewPr>
      <p:guideLst>
        <p:guide orient="horz" pos="4170"/>
        <p:guide orient="horz" pos="155"/>
        <p:guide pos="5759"/>
        <p:guide pos="105"/>
        <p:guide pos="183"/>
        <p:guide pos="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4" d="100"/>
          <a:sy n="104" d="100"/>
        </p:scale>
        <p:origin x="-4304" y="-104"/>
      </p:cViewPr>
      <p:guideLst>
        <p:guide orient="horz" pos="3133"/>
        <p:guide pos="214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2949099" cy="497205"/>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54941" y="1"/>
            <a:ext cx="2949099" cy="497205"/>
          </a:xfrm>
          <a:prstGeom prst="rect">
            <a:avLst/>
          </a:prstGeom>
        </p:spPr>
        <p:txBody>
          <a:bodyPr vert="horz" lIns="91440" tIns="45720" rIns="91440" bIns="45720" rtlCol="0"/>
          <a:lstStyle>
            <a:lvl1pPr algn="r">
              <a:defRPr sz="1200"/>
            </a:lvl1pPr>
          </a:lstStyle>
          <a:p>
            <a:fld id="{7445423E-2EB7-3F4D-9F85-07A408D77292}" type="datetime1">
              <a:rPr lang="it-IT" smtClean="0"/>
              <a:pPr/>
              <a:t>30/06/2015</a:t>
            </a:fld>
            <a:endParaRPr lang="it-IT" dirty="0"/>
          </a:p>
        </p:txBody>
      </p:sp>
      <p:sp>
        <p:nvSpPr>
          <p:cNvPr id="4" name="Segnaposto piè di pagina 3"/>
          <p:cNvSpPr>
            <a:spLocks noGrp="1"/>
          </p:cNvSpPr>
          <p:nvPr>
            <p:ph type="ftr" sz="quarter" idx="2"/>
          </p:nvPr>
        </p:nvSpPr>
        <p:spPr>
          <a:xfrm>
            <a:off x="2" y="9445170"/>
            <a:ext cx="2949099" cy="497205"/>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54941" y="9445170"/>
            <a:ext cx="2949099" cy="497205"/>
          </a:xfrm>
          <a:prstGeom prst="rect">
            <a:avLst/>
          </a:prstGeom>
        </p:spPr>
        <p:txBody>
          <a:bodyPr vert="horz" lIns="91440" tIns="45720" rIns="91440" bIns="45720" rtlCol="0" anchor="b"/>
          <a:lstStyle>
            <a:lvl1pPr algn="r">
              <a:defRPr sz="1200"/>
            </a:lvl1pPr>
          </a:lstStyle>
          <a:p>
            <a:fld id="{7C832356-6C3F-E845-A5E6-3B4242957156}" type="slidenum">
              <a:rPr lang="it-IT" smtClean="0"/>
              <a:pPr/>
              <a:t>‹N›</a:t>
            </a:fld>
            <a:endParaRPr lang="it-IT" dirty="0"/>
          </a:p>
        </p:txBody>
      </p:sp>
    </p:spTree>
    <p:extLst>
      <p:ext uri="{BB962C8B-B14F-4D97-AF65-F5344CB8AC3E}">
        <p14:creationId xmlns:p14="http://schemas.microsoft.com/office/powerpoint/2010/main" xmlns="" val="9570133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2949099" cy="497205"/>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4941" y="1"/>
            <a:ext cx="2949099" cy="497205"/>
          </a:xfrm>
          <a:prstGeom prst="rect">
            <a:avLst/>
          </a:prstGeom>
        </p:spPr>
        <p:txBody>
          <a:bodyPr vert="horz" lIns="91440" tIns="45720" rIns="91440" bIns="45720" rtlCol="0"/>
          <a:lstStyle>
            <a:lvl1pPr algn="r">
              <a:defRPr sz="1200"/>
            </a:lvl1pPr>
          </a:lstStyle>
          <a:p>
            <a:fld id="{45F01FB7-FC9F-4240-87FD-796404FAE4C2}" type="datetime1">
              <a:rPr lang="it-IT" smtClean="0"/>
              <a:pPr/>
              <a:t>30/06/2015</a:t>
            </a:fld>
            <a:endParaRPr lang="it-IT" dirty="0"/>
          </a:p>
        </p:txBody>
      </p:sp>
      <p:sp>
        <p:nvSpPr>
          <p:cNvPr id="4" name="Segnaposto immagine diapositiva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0562" y="4723449"/>
            <a:ext cx="5444490" cy="4474845"/>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2" y="9445170"/>
            <a:ext cx="2949099" cy="497205"/>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4941" y="9445170"/>
            <a:ext cx="2949099" cy="497205"/>
          </a:xfrm>
          <a:prstGeom prst="rect">
            <a:avLst/>
          </a:prstGeom>
        </p:spPr>
        <p:txBody>
          <a:bodyPr vert="horz" lIns="91440" tIns="45720" rIns="91440" bIns="45720" rtlCol="0" anchor="b"/>
          <a:lstStyle>
            <a:lvl1pPr algn="r">
              <a:defRPr sz="1200"/>
            </a:lvl1pPr>
          </a:lstStyle>
          <a:p>
            <a:fld id="{D01EAE25-4BA5-5F4C-9F39-CE65F14C9CC6}" type="slidenum">
              <a:rPr lang="it-IT" smtClean="0"/>
              <a:pPr/>
              <a:t>‹N›</a:t>
            </a:fld>
            <a:endParaRPr lang="it-IT" dirty="0"/>
          </a:p>
        </p:txBody>
      </p:sp>
    </p:spTree>
    <p:extLst>
      <p:ext uri="{BB962C8B-B14F-4D97-AF65-F5344CB8AC3E}">
        <p14:creationId xmlns:p14="http://schemas.microsoft.com/office/powerpoint/2010/main" xmlns="" val="36537330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939C8D0-5733-4F41-876D-80EE4426477D}" type="slidenum">
              <a:rPr lang="it-IT" altLang="it-IT" smtClean="0">
                <a:latin typeface="Arial" pitchFamily="34" charset="0"/>
              </a:rPr>
              <a:pPr algn="r" eaLnBrk="1" hangingPunct="1">
                <a:spcBef>
                  <a:spcPct val="0"/>
                </a:spcBef>
              </a:pPr>
              <a:t>3</a:t>
            </a:fld>
            <a:endParaRPr lang="it-IT" altLang="it-IT"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939C8D0-5733-4F41-876D-80EE4426477D}" type="slidenum">
              <a:rPr lang="it-IT" altLang="it-IT" smtClean="0">
                <a:latin typeface="Arial" pitchFamily="34" charset="0"/>
              </a:rPr>
              <a:pPr algn="r" eaLnBrk="1" hangingPunct="1">
                <a:spcBef>
                  <a:spcPct val="0"/>
                </a:spcBef>
              </a:pPr>
              <a:t>9</a:t>
            </a:fld>
            <a:endParaRPr lang="it-IT" altLang="it-IT"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939C8D0-5733-4F41-876D-80EE4426477D}" type="slidenum">
              <a:rPr lang="it-IT" altLang="it-IT" smtClean="0">
                <a:latin typeface="Arial" pitchFamily="34" charset="0"/>
              </a:rPr>
              <a:pPr algn="r" eaLnBrk="1" hangingPunct="1">
                <a:spcBef>
                  <a:spcPct val="0"/>
                </a:spcBef>
              </a:pPr>
              <a:t>25</a:t>
            </a:fld>
            <a:endParaRPr lang="it-IT" altLang="it-IT"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939C8D0-5733-4F41-876D-80EE4426477D}" type="slidenum">
              <a:rPr lang="it-IT" altLang="it-IT" smtClean="0">
                <a:latin typeface="Arial" pitchFamily="34" charset="0"/>
              </a:rPr>
              <a:pPr algn="r" eaLnBrk="1" hangingPunct="1">
                <a:spcBef>
                  <a:spcPct val="0"/>
                </a:spcBef>
              </a:pPr>
              <a:t>66</a:t>
            </a:fld>
            <a:endParaRPr lang="it-IT" altLang="it-IT"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939C8D0-5733-4F41-876D-80EE4426477D}" type="slidenum">
              <a:rPr lang="it-IT" altLang="it-IT" smtClean="0">
                <a:latin typeface="Arial" pitchFamily="34" charset="0"/>
              </a:rPr>
              <a:pPr algn="r" eaLnBrk="1" hangingPunct="1">
                <a:spcBef>
                  <a:spcPct val="0"/>
                </a:spcBef>
              </a:pPr>
              <a:t>101</a:t>
            </a:fld>
            <a:endParaRPr lang="it-IT" altLang="it-IT"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939C8D0-5733-4F41-876D-80EE4426477D}" type="slidenum">
              <a:rPr lang="it-IT" altLang="it-IT" smtClean="0">
                <a:latin typeface="Arial" pitchFamily="34" charset="0"/>
              </a:rPr>
              <a:pPr algn="r" eaLnBrk="1" hangingPunct="1">
                <a:spcBef>
                  <a:spcPct val="0"/>
                </a:spcBef>
              </a:pPr>
              <a:t>107</a:t>
            </a:fld>
            <a:endParaRPr lang="it-IT" altLang="it-IT"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435581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marL="900113" indent="-273050">
              <a:defRPr lang="it-IT" sz="1600" kern="1200" dirty="0" smtClean="0">
                <a:solidFill>
                  <a:schemeClr val="tx1">
                    <a:lumMod val="65000"/>
                    <a:lumOff val="35000"/>
                  </a:schemeClr>
                </a:solidFill>
                <a:latin typeface="Open Sans Light"/>
                <a:ea typeface="+mn-ea"/>
                <a:cs typeface="Open Sans Light"/>
              </a:defRPr>
            </a:lvl4pPr>
            <a:lvl5pPr marL="900113" indent="-273050">
              <a:defRPr lang="it-IT" sz="1600" kern="1200" dirty="0">
                <a:solidFill>
                  <a:schemeClr val="tx1">
                    <a:lumMod val="65000"/>
                    <a:lumOff val="35000"/>
                  </a:schemeClr>
                </a:solidFill>
                <a:latin typeface="Open Sans Light"/>
                <a:ea typeface="+mn-ea"/>
                <a:cs typeface="Open Sans Light"/>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xmlns="" val="3725120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30527239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8" name="Segnaposto testo 15"/>
          <p:cNvSpPr>
            <a:spLocks noGrp="1"/>
          </p:cNvSpPr>
          <p:nvPr>
            <p:ph type="body" sz="quarter" idx="15" hasCustomPrompt="1"/>
          </p:nvPr>
        </p:nvSpPr>
        <p:spPr>
          <a:xfrm>
            <a:off x="277135" y="1668390"/>
            <a:ext cx="5821363" cy="480841"/>
          </a:xfrm>
        </p:spPr>
        <p:txBody>
          <a:bodyPr>
            <a:noAutofit/>
          </a:bodyPr>
          <a:lstStyle>
            <a:lvl1pPr marL="0" indent="0">
              <a:buNone/>
              <a:defRPr sz="2400">
                <a:solidFill>
                  <a:schemeClr val="accent3"/>
                </a:solidFill>
                <a:latin typeface="Helvetica Neue LT Std 75 Bold"/>
              </a:defRPr>
            </a:lvl1pPr>
            <a:lvl2pPr marL="457200" indent="0">
              <a:buNone/>
              <a:defRPr sz="2400" b="1" i="0">
                <a:solidFill>
                  <a:schemeClr val="accent3"/>
                </a:solidFill>
                <a:latin typeface="Arial"/>
                <a:cs typeface="Arial"/>
              </a:defRPr>
            </a:lvl2pPr>
          </a:lstStyle>
          <a:p>
            <a:pPr lvl="1"/>
            <a:r>
              <a:rPr lang="it-IT" dirty="0" smtClean="0"/>
              <a:t>Titoletto</a:t>
            </a:r>
            <a:endParaRPr lang="it-IT" dirty="0"/>
          </a:p>
        </p:txBody>
      </p:sp>
      <p:sp>
        <p:nvSpPr>
          <p:cNvPr id="12" name="Segnaposto testo 15"/>
          <p:cNvSpPr>
            <a:spLocks noGrp="1"/>
          </p:cNvSpPr>
          <p:nvPr>
            <p:ph type="body" sz="quarter" idx="13" hasCustomPrompt="1"/>
          </p:nvPr>
        </p:nvSpPr>
        <p:spPr>
          <a:xfrm>
            <a:off x="181995" y="138810"/>
            <a:ext cx="5821363" cy="750737"/>
          </a:xfrm>
          <a:noFill/>
        </p:spPr>
        <p:txBody>
          <a:bodyPr>
            <a:noAutofit/>
          </a:bodyPr>
          <a:lstStyle>
            <a:lvl1pPr marL="0" indent="0">
              <a:buNone/>
              <a:defRPr sz="4000" b="1">
                <a:solidFill>
                  <a:schemeClr val="tx1">
                    <a:lumMod val="65000"/>
                    <a:lumOff val="35000"/>
                  </a:schemeClr>
                </a:solidFill>
                <a:latin typeface="Arial"/>
                <a:cs typeface="Arial"/>
              </a:defRPr>
            </a:lvl1pPr>
          </a:lstStyle>
          <a:p>
            <a:pPr lvl="0"/>
            <a:r>
              <a:rPr lang="it-IT" dirty="0" smtClean="0"/>
              <a:t>Titolo</a:t>
            </a:r>
            <a:endParaRPr lang="it-IT" dirty="0"/>
          </a:p>
        </p:txBody>
      </p:sp>
      <p:sp>
        <p:nvSpPr>
          <p:cNvPr id="13" name="Segnaposto testo 15"/>
          <p:cNvSpPr>
            <a:spLocks noGrp="1"/>
          </p:cNvSpPr>
          <p:nvPr>
            <p:ph type="body" sz="quarter" idx="14" hasCustomPrompt="1"/>
          </p:nvPr>
        </p:nvSpPr>
        <p:spPr>
          <a:xfrm>
            <a:off x="196266" y="712183"/>
            <a:ext cx="5821363" cy="409319"/>
          </a:xfrm>
          <a:noFill/>
        </p:spPr>
        <p:txBody>
          <a:bodyPr>
            <a:normAutofit/>
          </a:bodyPr>
          <a:lstStyle>
            <a:lvl1pPr marL="0" indent="0">
              <a:buNone/>
              <a:defRPr sz="2000" b="0" i="1">
                <a:solidFill>
                  <a:schemeClr val="tx1">
                    <a:lumMod val="65000"/>
                    <a:lumOff val="35000"/>
                  </a:schemeClr>
                </a:solidFill>
                <a:latin typeface="Arial"/>
                <a:cs typeface="Arial"/>
              </a:defRPr>
            </a:lvl1pPr>
          </a:lstStyle>
          <a:p>
            <a:pPr lvl="0"/>
            <a:r>
              <a:rPr lang="it-IT" dirty="0" smtClean="0"/>
              <a:t>Sottotitolo</a:t>
            </a:r>
            <a:endParaRPr lang="it-IT" dirty="0"/>
          </a:p>
        </p:txBody>
      </p:sp>
    </p:spTree>
    <p:extLst>
      <p:ext uri="{BB962C8B-B14F-4D97-AF65-F5344CB8AC3E}">
        <p14:creationId xmlns:p14="http://schemas.microsoft.com/office/powerpoint/2010/main" xmlns="" val="102672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7"/>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8323879" y="274516"/>
            <a:ext cx="593109" cy="603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egnaposto titolo 1"/>
          <p:cNvSpPr>
            <a:spLocks noGrp="1"/>
          </p:cNvSpPr>
          <p:nvPr>
            <p:ph type="title"/>
          </p:nvPr>
        </p:nvSpPr>
        <p:spPr>
          <a:xfrm>
            <a:off x="148230" y="265109"/>
            <a:ext cx="8229600" cy="714115"/>
          </a:xfrm>
          <a:prstGeom prst="rect">
            <a:avLst/>
          </a:prstGeom>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166688" y="1299944"/>
            <a:ext cx="8730443" cy="4525963"/>
          </a:xfrm>
          <a:prstGeom prst="rect">
            <a:avLst/>
          </a:prstGeom>
          <a:noFill/>
          <a:ln>
            <a:noFill/>
          </a:ln>
        </p:spPr>
        <p:style>
          <a:lnRef idx="2">
            <a:schemeClr val="accent3">
              <a:shade val="50000"/>
            </a:schemeClr>
          </a:lnRef>
          <a:fillRef idx="1">
            <a:schemeClr val="accent3"/>
          </a:fillRef>
          <a:effectRef idx="0">
            <a:schemeClr val="accent3"/>
          </a:effectRef>
          <a:fontRef idx="none"/>
        </p:style>
        <p:txBody>
          <a:bodyPr vert="horz" lIns="91440" tIns="45720" rIns="91440" bIns="45720" rtlCol="0">
            <a:normAutofit/>
          </a:bodyPr>
          <a:lstStyle/>
          <a:p>
            <a:pPr lvl="0"/>
            <a:r>
              <a:rPr lang="it-IT" dirty="0" smtClean="0"/>
              <a:t>Fare clic per modificare gli stili del testo dello schema</a:t>
            </a:r>
          </a:p>
          <a:p>
            <a:pPr lvl="1"/>
            <a:r>
              <a:rPr lang="it-IT" dirty="0" err="1" smtClean="0"/>
              <a:t>Bajsglarhgaerghaerpi</a:t>
            </a:r>
            <a:endParaRPr lang="it-IT" dirty="0" smtClean="0"/>
          </a:p>
          <a:p>
            <a:pPr lvl="2"/>
            <a:r>
              <a:rPr lang="it-IT" dirty="0" err="1" smtClean="0"/>
              <a:t>Krjbgkawrjgljwrga</a:t>
            </a:r>
            <a:endParaRPr lang="it-IT" dirty="0" smtClean="0"/>
          </a:p>
          <a:p>
            <a:pPr lvl="3"/>
            <a:r>
              <a:rPr lang="it-IT" dirty="0" err="1" smtClean="0"/>
              <a:t>Herpderp</a:t>
            </a:r>
            <a:endParaRPr lang="it-IT" dirty="0" smtClean="0"/>
          </a:p>
          <a:p>
            <a:pPr lvl="1"/>
            <a:endParaRPr lang="it-IT" dirty="0" smtClean="0"/>
          </a:p>
          <a:p>
            <a:pPr lvl="0"/>
            <a:endParaRPr lang="it-IT" dirty="0" smtClean="0"/>
          </a:p>
        </p:txBody>
      </p:sp>
      <p:grpSp>
        <p:nvGrpSpPr>
          <p:cNvPr id="6" name="Gruppo 5"/>
          <p:cNvGrpSpPr/>
          <p:nvPr userDrawn="1"/>
        </p:nvGrpSpPr>
        <p:grpSpPr>
          <a:xfrm>
            <a:off x="163034" y="965576"/>
            <a:ext cx="8734098" cy="5360906"/>
            <a:chOff x="324433" y="965576"/>
            <a:chExt cx="8562065" cy="5360906"/>
          </a:xfrm>
        </p:grpSpPr>
        <p:cxnSp>
          <p:nvCxnSpPr>
            <p:cNvPr id="16" name="Connettore 1 15"/>
            <p:cNvCxnSpPr/>
            <p:nvPr userDrawn="1"/>
          </p:nvCxnSpPr>
          <p:spPr>
            <a:xfrm>
              <a:off x="324433" y="965576"/>
              <a:ext cx="8562065" cy="0"/>
            </a:xfrm>
            <a:prstGeom prst="line">
              <a:avLst/>
            </a:prstGeom>
            <a:ln w="6350" cmpd="sng">
              <a:solidFill>
                <a:srgbClr val="9BBB59"/>
              </a:solidFill>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userDrawn="1"/>
          </p:nvCxnSpPr>
          <p:spPr>
            <a:xfrm>
              <a:off x="324433" y="6326482"/>
              <a:ext cx="8562065" cy="0"/>
            </a:xfrm>
            <a:prstGeom prst="line">
              <a:avLst/>
            </a:prstGeom>
            <a:ln w="6350" cmpd="sng">
              <a:solidFill>
                <a:srgbClr val="9BBB59"/>
              </a:solidFill>
            </a:ln>
            <a:effectLst/>
          </p:spPr>
          <p:style>
            <a:lnRef idx="2">
              <a:schemeClr val="accent1"/>
            </a:lnRef>
            <a:fillRef idx="0">
              <a:schemeClr val="accent1"/>
            </a:fillRef>
            <a:effectRef idx="1">
              <a:schemeClr val="accent1"/>
            </a:effectRef>
            <a:fontRef idx="minor">
              <a:schemeClr val="tx1"/>
            </a:fontRef>
          </p:style>
        </p:cxnSp>
      </p:grpSp>
      <p:sp>
        <p:nvSpPr>
          <p:cNvPr id="5" name="CasellaDiTesto 4"/>
          <p:cNvSpPr txBox="1"/>
          <p:nvPr userDrawn="1"/>
        </p:nvSpPr>
        <p:spPr>
          <a:xfrm>
            <a:off x="7831509" y="6478903"/>
            <a:ext cx="1182806" cy="261610"/>
          </a:xfrm>
          <a:prstGeom prst="rect">
            <a:avLst/>
          </a:prstGeom>
          <a:noFill/>
        </p:spPr>
        <p:txBody>
          <a:bodyPr wrap="square" rtlCol="0">
            <a:spAutoFit/>
          </a:bodyPr>
          <a:lstStyle/>
          <a:p>
            <a:pPr algn="r"/>
            <a:fld id="{9D697027-4731-4D6B-88FB-0A6A22F9BEDF}" type="slidenum">
              <a:rPr lang="it-IT" sz="1100" smtClean="0">
                <a:solidFill>
                  <a:schemeClr val="tx1">
                    <a:lumMod val="50000"/>
                    <a:lumOff val="50000"/>
                  </a:schemeClr>
                </a:solidFill>
                <a:latin typeface="Arial" panose="020B0604020202020204" pitchFamily="34" charset="0"/>
                <a:cs typeface="Arial" panose="020B0604020202020204" pitchFamily="34" charset="0"/>
              </a:rPr>
              <a:pPr algn="r"/>
              <a:t>‹N›</a:t>
            </a:fld>
            <a:endParaRPr lang="it-IT"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CasellaDiTesto 3"/>
          <p:cNvSpPr txBox="1"/>
          <p:nvPr userDrawn="1"/>
        </p:nvSpPr>
        <p:spPr>
          <a:xfrm>
            <a:off x="0" y="6478903"/>
            <a:ext cx="9142413" cy="261610"/>
          </a:xfrm>
          <a:prstGeom prst="rect">
            <a:avLst/>
          </a:prstGeom>
          <a:noFill/>
        </p:spPr>
        <p:txBody>
          <a:bodyPr wrap="square" rtlCol="0">
            <a:spAutoFit/>
          </a:bodyPr>
          <a:lstStyle>
            <a:defPPr>
              <a:defRPr lang="it-IT"/>
            </a:defPPr>
            <a:lvl1pPr algn="r">
              <a:defRPr sz="1100">
                <a:solidFill>
                  <a:schemeClr val="tx1">
                    <a:lumMod val="50000"/>
                    <a:lumOff val="50000"/>
                  </a:schemeClr>
                </a:solidFill>
                <a:latin typeface="Arial" panose="020B0604020202020204" pitchFamily="34" charset="0"/>
                <a:cs typeface="Arial" panose="020B0604020202020204" pitchFamily="34" charset="0"/>
              </a:defRPr>
            </a:lvl1pPr>
          </a:lstStyle>
          <a:p>
            <a:pPr lvl="0" algn="ctr"/>
            <a:r>
              <a:rPr lang="it-IT" dirty="0" smtClean="0"/>
              <a:t>R.15.103</a:t>
            </a:r>
            <a:endParaRPr lang="it-IT" dirty="0"/>
          </a:p>
        </p:txBody>
      </p:sp>
      <p:sp>
        <p:nvSpPr>
          <p:cNvPr id="50178" name="AutoShape 2" descr="data:image/jpeg;base64,/9j/4AAQSkZJRgABAQAAAQABAAD/2wCEAAkGBg4RERMREA8TEBETGBIRDxAQEBARDRUXGBEWFhUUFBgXJyYqFyUvIBQSJTssJSspLCwsFh4xNTAqNSYrLCkBCQoKDgwOGg8PGjUkHiQ0LTUpLTQqNTEpLSwvLDUxKiw1MikyNjU2KTU1LCwsLiwsKjUxLTQsMi81LTMpNSwuKf/AABEIAGQA8AMBIgACEQEDEQH/xAAbAAEBAQEBAQEBAAAAAAAAAAAABwYFCAQCAf/EAD8QAAIBAwEEBAwCCAcAAAAAAAABAgMEEQUHEiExBhNBcRQiMjVRYXOBkaGxskLCFyMkJTNydOEVNFJUg5LB/8QAGgEBAAIDAQAAAAAAAAAAAAAAAAECAwQFBv/EAC4RAQACAQIDBgUEAwAAAAAAAAABAgMEEQUSMSFBUXGBsTIzNGHwQpGhwRQjJP/aAAwDAQACEQMRAD8AuIAAAAAAAAAAAAAAAAAAAAAAAAAAAAAAAAAAAAAAAAAAAAAAAAAAAEV2jazqmn3e5Tv6jpVV1tNZ4xTk04Pux8CJnZs6bTzntyRO0rUCEdC+kGr395Tt3f1YQ4zqSTW9ux5pesutOGEllvCSy3l+9iJ3TqdNOntFbTvL9Aj20rUtVsbldTe1XRr5lTj/AKXnDpr5YNNDo/qn+Hucr+v4buuqkmtxeLlUmn9fSN150m1K3m8bW6N2Dzb+kTV/97U+RsdAtekN7Z+F0dReczUaMniUt144Pknn0kbs+Thtscb3vER6rCCG6Btdv7afVXkevjGTjPe8W4j43jd/cyz6VqlG5pQrUJqdOazGS+j9DJid2rqNJkwfF08e59YMr066WeA+DYnGPW1oRq5WZKl+OSXw+JqYyTSa5PiiWC2O1axaekv6AAoAAAAAAAAAAAAAAAAAAAAABFdui/arf2T+9lqItt0/zVv7N/eyJ6Olwz6iPVztjPnJeyq/lL0QXYx5y/4qv5S9COi3Ffn+kMJtN0+NarpsJLhK5UG1zw45/wDDb114ku5/QyvTv+Npv9XT+1mqr+TLuf0DUyT/AK8cefu8oT5vvf1L9sf810v56v3sgNTm+9/Uv2x9/uul/PV+9lau7xX5Eecf2le1KyjS1Ouo8p7tR98o5ZtNhmrN069tJyag41KafkxT4SS9HHiYPaHqsbnUbipBpxTVOMk8xagsZRuNkto7Syur+rBqLTdPik5RhFt494jqamP+KK269m3mzu2HWuvv+qjJOFvHq1hYam+M+/sKzs/1nwrT6FRuUpKPV1HLm5R4NkF6TafXhOnXrS3pXcfCU+3xnyfr5FA2Gaw817RvhhVoZfBcd2SS96Yie1j1eCP8SvL+n8lXAAXedAAAAAAAAAAAAAAAAAAAAAAiu3R/tVv7J/ey1EZ260n4RbSxwcJRz2cJZx8yJ6Ojwz6iPX2crYx5yXsqv5S9kE2M+cl7Kr+UvYr0X4r8/wBIZDp2/wBdpn9XT+1mrr+TLuf0Mp07f6/TF2+Fw+UWauv5Mu5/QNO/wU9fd5Qqc33v6lU6C9F9SutPjGGoeD2s3UxThDNXDbUk5eh8eBK6nN97+rPQeydfuuh31PvZWr0PEsk48MTHj4b+7kaTsSsqc1KtWqXCXHccVTg368ZyfVtMnGNtb6dRUYO5qU6MYR4bsFJZaS9yN6S7VratqWtOFC46lWME1U6vf3ZtreST58cfAno4+HNfNk58tuyvb9vt0+78bZtAUbS3qwj/AAGqLwuCg48Pml8Se9BdX8Fv7eq8bu8qc957sVGfiuTfqzn3FW6SdDdXr29SlLUo1oOOXTdvGDk48VFNN+ghcotZT5rK964ES6+h5cmCcc236/z5vWaeT+nB6D60ruxoVspy3VCphYSnHhJHeLvM3rNLTWe4AAVAAAAAAAAAAAAAAAAAAAJ9tj6OV7m2p1aMd927nKcFxm4ySTcV24wUECWXDlnFeLx3PLWg61VtLincUn40HnD8mS7Yv1Fhobb9OcE5068Z4W9FQjJZxxw88UdrX9mmm3eZSo9VUeW6lLxZZxjiuTONpmxTT6ct6tOpXxyi2oQ9+OZXaYdfLqtJqI5skTEw5+g61X1nUqdbq5U7K0cp001+PGIuT7W/QuRSNVvqdGjUq1ZKEIxk5SfcfuxsKNCCp0acacI8IxgsI5fSfolQv4xjWnUUY8VGE92Dfpku0lzr5KZMkdnLWPz93meTy36238y+7Hr6E9NhBSzKlKcake1Zk2s+5nzfoW0z01f+/wDY+3TNl1rbS37e4uaMu106uMr1pppkRGzpazWYNRj5ImY9Ha6V9JaVjbzrVGs4apwzhzl2JGG2JXSqO9qTea05wm8vMsNPL+Job/ZbZXEt+4q3NaXPNSvn4LGENO2WWNvNVLepcUZr8UK2Mr0PhxRPe063wVw2pvPNPft4NieZemtpGlqF1TgkoxqywlyWeOPmelLq234OG/OGVjfg0qi9afYzGVNjmlyblN15ybzKUqzcm+1t4Exunh+ppp7Ta89XA2G65wrWkpPKxWpReN3HKaXvwysGMsNlGnUJqpRlXp1I+TONbEl3cDZRWFjOfW+Yhh1mTHkyTfH3v6ACWmAAAAAAAAAAAAAAAAAAAAAAAAAAAAAAAAAAAAAAAAAAAAAAAAAAAAAAAAAAAAAAAAAAAAAAAAAAAAAAAAAAAAAAAA//2Q=="/>
          <p:cNvSpPr>
            <a:spLocks noChangeAspect="1" noChangeArrowheads="1"/>
          </p:cNvSpPr>
          <p:nvPr userDrawn="1"/>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17" name="Picture 2"/>
          <p:cNvPicPr>
            <a:picLocks noChangeAspect="1" noChangeArrowheads="1"/>
          </p:cNvPicPr>
          <p:nvPr userDrawn="1"/>
        </p:nvPicPr>
        <p:blipFill>
          <a:blip r:embed="rId7" cstate="email">
            <a:extLst>
              <a:ext uri="{28A0092B-C50C-407E-A947-70E740481C1C}">
                <a14:useLocalDpi xmlns:a14="http://schemas.microsoft.com/office/drawing/2010/main" xmlns=""/>
              </a:ext>
            </a:extLst>
          </a:blip>
          <a:srcRect/>
          <a:stretch>
            <a:fillRect/>
          </a:stretch>
        </p:blipFill>
        <p:spPr bwMode="auto">
          <a:xfrm>
            <a:off x="1243130" y="6371752"/>
            <a:ext cx="1511945" cy="4813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Immagine 17"/>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a:off x="152466" y="6362615"/>
            <a:ext cx="809435" cy="483488"/>
          </a:xfrm>
          <a:prstGeom prst="rect">
            <a:avLst/>
          </a:prstGeom>
        </p:spPr>
      </p:pic>
    </p:spTree>
    <p:extLst>
      <p:ext uri="{BB962C8B-B14F-4D97-AF65-F5344CB8AC3E}">
        <p14:creationId xmlns:p14="http://schemas.microsoft.com/office/powerpoint/2010/main" xmlns="" val="2697807858"/>
      </p:ext>
    </p:extLst>
  </p:cSld>
  <p:clrMap bg1="lt1" tx1="dk1" bg2="lt2" tx2="dk2" accent1="accent1" accent2="accent2" accent3="accent3" accent4="accent4" accent5="accent5" accent6="accent6" hlink="hlink" folHlink="folHlink"/>
  <p:sldLayoutIdLst>
    <p:sldLayoutId id="2147483688" r:id="rId1"/>
    <p:sldLayoutId id="2147483712" r:id="rId2"/>
    <p:sldLayoutId id="2147483713" r:id="rId3"/>
    <p:sldLayoutId id="2147483714" r:id="rId4"/>
  </p:sldLayoutIdLst>
  <p:timing>
    <p:tnLst>
      <p:par>
        <p:cTn id="1" dur="indefinite" restart="never" nodeType="tmRoot"/>
      </p:par>
    </p:tnLst>
  </p:timing>
  <p:hf hdr="0" ftr="0" dt="0"/>
  <p:txStyles>
    <p:titleStyle>
      <a:lvl1pPr algn="l" defTabSz="457200" rtl="0" eaLnBrk="1" latinLnBrk="0" hangingPunct="1">
        <a:spcBef>
          <a:spcPct val="0"/>
        </a:spcBef>
        <a:buNone/>
        <a:defRPr sz="2800" b="1" i="0" kern="1200">
          <a:solidFill>
            <a:schemeClr val="tx1">
              <a:lumMod val="65000"/>
              <a:lumOff val="35000"/>
            </a:schemeClr>
          </a:solidFill>
          <a:latin typeface="Arial"/>
          <a:ea typeface="+mj-ea"/>
          <a:cs typeface="Arial"/>
        </a:defRPr>
      </a:lvl1pPr>
    </p:titleStyle>
    <p:bodyStyle>
      <a:lvl1pPr marL="0" indent="0" algn="l" defTabSz="457200" rtl="0" eaLnBrk="1" latinLnBrk="0" hangingPunct="1">
        <a:spcBef>
          <a:spcPts val="400"/>
        </a:spcBef>
        <a:buFont typeface="Arial"/>
        <a:buNone/>
        <a:defRPr sz="1600" kern="1200">
          <a:solidFill>
            <a:schemeClr val="tx1">
              <a:lumMod val="65000"/>
              <a:lumOff val="35000"/>
            </a:schemeClr>
          </a:solidFill>
          <a:latin typeface="Arial"/>
          <a:ea typeface="+mn-ea"/>
          <a:cs typeface="Arial"/>
        </a:defRPr>
      </a:lvl1pPr>
      <a:lvl2pPr marL="450850" indent="-355600" algn="l" defTabSz="457200" rtl="0" eaLnBrk="1" latinLnBrk="0" hangingPunct="1">
        <a:spcBef>
          <a:spcPts val="400"/>
        </a:spcBef>
        <a:buFontTx/>
        <a:buBlip>
          <a:blip r:embed="rId9"/>
        </a:buBlip>
        <a:defRPr sz="1600" kern="1200">
          <a:solidFill>
            <a:schemeClr val="tx1">
              <a:lumMod val="65000"/>
              <a:lumOff val="35000"/>
            </a:schemeClr>
          </a:solidFill>
          <a:latin typeface="Arial"/>
          <a:ea typeface="+mn-ea"/>
          <a:cs typeface="Arial"/>
        </a:defRPr>
      </a:lvl2pPr>
      <a:lvl3pPr marL="627063" indent="-176213" algn="l" defTabSz="457200" rtl="0" eaLnBrk="1" latinLnBrk="0" hangingPunct="1">
        <a:spcBef>
          <a:spcPts val="400"/>
        </a:spcBef>
        <a:buFont typeface="Wingdings" panose="05000000000000000000" pitchFamily="2" charset="2"/>
        <a:buChar char="§"/>
        <a:defRPr sz="1600" kern="1200">
          <a:solidFill>
            <a:schemeClr val="tx1">
              <a:lumMod val="65000"/>
              <a:lumOff val="35000"/>
            </a:schemeClr>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http://www.affaritaliani.it/static/upload/gior/0004/giornali-online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 y="11405"/>
            <a:ext cx="9140900" cy="6011023"/>
          </a:xfrm>
          <a:prstGeom prst="rect">
            <a:avLst/>
          </a:prstGeom>
          <a:noFill/>
          <a:ln>
            <a:solidFill>
              <a:schemeClr val="tx1">
                <a:lumMod val="65000"/>
                <a:lumOff val="35000"/>
              </a:schemeClr>
            </a:solidFill>
          </a:ln>
        </p:spPr>
      </p:pic>
      <p:sp>
        <p:nvSpPr>
          <p:cNvPr id="8" name="CasellaDiTesto 7"/>
          <p:cNvSpPr txBox="1"/>
          <p:nvPr/>
        </p:nvSpPr>
        <p:spPr>
          <a:xfrm>
            <a:off x="3676567" y="6060733"/>
            <a:ext cx="5295328" cy="626903"/>
          </a:xfrm>
          <a:prstGeom prst="rect">
            <a:avLst/>
          </a:prstGeom>
          <a:solidFill>
            <a:schemeClr val="bg1"/>
          </a:solidFill>
        </p:spPr>
        <p:txBody>
          <a:bodyPr wrap="square" rtlCol="0">
            <a:spAutoFit/>
          </a:bodyPr>
          <a:lstStyle/>
          <a:p>
            <a:pPr marL="0" lvl="1" algn="r">
              <a:lnSpc>
                <a:spcPts val="2200"/>
              </a:lnSpc>
            </a:pPr>
            <a:endParaRPr lang="it-IT" altLang="it-IT" sz="1400" dirty="0" smtClean="0">
              <a:solidFill>
                <a:schemeClr val="tx1">
                  <a:lumMod val="75000"/>
                  <a:lumOff val="25000"/>
                </a:schemeClr>
              </a:solidFill>
              <a:latin typeface="Arial" panose="020B0604020202020204" pitchFamily="34" charset="0"/>
              <a:ea typeface="PMingLiU" pitchFamily="18" charset="-120"/>
              <a:cs typeface="Arial" panose="020B0604020202020204" pitchFamily="34" charset="0"/>
            </a:endParaRPr>
          </a:p>
          <a:p>
            <a:pPr marL="0" lvl="1" algn="r">
              <a:lnSpc>
                <a:spcPts val="2200"/>
              </a:lnSpc>
            </a:pPr>
            <a:r>
              <a:rPr lang="it-IT" altLang="it-IT" sz="1400" dirty="0" smtClean="0">
                <a:solidFill>
                  <a:schemeClr val="tx1">
                    <a:lumMod val="75000"/>
                    <a:lumOff val="25000"/>
                  </a:schemeClr>
                </a:solidFill>
                <a:latin typeface="Arial" panose="020B0604020202020204" pitchFamily="34" charset="0"/>
                <a:ea typeface="PMingLiU" pitchFamily="18" charset="-120"/>
                <a:cs typeface="Arial" panose="020B0604020202020204" pitchFamily="34" charset="0"/>
              </a:rPr>
              <a:t>25 giugno 2015</a:t>
            </a:r>
            <a:endParaRPr lang="it-IT" altLang="it-IT" sz="1400" dirty="0" smtClean="0">
              <a:solidFill>
                <a:schemeClr val="tx1">
                  <a:lumMod val="75000"/>
                  <a:lumOff val="25000"/>
                </a:schemeClr>
              </a:solidFill>
              <a:latin typeface="Arial" panose="020B0604020202020204" pitchFamily="34" charset="0"/>
              <a:ea typeface="PMingLiU" pitchFamily="18" charset="-120"/>
              <a:cs typeface="Arial" panose="020B0604020202020204" pitchFamily="34" charset="0"/>
            </a:endParaRPr>
          </a:p>
        </p:txBody>
      </p:sp>
      <p:sp>
        <p:nvSpPr>
          <p:cNvPr id="12" name="CasellaDiTesto 11"/>
          <p:cNvSpPr txBox="1"/>
          <p:nvPr/>
        </p:nvSpPr>
        <p:spPr>
          <a:xfrm>
            <a:off x="0" y="4731941"/>
            <a:ext cx="9143999" cy="1272143"/>
          </a:xfrm>
          <a:prstGeom prst="rect">
            <a:avLst/>
          </a:prstGeom>
          <a:noFill/>
        </p:spPr>
        <p:txBody>
          <a:bodyPr wrap="square" rtlCol="0">
            <a:spAutoFit/>
          </a:bodyPr>
          <a:lstStyle/>
          <a:p>
            <a:pPr algn="ctr">
              <a:lnSpc>
                <a:spcPts val="4600"/>
              </a:lnSpc>
            </a:pPr>
            <a:r>
              <a:rPr lang="it-IT" sz="4400" b="1" dirty="0" smtClean="0">
                <a:solidFill>
                  <a:schemeClr val="bg1"/>
                </a:solidFill>
                <a:latin typeface="PMingLiU" pitchFamily="18" charset="-120"/>
                <a:ea typeface="PMingLiU" pitchFamily="18" charset="-120"/>
                <a:cs typeface="FrankRuehl" pitchFamily="34" charset="-79"/>
              </a:rPr>
              <a:t>Quotidiani e periodici a pagamento: ruolo, valori e prospettive evolutive </a:t>
            </a:r>
            <a:endParaRPr lang="it-IT" sz="4400" b="1" dirty="0">
              <a:solidFill>
                <a:schemeClr val="bg1"/>
              </a:solidFill>
              <a:latin typeface="PMingLiU" pitchFamily="18" charset="-120"/>
              <a:ea typeface="PMingLiU" pitchFamily="18" charset="-120"/>
              <a:cs typeface="FrankRuehl" pitchFamily="34" charset="-79"/>
            </a:endParaRPr>
          </a:p>
        </p:txBody>
      </p:sp>
      <p:pic>
        <p:nvPicPr>
          <p:cNvPr id="9" name="Immagine 1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806519" y="207240"/>
            <a:ext cx="1110470" cy="1107046"/>
          </a:xfrm>
          <a:prstGeom prst="rect">
            <a:avLst/>
          </a:prstGeom>
          <a:solidFill>
            <a:srgbClr val="779345"/>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243130" y="6222083"/>
            <a:ext cx="1646360" cy="5241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Immagine 12"/>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52466" y="6196684"/>
            <a:ext cx="908304" cy="542544"/>
          </a:xfrm>
          <a:prstGeom prst="rect">
            <a:avLst/>
          </a:prstGeom>
        </p:spPr>
      </p:pic>
    </p:spTree>
    <p:extLst>
      <p:ext uri="{BB962C8B-B14F-4D97-AF65-F5344CB8AC3E}">
        <p14:creationId xmlns:p14="http://schemas.microsoft.com/office/powerpoint/2010/main" xmlns="" val="1311018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Il racconto da parte degli intervistati delle pratiche e dei vissuti in cui si articola la relazione con la propria testata di riferimento – dall'affiliazione alla fruizione passando per le modalità di acquisto – rivela </a:t>
            </a:r>
            <a:r>
              <a:rPr lang="it-IT" sz="1400" b="1" dirty="0" smtClean="0">
                <a:solidFill>
                  <a:schemeClr val="accent3">
                    <a:lumMod val="75000"/>
                  </a:schemeClr>
                </a:solidFill>
              </a:rPr>
              <a:t>un rapporto sempre emotivamente coinvolto, intimo, viscerale</a:t>
            </a:r>
            <a:r>
              <a:rPr lang="it-IT" sz="1400" dirty="0" smtClean="0">
                <a:solidFill>
                  <a:schemeClr val="tx1">
                    <a:lumMod val="75000"/>
                    <a:lumOff val="25000"/>
                  </a:schemeClr>
                </a:solidFill>
              </a:rPr>
              <a:t>. </a:t>
            </a:r>
            <a:endParaRPr lang="it-IT" sz="1400" dirty="0">
              <a:solidFill>
                <a:schemeClr val="tx1">
                  <a:lumMod val="75000"/>
                  <a:lumOff val="25000"/>
                </a:schemeClr>
              </a:solidFill>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Si tratta infatti spesso di </a:t>
            </a:r>
            <a:r>
              <a:rPr lang="it-IT" sz="1400" b="1" dirty="0" smtClean="0">
                <a:solidFill>
                  <a:schemeClr val="accent3">
                    <a:lumMod val="75000"/>
                  </a:schemeClr>
                </a:solidFill>
              </a:rPr>
              <a:t>una relazione esclusiva</a:t>
            </a:r>
            <a:r>
              <a:rPr lang="it-IT" sz="1400" dirty="0" smtClean="0">
                <a:solidFill>
                  <a:schemeClr val="tx1">
                    <a:lumMod val="75000"/>
                    <a:lumOff val="25000"/>
                  </a:schemeClr>
                </a:solidFill>
              </a:rPr>
              <a:t>: sebbene la maggior parte dei lettori del campione siano esposti a più testate, solo una è di solito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quella che si acquista con regolarità, senza perderne un numero (o a cui si è addirittura abbonati)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quella con cui si ha un rapporto di riconoscimento identitario e un senso di appartenenza più profondo, tanto da pensare di non poterla sostituire con nessun'altra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a questo vissuto contribuisce il fatto che l'affiliazione con la propria testata di riferimento </a:t>
            </a:r>
            <a:r>
              <a:rPr lang="it-IT" dirty="0" smtClean="0">
                <a:solidFill>
                  <a:schemeClr val="tx1">
                    <a:lumMod val="75000"/>
                    <a:lumOff val="25000"/>
                  </a:schemeClr>
                </a:solidFill>
                <a:latin typeface="Arial"/>
                <a:cs typeface="Arial"/>
              </a:rPr>
              <a:t>(soprattutto per i quotidiani) risale </a:t>
            </a:r>
            <a:r>
              <a:rPr lang="it-IT" dirty="0">
                <a:solidFill>
                  <a:schemeClr val="tx1">
                    <a:lumMod val="75000"/>
                    <a:lumOff val="25000"/>
                  </a:schemeClr>
                </a:solidFill>
                <a:latin typeface="Arial"/>
                <a:cs typeface="Arial"/>
              </a:rPr>
              <a:t>di solito a un momento lontano nel tempo, agli anni della  propria formazione: è stata la testata  cui si è stati introdotti da un insegnante carismatico o da un </a:t>
            </a:r>
            <a:r>
              <a:rPr lang="it-IT" dirty="0" smtClean="0">
                <a:solidFill>
                  <a:schemeClr val="tx1">
                    <a:lumMod val="75000"/>
                    <a:lumOff val="25000"/>
                  </a:schemeClr>
                </a:solidFill>
                <a:latin typeface="Arial"/>
                <a:cs typeface="Arial"/>
              </a:rPr>
              <a:t>genitore</a:t>
            </a:r>
            <a:r>
              <a:rPr lang="it-IT" dirty="0">
                <a:solidFill>
                  <a:schemeClr val="tx1">
                    <a:lumMod val="75000"/>
                    <a:lumOff val="25000"/>
                  </a:schemeClr>
                </a:solidFill>
                <a:latin typeface="Arial"/>
                <a:cs typeface="Arial"/>
              </a:rPr>
              <a:t> </a:t>
            </a:r>
            <a:r>
              <a:rPr lang="it-IT" dirty="0" smtClean="0">
                <a:solidFill>
                  <a:schemeClr val="tx1">
                    <a:lumMod val="75000"/>
                    <a:lumOff val="25000"/>
                  </a:schemeClr>
                </a:solidFill>
                <a:latin typeface="Arial"/>
                <a:cs typeface="Arial"/>
              </a:rPr>
              <a:t>che ha lasciato una profonda impronta affettiva ed educativa </a:t>
            </a:r>
            <a:endParaRPr lang="it-IT" dirty="0">
              <a:solidFill>
                <a:schemeClr val="tx1">
                  <a:lumMod val="75000"/>
                  <a:lumOff val="25000"/>
                </a:schemeClr>
              </a:solidFill>
              <a:latin typeface="Arial"/>
              <a:cs typeface="Aria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endParaRPr lang="it-IT" dirty="0">
              <a:solidFill>
                <a:schemeClr val="tx1">
                  <a:lumMod val="75000"/>
                  <a:lumOff val="25000"/>
                </a:schemeClr>
              </a:solidFill>
              <a:latin typeface="Arial"/>
              <a:cs typeface="Arial"/>
            </a:endParaRPr>
          </a:p>
          <a:p>
            <a:pPr marL="0" lvl="1" indent="0" algn="just">
              <a:lnSpc>
                <a:spcPts val="1920"/>
              </a:lnSpc>
              <a:spcBef>
                <a:spcPts val="0"/>
              </a:spcBef>
              <a:spcAft>
                <a:spcPts val="400"/>
              </a:spcAft>
              <a:buNone/>
            </a:pPr>
            <a:endParaRPr lang="it-IT" sz="1400" dirty="0">
              <a:solidFill>
                <a:schemeClr val="tx1">
                  <a:lumMod val="75000"/>
                  <a:lumOff val="25000"/>
                </a:schemeClr>
              </a:solidFill>
            </a:endParaRPr>
          </a:p>
          <a:p>
            <a:pPr marL="0" lvl="1" indent="0" algn="just">
              <a:lnSpc>
                <a:spcPts val="1920"/>
              </a:lnSpc>
              <a:spcBef>
                <a:spcPts val="0"/>
              </a:spcBef>
              <a:spcAft>
                <a:spcPts val="400"/>
              </a:spcAft>
              <a:buNone/>
            </a:pPr>
            <a:endParaRPr lang="it-IT" sz="1400" dirty="0" smtClean="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La relazione</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Intimità, coinvolgimento emotivo, riconoscimento identitario</a:t>
            </a:r>
            <a:r>
              <a:rPr lang="it-IT" sz="2000" b="1" dirty="0" smtClean="0">
                <a:solidFill>
                  <a:schemeClr val="tx1">
                    <a:lumMod val="65000"/>
                    <a:lumOff val="35000"/>
                  </a:schemeClr>
                </a:solidFill>
                <a:latin typeface="Arial"/>
                <a:ea typeface="+mj-ea"/>
                <a:cs typeface="Arial"/>
              </a:rPr>
              <a:t>/1</a:t>
            </a:r>
            <a:r>
              <a:rPr lang="it-IT" sz="2000" b="1" i="1" dirty="0" smtClean="0">
                <a:solidFill>
                  <a:schemeClr val="tx1">
                    <a:lumMod val="65000"/>
                    <a:lumOff val="35000"/>
                  </a:schemeClr>
                </a:solidFill>
                <a:latin typeface="Arial"/>
                <a:ea typeface="+mj-ea"/>
                <a:cs typeface="Arial"/>
              </a:rPr>
              <a:t> </a:t>
            </a:r>
            <a:endParaRPr lang="it-IT" sz="2000" b="1" i="1" dirty="0">
              <a:solidFill>
                <a:schemeClr val="tx1">
                  <a:lumMod val="65000"/>
                  <a:lumOff val="35000"/>
                </a:schemeClr>
              </a:solidFill>
              <a:latin typeface="Arial"/>
              <a:ea typeface="+mj-ea"/>
              <a:cs typeface="Arial"/>
            </a:endParaRPr>
          </a:p>
        </p:txBody>
      </p:sp>
      <p:sp>
        <p:nvSpPr>
          <p:cNvPr id="4" name="Скругленный прямоугольник 4"/>
          <p:cNvSpPr/>
          <p:nvPr/>
        </p:nvSpPr>
        <p:spPr>
          <a:xfrm>
            <a:off x="285747" y="4799360"/>
            <a:ext cx="8761413" cy="69768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"Non </a:t>
            </a:r>
            <a:r>
              <a:rPr lang="it-IT" sz="1200" i="1" dirty="0">
                <a:solidFill>
                  <a:srgbClr val="5F5F5F"/>
                </a:solidFill>
                <a:latin typeface="Arial" panose="020B0604020202020204" pitchFamily="34" charset="0"/>
                <a:ea typeface="MS PGothic" pitchFamily="34" charset="-128"/>
                <a:cs typeface="Arial" panose="020B0604020202020204" pitchFamily="34" charset="0"/>
              </a:rPr>
              <a:t>riuscirei ad abituarmi ad un altro giornale, forse mi fermerei al TG o imparerei ad usare meglio il web, ma sarebbe una parte di vita che non c’è più</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(Marianna, Roma, 44, 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5" name="Скругленный прямоугольник 4"/>
          <p:cNvSpPr/>
          <p:nvPr/>
        </p:nvSpPr>
        <p:spPr>
          <a:xfrm>
            <a:off x="285749" y="5567315"/>
            <a:ext cx="8761413" cy="663361"/>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“Non potrei sostituire il Corriere, ci sono cresciuta, lo leggeva mio padre … mi ricordo che doveva leggerlo prima lui e guai a spiegazzarlo"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(Giuliana, 58, Milano, Il Corriere della Sera)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5622807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b="1" dirty="0" smtClean="0">
                <a:solidFill>
                  <a:schemeClr val="accent3">
                    <a:lumMod val="75000"/>
                  </a:schemeClr>
                </a:solidFill>
              </a:rPr>
              <a:t>La fruizione delle fonti gratuite </a:t>
            </a:r>
            <a:r>
              <a:rPr lang="it-IT" sz="1400" dirty="0" smtClean="0">
                <a:solidFill>
                  <a:schemeClr val="tx1">
                    <a:lumMod val="75000"/>
                    <a:lumOff val="25000"/>
                  </a:schemeClr>
                </a:solidFill>
              </a:rPr>
              <a:t>– soprattutto di quelle digitali – viene invece considerata</a:t>
            </a:r>
          </a:p>
          <a:p>
            <a:pPr marL="285750" lvl="1" indent="-285750" algn="just">
              <a:lnSpc>
                <a:spcPts val="1920"/>
              </a:lnSpc>
              <a:spcBef>
                <a:spcPts val="0"/>
              </a:spcBef>
              <a:spcAft>
                <a:spcPts val="400"/>
              </a:spcAft>
            </a:pP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r>
              <a:rPr lang="it-IT" sz="1400" b="1" dirty="0">
                <a:solidFill>
                  <a:schemeClr val="accent3">
                    <a:lumMod val="75000"/>
                  </a:schemeClr>
                </a:solidFill>
                <a:latin typeface="Arial"/>
                <a:cs typeface="Arial"/>
              </a:rPr>
              <a:t>essenzialmente funzionale</a:t>
            </a:r>
            <a:r>
              <a:rPr lang="it-IT" sz="1400" dirty="0" smtClean="0">
                <a:solidFill>
                  <a:schemeClr val="tx1">
                    <a:lumMod val="75000"/>
                    <a:lumOff val="25000"/>
                  </a:schemeClr>
                </a:solidFill>
              </a:rPr>
              <a:t>, mirata a fornire un'informazione rapida, poco adatta a saturare il bisogno di rilassamento ed evasione tipico del "me moment" perché  </a:t>
            </a:r>
            <a:r>
              <a:rPr lang="it-IT" sz="1400" b="1" dirty="0" smtClean="0">
                <a:solidFill>
                  <a:schemeClr val="accent3">
                    <a:lumMod val="75000"/>
                  </a:schemeClr>
                </a:solidFill>
              </a:rPr>
              <a:t>concepita su ritmi veloci </a:t>
            </a:r>
          </a:p>
          <a:p>
            <a:pPr marL="736600" lvl="2" indent="-285750" algn="just">
              <a:lnSpc>
                <a:spcPts val="1920"/>
              </a:lnSpc>
              <a:spcBef>
                <a:spcPts val="0"/>
              </a:spcBef>
              <a:spcAft>
                <a:spcPts val="400"/>
              </a:spcAft>
            </a:pPr>
            <a:endParaRPr lang="it-IT" sz="1400" dirty="0">
              <a:solidFill>
                <a:schemeClr val="tx1">
                  <a:lumMod val="75000"/>
                  <a:lumOff val="25000"/>
                </a:schemeClr>
              </a:solidFill>
            </a:endParaRPr>
          </a:p>
          <a:p>
            <a:pPr marL="736600" lvl="2" indent="-285750" algn="just">
              <a:lnSpc>
                <a:spcPts val="1920"/>
              </a:lnSpc>
              <a:spcBef>
                <a:spcPts val="0"/>
              </a:spcBef>
              <a:spcAft>
                <a:spcPts val="400"/>
              </a:spcAft>
            </a:pPr>
            <a:r>
              <a:rPr lang="it-IT" sz="1400" b="1" dirty="0">
                <a:solidFill>
                  <a:schemeClr val="accent3">
                    <a:lumMod val="75000"/>
                  </a:schemeClr>
                </a:solidFill>
                <a:latin typeface="Arial"/>
                <a:cs typeface="Arial"/>
              </a:rPr>
              <a:t>piuttosto fredda e scarsamente coinvolgente su un piano sensoriale</a:t>
            </a:r>
            <a:r>
              <a:rPr lang="it-IT" sz="1400" dirty="0" smtClean="0">
                <a:solidFill>
                  <a:schemeClr val="tx1">
                    <a:lumMod val="75000"/>
                    <a:lumOff val="25000"/>
                  </a:schemeClr>
                </a:solidFill>
              </a:rPr>
              <a:t>: lo schermo del pc o dello </a:t>
            </a:r>
            <a:r>
              <a:rPr lang="it-IT" sz="1400" dirty="0" err="1" smtClean="0">
                <a:solidFill>
                  <a:schemeClr val="tx1">
                    <a:lumMod val="75000"/>
                    <a:lumOff val="25000"/>
                  </a:schemeClr>
                </a:solidFill>
              </a:rPr>
              <a:t>smartphone</a:t>
            </a:r>
            <a:r>
              <a:rPr lang="it-IT" sz="1400" dirty="0" smtClean="0">
                <a:solidFill>
                  <a:schemeClr val="tx1">
                    <a:lumMod val="75000"/>
                    <a:lumOff val="25000"/>
                  </a:schemeClr>
                </a:solidFill>
              </a:rPr>
              <a:t> offre un'esperienza piuttosto asettica, esclusivamente celebrale</a:t>
            </a:r>
          </a:p>
          <a:p>
            <a:pPr marL="450850" lvl="2" indent="0" algn="just">
              <a:lnSpc>
                <a:spcPts val="1920"/>
              </a:lnSpc>
              <a:spcBef>
                <a:spcPts val="0"/>
              </a:spcBef>
              <a:spcAft>
                <a:spcPts val="400"/>
              </a:spcAft>
              <a:buNone/>
            </a:pPr>
            <a:endParaRPr lang="it-IT" sz="1400" dirty="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se avviene al computer, </a:t>
            </a:r>
            <a:r>
              <a:rPr lang="it-IT" sz="1400" b="1" dirty="0">
                <a:solidFill>
                  <a:schemeClr val="accent3">
                    <a:lumMod val="75000"/>
                  </a:schemeClr>
                </a:solidFill>
                <a:latin typeface="Arial"/>
                <a:cs typeface="Arial"/>
              </a:rPr>
              <a:t>poco confortevole sul piano </a:t>
            </a:r>
            <a:r>
              <a:rPr lang="it-IT" sz="1400" b="1" dirty="0" smtClean="0">
                <a:solidFill>
                  <a:schemeClr val="accent3">
                    <a:lumMod val="75000"/>
                  </a:schemeClr>
                </a:solidFill>
                <a:latin typeface="Arial"/>
                <a:cs typeface="Arial"/>
              </a:rPr>
              <a:t>fisico</a:t>
            </a:r>
            <a:r>
              <a:rPr lang="it-IT" sz="1400" dirty="0" smtClean="0">
                <a:solidFill>
                  <a:schemeClr val="tx1">
                    <a:lumMod val="75000"/>
                    <a:lumOff val="25000"/>
                  </a:schemeClr>
                </a:solidFill>
                <a:cs typeface="Arial"/>
              </a:rPr>
              <a:t>: si è vincolati a un luogo di fruizione preciso e a una posizione poco riposante </a:t>
            </a:r>
            <a:endParaRPr lang="it-IT" sz="1400" dirty="0">
              <a:solidFill>
                <a:schemeClr val="tx1">
                  <a:lumMod val="75000"/>
                  <a:lumOff val="25000"/>
                </a:schemeClr>
              </a:solidFill>
            </a:endParaRPr>
          </a:p>
          <a:p>
            <a:pPr marL="450850" lvl="2" indent="0" algn="just">
              <a:lnSpc>
                <a:spcPts val="1920"/>
              </a:lnSpc>
              <a:spcBef>
                <a:spcPts val="0"/>
              </a:spcBef>
              <a:spcAft>
                <a:spcPts val="400"/>
              </a:spcAft>
              <a:buNone/>
            </a:pPr>
            <a:endParaRPr lang="it-IT" sz="1400" b="1" dirty="0">
              <a:solidFill>
                <a:schemeClr val="accent3">
                  <a:lumMod val="7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Esperienzialità</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Digitale esperienza asettica </a:t>
            </a:r>
            <a:endParaRPr lang="it-IT" sz="2000" b="1" i="1" dirty="0">
              <a:solidFill>
                <a:schemeClr val="tx1">
                  <a:lumMod val="65000"/>
                  <a:lumOff val="35000"/>
                </a:schemeClr>
              </a:solidFill>
              <a:latin typeface="Arial"/>
              <a:ea typeface="+mj-ea"/>
              <a:cs typeface="Arial"/>
            </a:endParaRPr>
          </a:p>
        </p:txBody>
      </p:sp>
    </p:spTree>
    <p:extLst>
      <p:ext uri="{BB962C8B-B14F-4D97-AF65-F5344CB8AC3E}">
        <p14:creationId xmlns:p14="http://schemas.microsoft.com/office/powerpoint/2010/main" xmlns="" val="7630946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9375" y="-206375"/>
            <a:ext cx="9482138" cy="7067550"/>
          </a:xfrm>
          <a:prstGeom prst="rect">
            <a:avLst/>
          </a:prstGeom>
          <a:solidFill>
            <a:srgbClr val="779345"/>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it-IT" dirty="0">
              <a:solidFill>
                <a:srgbClr val="779345"/>
              </a:solidFill>
            </a:endParaRPr>
          </a:p>
        </p:txBody>
      </p:sp>
      <p:sp>
        <p:nvSpPr>
          <p:cNvPr id="8" name="CasellaDiTesto 7"/>
          <p:cNvSpPr txBox="1"/>
          <p:nvPr/>
        </p:nvSpPr>
        <p:spPr>
          <a:xfrm>
            <a:off x="1392238" y="938213"/>
            <a:ext cx="7124700" cy="1175706"/>
          </a:xfrm>
          <a:prstGeom prst="rect">
            <a:avLst/>
          </a:prstGeom>
          <a:noFill/>
        </p:spPr>
        <p:txBody>
          <a:bodyPr>
            <a:spAutoFit/>
          </a:bodyPr>
          <a:lstStyle/>
          <a:p>
            <a:pPr marL="355600" lvl="1">
              <a:lnSpc>
                <a:spcPct val="80000"/>
              </a:lnSpc>
              <a:defRPr/>
            </a:pPr>
            <a:r>
              <a:rPr lang="it-IT" sz="4400" b="1" spc="-150" dirty="0" smtClean="0">
                <a:solidFill>
                  <a:schemeClr val="bg1"/>
                </a:solidFill>
                <a:latin typeface="Arial"/>
                <a:cs typeface="Arial"/>
              </a:rPr>
              <a:t>Ricadute sulla fruizione della pubblicità </a:t>
            </a:r>
            <a:endParaRPr lang="it-IT" sz="4400" b="1" spc="-150" dirty="0">
              <a:solidFill>
                <a:schemeClr val="bg1"/>
              </a:solidFill>
              <a:latin typeface="Arial"/>
              <a:cs typeface="Arial"/>
            </a:endParaRPr>
          </a:p>
        </p:txBody>
      </p:sp>
      <p:sp>
        <p:nvSpPr>
          <p:cNvPr id="11" name="Ovale 10"/>
          <p:cNvSpPr/>
          <p:nvPr/>
        </p:nvSpPr>
        <p:spPr>
          <a:xfrm>
            <a:off x="568325" y="727075"/>
            <a:ext cx="1028700" cy="1027113"/>
          </a:xfrm>
          <a:prstGeom prst="ellipse">
            <a:avLst/>
          </a:prstGeom>
          <a:solidFill>
            <a:srgbClr val="779345"/>
          </a:solidFill>
          <a:ln w="120650" cmpd="sng"/>
          <a:effectLst/>
        </p:spPr>
        <p:style>
          <a:lnRef idx="3">
            <a:schemeClr val="lt1"/>
          </a:lnRef>
          <a:fillRef idx="1">
            <a:schemeClr val="accent3"/>
          </a:fillRef>
          <a:effectRef idx="1">
            <a:schemeClr val="accent3"/>
          </a:effectRef>
          <a:fontRef idx="minor">
            <a:schemeClr val="lt1"/>
          </a:fontRef>
        </p:style>
        <p:txBody>
          <a:bodyPr anchor="ctr"/>
          <a:lstStyle/>
          <a:p>
            <a:pPr>
              <a:defRPr/>
            </a:pPr>
            <a:endParaRPr lang="it-IT" dirty="0"/>
          </a:p>
        </p:txBody>
      </p:sp>
      <p:sp>
        <p:nvSpPr>
          <p:cNvPr id="5125" name="CasellaDiTesto 8"/>
          <p:cNvSpPr txBox="1">
            <a:spLocks noChangeArrowheads="1"/>
          </p:cNvSpPr>
          <p:nvPr/>
        </p:nvSpPr>
        <p:spPr bwMode="auto">
          <a:xfrm>
            <a:off x="757238" y="715963"/>
            <a:ext cx="64611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77933C"/>
              </a:buClr>
              <a:buSzPct val="85000"/>
              <a:buFont typeface="Wingdings" pitchFamily="2" charset="2"/>
              <a:buChar char=""/>
              <a:defRPr>
                <a:solidFill>
                  <a:srgbClr val="595959"/>
                </a:solidFill>
                <a:latin typeface="Calibri" pitchFamily="34" charset="0"/>
                <a:ea typeface="Calibri" pitchFamily="34" charset="0"/>
                <a:cs typeface="Calibri" pitchFamily="34" charset="0"/>
              </a:defRPr>
            </a:lvl1pPr>
            <a:lvl2pPr marL="742950" indent="-285750" algn="l" eaLnBrk="0" hangingPunct="0">
              <a:spcBef>
                <a:spcPct val="20000"/>
              </a:spcBef>
              <a:buClr>
                <a:srgbClr val="77933C"/>
              </a:buClr>
              <a:buSzPct val="110000"/>
              <a:buFont typeface="Wingdings" pitchFamily="2" charset="2"/>
              <a:buChar char="§"/>
              <a:defRPr>
                <a:solidFill>
                  <a:srgbClr val="595959"/>
                </a:solidFill>
                <a:latin typeface="Calibri" pitchFamily="34" charset="0"/>
                <a:ea typeface="Calibri" pitchFamily="34" charset="0"/>
                <a:cs typeface="Calibri" pitchFamily="34" charset="0"/>
              </a:defRPr>
            </a:lvl2pPr>
            <a:lvl3pPr marL="11430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3pPr>
            <a:lvl4pPr marL="16002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4pPr>
            <a:lvl5pPr marL="20574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9pPr>
          </a:lstStyle>
          <a:p>
            <a:pPr algn="ctr" eaLnBrk="1" hangingPunct="1">
              <a:spcBef>
                <a:spcPct val="0"/>
              </a:spcBef>
              <a:buClrTx/>
              <a:buSzTx/>
              <a:buFontTx/>
              <a:buNone/>
            </a:pPr>
            <a:r>
              <a:rPr lang="it-IT" altLang="it-IT" sz="6000" b="1" dirty="0" smtClean="0">
                <a:solidFill>
                  <a:srgbClr val="FFFFFF"/>
                </a:solidFill>
                <a:latin typeface="Arial" pitchFamily="34" charset="0"/>
                <a:cs typeface="Arial" pitchFamily="34" charset="0"/>
              </a:rPr>
              <a:t>4</a:t>
            </a:r>
            <a:endParaRPr lang="it-IT" altLang="it-IT" sz="6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15812799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rPr>
              <a:t>Le specifiche caratteristiche della relazione con le testate a pagamento determinano importanti ricadute per la fruizione pubblicitaria</a:t>
            </a:r>
          </a:p>
          <a:p>
            <a:pPr marL="0" lvl="1" indent="0" algn="just">
              <a:lnSpc>
                <a:spcPts val="1920"/>
              </a:lnSpc>
              <a:spcBef>
                <a:spcPts val="0"/>
              </a:spcBef>
              <a:spcAft>
                <a:spcPts val="400"/>
              </a:spcAft>
              <a:buNone/>
            </a:pPr>
            <a:endParaRPr lang="it-IT" sz="1400" dirty="0">
              <a:solidFill>
                <a:schemeClr val="tx1">
                  <a:lumMod val="75000"/>
                  <a:lumOff val="25000"/>
                </a:schemeClr>
              </a:solidFill>
              <a:latin typeface="Open Sans Light"/>
            </a:endParaRPr>
          </a:p>
          <a:p>
            <a:pPr marL="736600" lvl="2" indent="-285750" algn="just">
              <a:lnSpc>
                <a:spcPts val="1920"/>
              </a:lnSpc>
              <a:spcBef>
                <a:spcPts val="0"/>
              </a:spcBef>
              <a:spcAft>
                <a:spcPts val="400"/>
              </a:spcAft>
            </a:pPr>
            <a:r>
              <a:rPr lang="it-IT" sz="1400" dirty="0">
                <a:solidFill>
                  <a:schemeClr val="tx1">
                    <a:lumMod val="75000"/>
                    <a:lumOff val="25000"/>
                  </a:schemeClr>
                </a:solidFill>
              </a:rPr>
              <a:t>l'intimità della relazione, la fiducia nutrita nei confronti della propria testata, l'autorevolezza che le viene riconosciuta si traducono in un </a:t>
            </a:r>
            <a:r>
              <a:rPr lang="it-IT" sz="1400" b="1" dirty="0">
                <a:solidFill>
                  <a:schemeClr val="accent3">
                    <a:lumMod val="75000"/>
                  </a:schemeClr>
                </a:solidFill>
              </a:rPr>
              <a:t>diffuso pregiudizio positivo nei confronti </a:t>
            </a:r>
            <a:r>
              <a:rPr lang="it-IT" sz="1400" b="1" dirty="0" smtClean="0">
                <a:solidFill>
                  <a:schemeClr val="accent3">
                    <a:lumMod val="75000"/>
                  </a:schemeClr>
                </a:solidFill>
              </a:rPr>
              <a:t>dei prodotti pubblicizzati</a:t>
            </a:r>
            <a:r>
              <a:rPr lang="it-IT" sz="1400" dirty="0" smtClean="0">
                <a:solidFill>
                  <a:schemeClr val="tx1">
                    <a:lumMod val="75000"/>
                    <a:lumOff val="25000"/>
                  </a:schemeClr>
                </a:solidFill>
              </a:rPr>
              <a:t>: </a:t>
            </a:r>
            <a:r>
              <a:rPr lang="it-IT" sz="1400" dirty="0">
                <a:solidFill>
                  <a:schemeClr val="tx1">
                    <a:lumMod val="75000"/>
                    <a:lumOff val="25000"/>
                  </a:schemeClr>
                </a:solidFill>
              </a:rPr>
              <a:t>ci si aspetta che la testata abbia provveduto a una selezione delle marche inserzioniste accogliendo solo marchi e prodotti meritevoli </a:t>
            </a:r>
            <a:endParaRPr lang="it-IT" sz="1400" dirty="0" smtClean="0">
              <a:solidFill>
                <a:schemeClr val="tx1">
                  <a:lumMod val="75000"/>
                  <a:lumOff val="25000"/>
                </a:schemeClr>
              </a:solidFil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per rispetto nei confronti dei propri lettori</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per </a:t>
            </a:r>
            <a:r>
              <a:rPr lang="it-IT" dirty="0" smtClean="0">
                <a:solidFill>
                  <a:schemeClr val="tx1">
                    <a:lumMod val="75000"/>
                    <a:lumOff val="25000"/>
                  </a:schemeClr>
                </a:solidFill>
                <a:latin typeface="Arial"/>
                <a:cs typeface="Arial"/>
              </a:rPr>
              <a:t>garantire </a:t>
            </a:r>
            <a:r>
              <a:rPr lang="it-IT" dirty="0">
                <a:solidFill>
                  <a:schemeClr val="tx1">
                    <a:lumMod val="75000"/>
                    <a:lumOff val="25000"/>
                  </a:schemeClr>
                </a:solidFill>
                <a:latin typeface="Arial"/>
                <a:cs typeface="Arial"/>
              </a:rPr>
              <a:t>coerenza con il proprio posizionamento </a:t>
            </a:r>
            <a:r>
              <a:rPr lang="it-IT" dirty="0" smtClean="0">
                <a:solidFill>
                  <a:schemeClr val="tx1">
                    <a:lumMod val="75000"/>
                    <a:lumOff val="25000"/>
                  </a:schemeClr>
                </a:solidFill>
                <a:latin typeface="Arial"/>
                <a:cs typeface="Arial"/>
              </a:rPr>
              <a:t>e non compromettere la propria reputazione esponendosi nei confronti di marche non all'altezza</a:t>
            </a:r>
            <a:endParaRPr lang="it-IT" dirty="0">
              <a:solidFill>
                <a:schemeClr val="tx1">
                  <a:lumMod val="75000"/>
                  <a:lumOff val="25000"/>
                </a:schemeClr>
              </a:solidFill>
              <a:latin typeface="Arial"/>
              <a:cs typeface="Arial"/>
            </a:endParaRPr>
          </a:p>
          <a:p>
            <a:pPr marL="736600" lvl="2" indent="-285750" algn="just">
              <a:lnSpc>
                <a:spcPts val="1920"/>
              </a:lnSpc>
              <a:spcBef>
                <a:spcPts val="0"/>
              </a:spcBef>
              <a:spcAft>
                <a:spcPts val="400"/>
              </a:spcAft>
            </a:pPr>
            <a:r>
              <a:rPr lang="it-IT" sz="1400" dirty="0">
                <a:solidFill>
                  <a:schemeClr val="tx1">
                    <a:lumMod val="75000"/>
                    <a:lumOff val="25000"/>
                  </a:schemeClr>
                </a:solidFill>
              </a:rPr>
              <a:t>d'altra parte </a:t>
            </a:r>
            <a:r>
              <a:rPr lang="it-IT" sz="1400" b="1" dirty="0" smtClean="0">
                <a:solidFill>
                  <a:schemeClr val="accent3">
                    <a:lumMod val="75000"/>
                  </a:schemeClr>
                </a:solidFill>
              </a:rPr>
              <a:t>la presenza di inserzioni di marche prestigiose sulla testata contribuisce a darle lustro</a:t>
            </a:r>
            <a:r>
              <a:rPr lang="it-IT" sz="1400" dirty="0" smtClean="0">
                <a:solidFill>
                  <a:schemeClr val="tx1">
                    <a:lumMod val="75000"/>
                    <a:lumOff val="25000"/>
                  </a:schemeClr>
                </a:solidFill>
              </a:rPr>
              <a:t>, a definirne il posizionamento, a chiarire le coordinate della audience a cui si rivolge, favorendo il senso di appartenenza e l'adesione aspirazionale dei lettori </a:t>
            </a: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999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ricadute per la pubblicità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L'autorevolezza si trasferisce dalla testata alle marche (e ritorno) </a:t>
            </a:r>
            <a:endParaRPr lang="it-IT" sz="2000" b="1" i="1" dirty="0">
              <a:solidFill>
                <a:schemeClr val="tx1">
                  <a:lumMod val="65000"/>
                  <a:lumOff val="35000"/>
                </a:schemeClr>
              </a:solidFill>
              <a:latin typeface="Arial"/>
              <a:ea typeface="+mj-ea"/>
              <a:cs typeface="Arial"/>
            </a:endParaRPr>
          </a:p>
        </p:txBody>
      </p:sp>
      <p:sp>
        <p:nvSpPr>
          <p:cNvPr id="5" name="Скругленный прямоугольник 4"/>
          <p:cNvSpPr/>
          <p:nvPr/>
        </p:nvSpPr>
        <p:spPr>
          <a:xfrm>
            <a:off x="285749" y="5557650"/>
            <a:ext cx="8761413" cy="72439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N</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on </a:t>
            </a:r>
            <a:r>
              <a:rPr lang="it-IT" sz="1200" i="1" dirty="0">
                <a:solidFill>
                  <a:srgbClr val="5F5F5F"/>
                </a:solidFill>
                <a:latin typeface="Arial" panose="020B0604020202020204" pitchFamily="34" charset="0"/>
                <a:ea typeface="MS PGothic" pitchFamily="34" charset="-128"/>
                <a:cs typeface="Arial" panose="020B0604020202020204" pitchFamily="34" charset="0"/>
              </a:rPr>
              <a:t>credo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pubblicizzino </a:t>
            </a:r>
            <a:r>
              <a:rPr lang="it-IT" sz="1200" i="1" dirty="0">
                <a:solidFill>
                  <a:srgbClr val="5F5F5F"/>
                </a:solidFill>
                <a:latin typeface="Arial" panose="020B0604020202020204" pitchFamily="34" charset="0"/>
                <a:ea typeface="MS PGothic" pitchFamily="34" charset="-128"/>
                <a:cs typeface="Arial" panose="020B0604020202020204" pitchFamily="34" charset="0"/>
              </a:rPr>
              <a:t>un prodotto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così a caso </a:t>
            </a:r>
            <a:r>
              <a:rPr lang="it-IT" sz="1200" i="1" dirty="0">
                <a:solidFill>
                  <a:srgbClr val="5F5F5F"/>
                </a:solidFill>
                <a:latin typeface="Arial" panose="020B0604020202020204" pitchFamily="34" charset="0"/>
                <a:ea typeface="MS PGothic" pitchFamily="34" charset="-128"/>
                <a:cs typeface="Arial" panose="020B0604020202020204" pitchFamily="34" charset="0"/>
              </a:rPr>
              <a:t>perché perderebbero la clientela e non sarebbero più credibili invece fanno un sondaggio secondo me e vanno a mettere i prodotti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migliori"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(Daniela, Catania, 35, Donna Moderna)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6" name="Скругленный прямоугольник 4"/>
          <p:cNvSpPr/>
          <p:nvPr/>
        </p:nvSpPr>
        <p:spPr>
          <a:xfrm>
            <a:off x="285748" y="4771901"/>
            <a:ext cx="8761413" cy="72439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"Le pubblicità danno lustro alla rivista, le grandi marche rendono il giornale più importante)</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(Marianna, 44, Roma, 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1946452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36600" lvl="2" indent="-285750" algn="just">
              <a:lnSpc>
                <a:spcPts val="1920"/>
              </a:lnSpc>
              <a:spcBef>
                <a:spcPts val="0"/>
              </a:spcBef>
              <a:spcAft>
                <a:spcPts val="400"/>
              </a:spcAft>
            </a:pPr>
            <a:endParaRPr lang="it-IT" sz="1400" b="1" dirty="0" smtClean="0">
              <a:solidFill>
                <a:schemeClr val="accent3">
                  <a:lumMod val="75000"/>
                </a:schemeClr>
              </a:solidFill>
            </a:endParaRPr>
          </a:p>
          <a:p>
            <a:pPr marL="736600" lvl="2" indent="-285750" algn="just">
              <a:lnSpc>
                <a:spcPts val="1920"/>
              </a:lnSpc>
              <a:spcBef>
                <a:spcPts val="0"/>
              </a:spcBef>
              <a:spcAft>
                <a:spcPts val="400"/>
              </a:spcAft>
            </a:pPr>
            <a:r>
              <a:rPr lang="it-IT" sz="1400" b="1" dirty="0" smtClean="0">
                <a:solidFill>
                  <a:schemeClr val="accent3">
                    <a:lumMod val="75000"/>
                  </a:schemeClr>
                </a:solidFill>
              </a:rPr>
              <a:t>la modalità fruitiva immersiva e rituale comporta una buona disponibilità attenzionale nei confronti della pubblicità</a:t>
            </a:r>
            <a:r>
              <a:rPr lang="it-IT" sz="1400" dirty="0" smtClean="0">
                <a:solidFill>
                  <a:schemeClr val="tx1">
                    <a:lumMod val="75000"/>
                    <a:lumOff val="25000"/>
                  </a:schemeClr>
                </a:solidFill>
              </a:rPr>
              <a:t>, soprattutto nel caso delle riviste: le immagini pubblicitarie –sempre esteticamente accattivanti e seducenti – entrano a far parte dell'esperienza, lusingano la vista, contribuiscono a saturare il bisogno di evasione e di sogno, </a:t>
            </a:r>
            <a:r>
              <a:rPr lang="it-IT" sz="1400" b="1" dirty="0" smtClean="0">
                <a:solidFill>
                  <a:schemeClr val="accent3">
                    <a:lumMod val="75000"/>
                  </a:schemeClr>
                </a:solidFill>
              </a:rPr>
              <a:t>dando accesso a una dimensione di bellezza e di piacevolezza </a:t>
            </a:r>
          </a:p>
          <a:p>
            <a:pPr marL="736600" lvl="2" indent="-285750" algn="just">
              <a:lnSpc>
                <a:spcPts val="1920"/>
              </a:lnSpc>
              <a:spcBef>
                <a:spcPts val="0"/>
              </a:spcBef>
              <a:spcAft>
                <a:spcPts val="400"/>
              </a:spcAft>
            </a:pPr>
            <a:endParaRPr lang="it-IT" sz="1400" b="1" dirty="0" smtClean="0">
              <a:solidFill>
                <a:schemeClr val="accent3">
                  <a:lumMod val="75000"/>
                </a:schemeClr>
              </a:solidFill>
            </a:endParaRPr>
          </a:p>
          <a:p>
            <a:pPr marL="736600" lvl="2" indent="-285750" algn="just">
              <a:lnSpc>
                <a:spcPts val="1920"/>
              </a:lnSpc>
              <a:spcBef>
                <a:spcPts val="0"/>
              </a:spcBef>
              <a:spcAft>
                <a:spcPts val="400"/>
              </a:spcAft>
            </a:pPr>
            <a:r>
              <a:rPr lang="it-IT" sz="1400" b="1" dirty="0" smtClean="0">
                <a:solidFill>
                  <a:schemeClr val="accent3">
                    <a:lumMod val="75000"/>
                  </a:schemeClr>
                </a:solidFill>
              </a:rPr>
              <a:t>il senso di appartenenza a una comunità di lettori che condivide un certo orizzonte aspirazionale implica anche il riconoscersi in un "paniere" di beni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di cui la testata si fa sapiente selezionatore, perché di quella comunità ideale essa è riferimento e </a:t>
            </a:r>
            <a:r>
              <a:rPr lang="it-IT" dirty="0" err="1">
                <a:solidFill>
                  <a:schemeClr val="tx1">
                    <a:lumMod val="75000"/>
                    <a:lumOff val="25000"/>
                  </a:schemeClr>
                </a:solidFill>
                <a:latin typeface="Arial"/>
                <a:cs typeface="Arial"/>
              </a:rPr>
              <a:t>primus</a:t>
            </a:r>
            <a:r>
              <a:rPr lang="it-IT" dirty="0">
                <a:solidFill>
                  <a:schemeClr val="tx1">
                    <a:lumMod val="75000"/>
                    <a:lumOff val="25000"/>
                  </a:schemeClr>
                </a:solidFill>
                <a:latin typeface="Arial"/>
                <a:cs typeface="Arial"/>
              </a:rPr>
              <a:t> inter </a:t>
            </a:r>
            <a:r>
              <a:rPr lang="it-IT" dirty="0" err="1">
                <a:solidFill>
                  <a:schemeClr val="tx1">
                    <a:lumMod val="75000"/>
                    <a:lumOff val="25000"/>
                  </a:schemeClr>
                </a:solidFill>
                <a:latin typeface="Arial"/>
                <a:cs typeface="Arial"/>
              </a:rPr>
              <a:t>pares</a:t>
            </a:r>
            <a:endParaRPr lang="it-IT" dirty="0">
              <a:solidFill>
                <a:schemeClr val="tx1">
                  <a:lumMod val="75000"/>
                  <a:lumOff val="25000"/>
                </a:schemeClr>
              </a:solidFill>
              <a:latin typeface="Arial"/>
              <a:cs typeface="Aria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che costituisce di per sé la narrazione di un mondo in cui ci si riconosce o a cui si aspira </a:t>
            </a: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ricadute per la pubblicità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Valore estetico e aspirazionalità </a:t>
            </a:r>
            <a:endParaRPr lang="it-IT" sz="2000" b="1" i="1" dirty="0">
              <a:solidFill>
                <a:schemeClr val="tx1">
                  <a:lumMod val="65000"/>
                  <a:lumOff val="35000"/>
                </a:schemeClr>
              </a:solidFill>
              <a:latin typeface="Arial"/>
              <a:ea typeface="+mj-ea"/>
              <a:cs typeface="Arial"/>
            </a:endParaRPr>
          </a:p>
        </p:txBody>
      </p:sp>
      <p:sp>
        <p:nvSpPr>
          <p:cNvPr id="5" name="Скругленный прямоугольник 4"/>
          <p:cNvSpPr/>
          <p:nvPr/>
        </p:nvSpPr>
        <p:spPr>
          <a:xfrm>
            <a:off x="218186" y="5628905"/>
            <a:ext cx="8761413" cy="54626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"Mi piacciono e le guardo, sono accattivanti e pertinenti"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(Gianluigi, 54, Roma, IlSole24Ore)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4864246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ricadute per la pubblicità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Pubblicità porta d'accesso a un mondo aspirazionale </a:t>
            </a:r>
            <a:endParaRPr lang="it-IT" sz="2000" b="1" i="1" dirty="0">
              <a:solidFill>
                <a:schemeClr val="tx1">
                  <a:lumMod val="65000"/>
                  <a:lumOff val="35000"/>
                </a:schemeClr>
              </a:solidFill>
              <a:latin typeface="Arial"/>
              <a:ea typeface="+mj-ea"/>
              <a:cs typeface="Arial"/>
            </a:endParaRPr>
          </a:p>
        </p:txBody>
      </p:sp>
      <p:sp>
        <p:nvSpPr>
          <p:cNvPr id="5" name="Скругленный прямоугольник 4"/>
          <p:cNvSpPr/>
          <p:nvPr/>
        </p:nvSpPr>
        <p:spPr>
          <a:xfrm>
            <a:off x="4880757" y="2078182"/>
            <a:ext cx="4073237" cy="339634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"Ho visto la </a:t>
            </a:r>
            <a:r>
              <a:rPr lang="it-IT" sz="1200" i="1" dirty="0">
                <a:solidFill>
                  <a:srgbClr val="5F5F5F"/>
                </a:solidFill>
                <a:latin typeface="Arial" panose="020B0604020202020204" pitchFamily="34" charset="0"/>
                <a:ea typeface="MS PGothic" pitchFamily="34" charset="-128"/>
                <a:cs typeface="Arial" panose="020B0604020202020204" pitchFamily="34" charset="0"/>
              </a:rPr>
              <a:t>pubblicità di questo champagne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2004, lo  conosco, è buono, mi sono detta magari </a:t>
            </a:r>
            <a:r>
              <a:rPr lang="it-IT" sz="1200" i="1" dirty="0">
                <a:solidFill>
                  <a:srgbClr val="5F5F5F"/>
                </a:solidFill>
                <a:latin typeface="Arial" panose="020B0604020202020204" pitchFamily="34" charset="0"/>
                <a:ea typeface="MS PGothic" pitchFamily="34" charset="-128"/>
                <a:cs typeface="Arial" panose="020B0604020202020204" pitchFamily="34" charset="0"/>
              </a:rPr>
              <a:t>me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lo regalo.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Anche questa fotografia </a:t>
            </a:r>
            <a:r>
              <a:rPr lang="it-IT" sz="1200" i="1" dirty="0">
                <a:solidFill>
                  <a:srgbClr val="5F5F5F"/>
                </a:solidFill>
                <a:latin typeface="Arial" panose="020B0604020202020204" pitchFamily="34" charset="0"/>
                <a:ea typeface="MS PGothic" pitchFamily="34" charset="-128"/>
                <a:cs typeface="Arial" panose="020B0604020202020204" pitchFamily="34" charset="0"/>
              </a:rPr>
              <a:t>della pubblicità di LV mi piace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Me </a:t>
            </a:r>
            <a:r>
              <a:rPr lang="it-IT" sz="1200" i="1" dirty="0">
                <a:solidFill>
                  <a:srgbClr val="5F5F5F"/>
                </a:solidFill>
                <a:latin typeface="Arial" panose="020B0604020202020204" pitchFamily="34" charset="0"/>
                <a:ea typeface="MS PGothic" pitchFamily="34" charset="-128"/>
                <a:cs typeface="Arial" panose="020B0604020202020204" pitchFamily="34" charset="0"/>
              </a:rPr>
              <a:t>la guardo con curiosità, a me piace molto guardare le pubblicità me le godo come foto, magari qualcosa la compro</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a:t>
            </a:r>
            <a:r>
              <a:rPr lang="it-IT" sz="1200" i="1" dirty="0">
                <a:solidFill>
                  <a:srgbClr val="5F5F5F"/>
                </a:solidFill>
                <a:latin typeface="Arial" panose="020B0604020202020204" pitchFamily="34" charset="0"/>
                <a:ea typeface="MS PGothic" pitchFamily="34" charset="-128"/>
                <a:cs typeface="Arial" panose="020B0604020202020204" pitchFamily="34" charset="0"/>
              </a:rPr>
              <a:t>Penso che se sono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lì sul Venerdì </a:t>
            </a:r>
            <a:r>
              <a:rPr lang="it-IT" sz="1200" i="1" dirty="0">
                <a:solidFill>
                  <a:srgbClr val="5F5F5F"/>
                </a:solidFill>
                <a:latin typeface="Arial" panose="020B0604020202020204" pitchFamily="34" charset="0"/>
                <a:ea typeface="MS PGothic" pitchFamily="34" charset="-128"/>
                <a:cs typeface="Arial" panose="020B0604020202020204" pitchFamily="34" charset="0"/>
              </a:rPr>
              <a:t>sono cose interessanti e non di bassa qualità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come su </a:t>
            </a:r>
            <a:r>
              <a:rPr lang="it-IT" sz="1200" i="1" dirty="0">
                <a:solidFill>
                  <a:srgbClr val="5F5F5F"/>
                </a:solidFill>
                <a:latin typeface="Arial" panose="020B0604020202020204" pitchFamily="34" charset="0"/>
                <a:ea typeface="MS PGothic" pitchFamily="34" charset="-128"/>
                <a:cs typeface="Arial" panose="020B0604020202020204" pitchFamily="34" charset="0"/>
              </a:rPr>
              <a:t>altri giornali come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Chi, Gente </a:t>
            </a:r>
            <a:r>
              <a:rPr lang="it-IT" sz="1200" i="1" dirty="0">
                <a:solidFill>
                  <a:srgbClr val="5F5F5F"/>
                </a:solidFill>
                <a:latin typeface="Arial" panose="020B0604020202020204" pitchFamily="34" charset="0"/>
                <a:ea typeface="MS PGothic" pitchFamily="34" charset="-128"/>
                <a:cs typeface="Arial" panose="020B0604020202020204" pitchFamily="34" charset="0"/>
              </a:rPr>
              <a:t>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Oggi, non </a:t>
            </a:r>
            <a:r>
              <a:rPr lang="it-IT" sz="1200" i="1" dirty="0">
                <a:solidFill>
                  <a:srgbClr val="5F5F5F"/>
                </a:solidFill>
                <a:latin typeface="Arial" panose="020B0604020202020204" pitchFamily="34" charset="0"/>
                <a:ea typeface="MS PGothic" pitchFamily="34" charset="-128"/>
                <a:cs typeface="Arial" panose="020B0604020202020204" pitchFamily="34" charset="0"/>
              </a:rPr>
              <a:t>credo che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ci troverei </a:t>
            </a:r>
            <a:r>
              <a:rPr lang="it-IT" sz="1200" i="1" dirty="0">
                <a:solidFill>
                  <a:srgbClr val="5F5F5F"/>
                </a:solidFill>
                <a:latin typeface="Arial" panose="020B0604020202020204" pitchFamily="34" charset="0"/>
                <a:ea typeface="MS PGothic" pitchFamily="34" charset="-128"/>
                <a:cs typeface="Arial" panose="020B0604020202020204" pitchFamily="34" charset="0"/>
              </a:rPr>
              <a:t>LV.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Solo un </a:t>
            </a:r>
            <a:r>
              <a:rPr lang="it-IT" sz="1200" i="1" dirty="0">
                <a:solidFill>
                  <a:srgbClr val="5F5F5F"/>
                </a:solidFill>
                <a:latin typeface="Arial" panose="020B0604020202020204" pitchFamily="34" charset="0"/>
                <a:ea typeface="MS PGothic" pitchFamily="34" charset="-128"/>
                <a:cs typeface="Arial" panose="020B0604020202020204" pitchFamily="34" charset="0"/>
              </a:rPr>
              <a:t>prodotto editoriale così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di </a:t>
            </a:r>
            <a:r>
              <a:rPr lang="it-IT" sz="1200" i="1" dirty="0">
                <a:solidFill>
                  <a:srgbClr val="5F5F5F"/>
                </a:solidFill>
                <a:latin typeface="Arial" panose="020B0604020202020204" pitchFamily="34" charset="0"/>
                <a:ea typeface="MS PGothic" pitchFamily="34" charset="-128"/>
                <a:cs typeface="Arial" panose="020B0604020202020204" pitchFamily="34" charset="0"/>
              </a:rPr>
              <a:t>gran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livello ospita certe pubblicità" </a:t>
            </a:r>
          </a:p>
          <a:p>
            <a:pPr algn="ctr">
              <a:defRPr/>
            </a:pP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(Laura, 51, Milano, 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xmlns=""/>
              </a:ext>
            </a:extLst>
          </a:blip>
          <a:srcRect t="-12314"/>
          <a:stretch/>
        </p:blipFill>
        <p:spPr>
          <a:xfrm rot="708110">
            <a:off x="1934048" y="2463334"/>
            <a:ext cx="2443737" cy="3455721"/>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rot="10800000">
            <a:off x="95247" y="1043445"/>
            <a:ext cx="2493793" cy="30171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643390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4110831" y="1010360"/>
            <a:ext cx="4733132"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rPr>
              <a:t>Soprattutto da parte dei lettori di testate specializzate e di quotidiani locali, </a:t>
            </a:r>
            <a:r>
              <a:rPr lang="it-IT" sz="1400" b="1" dirty="0" smtClean="0">
                <a:solidFill>
                  <a:schemeClr val="accent3">
                    <a:lumMod val="75000"/>
                  </a:schemeClr>
                </a:solidFill>
                <a:latin typeface="Open Sans Light"/>
              </a:rPr>
              <a:t>la pubblicità viene ritenuta un contenuto di servizio</a:t>
            </a:r>
            <a:r>
              <a:rPr lang="it-IT" sz="1400" dirty="0" smtClean="0">
                <a:solidFill>
                  <a:schemeClr val="tx1">
                    <a:lumMod val="75000"/>
                    <a:lumOff val="25000"/>
                  </a:schemeClr>
                </a:solidFill>
                <a:latin typeface="Open Sans Light"/>
              </a:rPr>
              <a:t>, in piena coerenza con la </a:t>
            </a:r>
            <a:r>
              <a:rPr lang="it-IT" sz="1400" dirty="0" err="1" smtClean="0">
                <a:solidFill>
                  <a:schemeClr val="tx1">
                    <a:lumMod val="75000"/>
                    <a:lumOff val="25000"/>
                  </a:schemeClr>
                </a:solidFill>
                <a:latin typeface="Open Sans Light"/>
              </a:rPr>
              <a:t>mission</a:t>
            </a:r>
            <a:r>
              <a:rPr lang="it-IT" sz="1400" dirty="0" smtClean="0">
                <a:solidFill>
                  <a:schemeClr val="tx1">
                    <a:lumMod val="75000"/>
                    <a:lumOff val="25000"/>
                  </a:schemeClr>
                </a:solidFill>
                <a:latin typeface="Open Sans Light"/>
              </a:rPr>
              <a:t> della testata, che è anche quella di </a:t>
            </a: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Open Sans Light"/>
              </a:rPr>
              <a:t>fornire spunti e idee per vivere attivamente i propri interessi e passioni</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assumere un ruolo di guida e di alleato, incaricato di fornire </a:t>
            </a:r>
            <a:r>
              <a:rPr lang="it-IT" sz="1400" dirty="0">
                <a:solidFill>
                  <a:schemeClr val="tx1">
                    <a:lumMod val="75000"/>
                    <a:lumOff val="25000"/>
                  </a:schemeClr>
                </a:solidFill>
              </a:rPr>
              <a:t>una rassicurante mediazione tra sé e </a:t>
            </a:r>
            <a:r>
              <a:rPr lang="it-IT" sz="1400" dirty="0" smtClean="0">
                <a:solidFill>
                  <a:schemeClr val="tx1">
                    <a:lumMod val="75000"/>
                    <a:lumOff val="25000"/>
                  </a:schemeClr>
                </a:solidFill>
              </a:rPr>
              <a:t>il </a:t>
            </a:r>
            <a:r>
              <a:rPr lang="it-IT" sz="1400" dirty="0">
                <a:solidFill>
                  <a:schemeClr val="tx1">
                    <a:lumMod val="75000"/>
                    <a:lumOff val="25000"/>
                  </a:schemeClr>
                </a:solidFill>
              </a:rPr>
              <a:t>mondo, di operare una </a:t>
            </a:r>
            <a:r>
              <a:rPr lang="it-IT" sz="1400" dirty="0" err="1">
                <a:solidFill>
                  <a:schemeClr val="tx1">
                    <a:lumMod val="75000"/>
                    <a:lumOff val="25000"/>
                  </a:schemeClr>
                </a:solidFill>
              </a:rPr>
              <a:t>pre</a:t>
            </a:r>
            <a:r>
              <a:rPr lang="it-IT" sz="1400" dirty="0">
                <a:solidFill>
                  <a:schemeClr val="tx1">
                    <a:lumMod val="75000"/>
                    <a:lumOff val="25000"/>
                  </a:schemeClr>
                </a:solidFill>
              </a:rPr>
              <a:t>-selezione che risparmi al lettore delusioni e inganni, </a:t>
            </a:r>
            <a:r>
              <a:rPr lang="it-IT" sz="1400" dirty="0" smtClean="0">
                <a:solidFill>
                  <a:schemeClr val="tx1">
                    <a:lumMod val="75000"/>
                    <a:lumOff val="25000"/>
                  </a:schemeClr>
                </a:solidFill>
              </a:rPr>
              <a:t>nei prodotti così come nei contenuti </a:t>
            </a:r>
            <a:endParaRPr lang="it-IT" sz="1400" dirty="0">
              <a:solidFill>
                <a:schemeClr val="tx1">
                  <a:lumMod val="75000"/>
                  <a:lumOff val="25000"/>
                </a:schemeClr>
              </a:solidFill>
              <a:latin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rPr>
              <a:t>In questo senso, </a:t>
            </a:r>
            <a:r>
              <a:rPr lang="it-IT" sz="1400" b="1" dirty="0" smtClean="0">
                <a:solidFill>
                  <a:schemeClr val="accent3">
                    <a:lumMod val="75000"/>
                  </a:schemeClr>
                </a:solidFill>
                <a:latin typeface="Open Sans Light"/>
              </a:rPr>
              <a:t>la pertinenza rispetto agli argomenti trattati dalla testata </a:t>
            </a:r>
            <a:r>
              <a:rPr lang="it-IT" sz="1400" dirty="0" smtClean="0">
                <a:solidFill>
                  <a:schemeClr val="tx1">
                    <a:lumMod val="75000"/>
                    <a:lumOff val="25000"/>
                  </a:schemeClr>
                </a:solidFill>
                <a:latin typeface="Open Sans Light"/>
              </a:rPr>
              <a:t>(es: abbigliamento e cosmetici sui femminili, prodotto finanziari sul Sole24Ore) è una condizione imprescindibile, che quando soddisfatta garantisce ampia accettazione e attenzione da parte del lettore. </a:t>
            </a:r>
            <a:endParaRPr lang="it-IT" sz="1400" dirty="0">
              <a:solidFill>
                <a:schemeClr val="tx1">
                  <a:lumMod val="75000"/>
                  <a:lumOff val="25000"/>
                </a:schemeClr>
              </a:solidFil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ricadute per la pubblicità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Pubblicità come contenuto di servizio </a:t>
            </a:r>
            <a:endParaRPr lang="it-IT" sz="2000" b="1" i="1" dirty="0">
              <a:solidFill>
                <a:schemeClr val="tx1">
                  <a:lumMod val="65000"/>
                  <a:lumOff val="35000"/>
                </a:schemeClr>
              </a:solidFill>
              <a:latin typeface="Arial"/>
              <a:ea typeface="+mj-ea"/>
              <a:cs typeface="Arial"/>
            </a:endParaRPr>
          </a:p>
        </p:txBody>
      </p:sp>
      <p:pic>
        <p:nvPicPr>
          <p:cNvPr id="4" name="Immagin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2562" y="1057860"/>
            <a:ext cx="3641293" cy="5149201"/>
          </a:xfrm>
          <a:prstGeom prst="rect">
            <a:avLst/>
          </a:prstGeom>
          <a:ln>
            <a:noFill/>
          </a:ln>
          <a:effectLst>
            <a:outerShdw blurRad="292100" dist="139700" dir="2700000" algn="tl" rotWithShape="0">
              <a:srgbClr val="333333">
                <a:alpha val="65000"/>
              </a:srgbClr>
            </a:outerShdw>
          </a:effectLst>
        </p:spPr>
      </p:pic>
      <p:sp>
        <p:nvSpPr>
          <p:cNvPr id="5" name="Скругленный прямоугольник 4"/>
          <p:cNvSpPr/>
          <p:nvPr/>
        </p:nvSpPr>
        <p:spPr>
          <a:xfrm>
            <a:off x="4222608" y="5474441"/>
            <a:ext cx="4621355" cy="74814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"È parte integrante della rivista, è sempre moda e non mi infastidisce"</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(Ornella, 55, Roma, Grazia)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7" name="Скругленный прямоугольник 4"/>
          <p:cNvSpPr/>
          <p:nvPr/>
        </p:nvSpPr>
        <p:spPr>
          <a:xfrm>
            <a:off x="1508166" y="5948010"/>
            <a:ext cx="2422567" cy="374072"/>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Daniela, 48, Milano, Chi)</a:t>
            </a:r>
          </a:p>
        </p:txBody>
      </p:sp>
    </p:spTree>
    <p:extLst>
      <p:ext uri="{BB962C8B-B14F-4D97-AF65-F5344CB8AC3E}">
        <p14:creationId xmlns:p14="http://schemas.microsoft.com/office/powerpoint/2010/main" xmlns="" val="9389937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4110831" y="1010360"/>
            <a:ext cx="4733132"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rPr>
              <a:t>In virtù della fiducia accordata e dell'autorevolezza riconosciuta alla testata, ci si aspetta che i prodotti consigliati siano frutto di un lavoro redazionale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non solo di </a:t>
            </a:r>
            <a:r>
              <a:rPr lang="it-IT" sz="1400" dirty="0" err="1" smtClean="0">
                <a:solidFill>
                  <a:schemeClr val="tx1">
                    <a:lumMod val="75000"/>
                    <a:lumOff val="25000"/>
                  </a:schemeClr>
                </a:solidFill>
              </a:rPr>
              <a:t>scouting</a:t>
            </a:r>
            <a:r>
              <a:rPr lang="it-IT" sz="1400" dirty="0" smtClean="0">
                <a:solidFill>
                  <a:schemeClr val="tx1">
                    <a:lumMod val="75000"/>
                    <a:lumOff val="25000"/>
                  </a:schemeClr>
                </a:solidFill>
              </a:rPr>
              <a:t> e selezione esperta</a:t>
            </a: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Open Sans Light"/>
              </a:rPr>
              <a:t>ma di contestualizzazione rispetto ai bisogni dei consumatori, in modo che siano chiare le implicazioni di ciascuna opzione segnalata rispetto alle proprie esigenze e al proprio profilo </a:t>
            </a:r>
            <a:endParaRPr lang="it-IT" sz="1400" dirty="0">
              <a:solidFill>
                <a:schemeClr val="tx1">
                  <a:lumMod val="75000"/>
                  <a:lumOff val="25000"/>
                </a:schemeClr>
              </a:solidFil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ricadute per la pubblicità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Valore aggiunto redazionale </a:t>
            </a:r>
            <a:endParaRPr lang="it-IT" sz="2000" b="1" i="1" dirty="0">
              <a:solidFill>
                <a:schemeClr val="tx1">
                  <a:lumMod val="65000"/>
                  <a:lumOff val="35000"/>
                </a:schemeClr>
              </a:solidFill>
              <a:latin typeface="Arial"/>
              <a:ea typeface="+mj-ea"/>
              <a:cs typeface="Arial"/>
            </a:endParaRPr>
          </a:p>
        </p:txBody>
      </p:sp>
      <p:sp>
        <p:nvSpPr>
          <p:cNvPr id="5" name="Скругленный прямоугольник 4"/>
          <p:cNvSpPr/>
          <p:nvPr/>
        </p:nvSpPr>
        <p:spPr>
          <a:xfrm>
            <a:off x="4043012" y="3372593"/>
            <a:ext cx="4868769" cy="302820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"Una altra cosa interessante che fa Casa Facile è la pubblicità descrittiva tipo un publiredazionale. Un articolo che mi era piaciuto ad esempio era su un materasso, ti aiutavano a capire che materasso era adatto a te con un test. Simpatica come cosa, mi sono accorta dopo che era una pubblicità. In base ai risultati dei test ti diceva che tipo di sonno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avevi. </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Loro le selezioneranno mi auguro di sicuro non le mettono a caso e mi aspetto qualcosa di qualità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medio-alta </a:t>
            </a:r>
            <a:r>
              <a:rPr lang="it-IT" sz="1200" i="1" dirty="0">
                <a:solidFill>
                  <a:srgbClr val="5F5F5F"/>
                </a:solidFill>
                <a:latin typeface="Arial" panose="020B0604020202020204" pitchFamily="34" charset="0"/>
                <a:ea typeface="MS PGothic" pitchFamily="34" charset="-128"/>
                <a:cs typeface="Arial" panose="020B0604020202020204" pitchFamily="34" charset="0"/>
              </a:rPr>
              <a:t>e lo dico rispetto agli arredamenti dal loro stile che usano che è uno stile sempre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ricercato, un po'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stiloso</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non </a:t>
            </a:r>
            <a:r>
              <a:rPr lang="it-IT" sz="1200" i="1" dirty="0">
                <a:solidFill>
                  <a:srgbClr val="5F5F5F"/>
                </a:solidFill>
                <a:latin typeface="Arial" panose="020B0604020202020204" pitchFamily="34" charset="0"/>
                <a:ea typeface="MS PGothic" pitchFamily="34" charset="-128"/>
                <a:cs typeface="Arial" panose="020B0604020202020204" pitchFamily="34" charset="0"/>
              </a:rPr>
              <a:t>un arredamento semplice banale o scontato. Loro sono molto attenti ai particolari e quindi le pubblicità che ti presentano saranno state prima selezionate, hai una garanzia in più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perché </a:t>
            </a:r>
            <a:r>
              <a:rPr lang="it-IT" sz="1200" i="1" dirty="0">
                <a:solidFill>
                  <a:srgbClr val="5F5F5F"/>
                </a:solidFill>
                <a:latin typeface="Arial" panose="020B0604020202020204" pitchFamily="34" charset="0"/>
                <a:ea typeface="MS PGothic" pitchFamily="34" charset="-128"/>
                <a:cs typeface="Arial" panose="020B0604020202020204" pitchFamily="34" charset="0"/>
              </a:rPr>
              <a:t>se te lo consigliano loro vuol dire che sicuramente è un buon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prodotto"</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(Nicoletta, 39, Milano, Casa Facile)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pic>
        <p:nvPicPr>
          <p:cNvPr id="6" name="Immagine 5"/>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242543" y="1034110"/>
            <a:ext cx="3628811" cy="5228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5765599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9375" y="-206375"/>
            <a:ext cx="9482138" cy="7067550"/>
          </a:xfrm>
          <a:prstGeom prst="rect">
            <a:avLst/>
          </a:prstGeom>
          <a:solidFill>
            <a:srgbClr val="779345"/>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it-IT" dirty="0">
              <a:solidFill>
                <a:srgbClr val="779345"/>
              </a:solidFill>
            </a:endParaRPr>
          </a:p>
        </p:txBody>
      </p:sp>
      <p:sp>
        <p:nvSpPr>
          <p:cNvPr id="8" name="CasellaDiTesto 7"/>
          <p:cNvSpPr txBox="1"/>
          <p:nvPr/>
        </p:nvSpPr>
        <p:spPr>
          <a:xfrm>
            <a:off x="1392238" y="938213"/>
            <a:ext cx="7124700" cy="1717393"/>
          </a:xfrm>
          <a:prstGeom prst="rect">
            <a:avLst/>
          </a:prstGeom>
          <a:noFill/>
        </p:spPr>
        <p:txBody>
          <a:bodyPr>
            <a:spAutoFit/>
          </a:bodyPr>
          <a:lstStyle/>
          <a:p>
            <a:pPr marL="355600" lvl="1">
              <a:lnSpc>
                <a:spcPct val="80000"/>
              </a:lnSpc>
              <a:defRPr/>
            </a:pPr>
            <a:r>
              <a:rPr lang="it-IT" sz="4400" b="1" spc="-150" dirty="0" smtClean="0">
                <a:solidFill>
                  <a:schemeClr val="bg1"/>
                </a:solidFill>
                <a:latin typeface="Arial"/>
                <a:cs typeface="Arial"/>
              </a:rPr>
              <a:t>Riflessioni prospettiche e desiderata dei lettori</a:t>
            </a:r>
            <a:endParaRPr lang="it-IT" sz="4400" b="1" spc="-150" dirty="0">
              <a:solidFill>
                <a:schemeClr val="bg1"/>
              </a:solidFill>
              <a:latin typeface="Arial"/>
              <a:cs typeface="Arial"/>
            </a:endParaRPr>
          </a:p>
          <a:p>
            <a:pPr marL="355600" lvl="1">
              <a:lnSpc>
                <a:spcPct val="80000"/>
              </a:lnSpc>
              <a:defRPr/>
            </a:pPr>
            <a:endParaRPr lang="it-IT" sz="4400" b="1" spc="-150" dirty="0">
              <a:solidFill>
                <a:schemeClr val="bg1"/>
              </a:solidFill>
              <a:latin typeface="Arial"/>
              <a:cs typeface="Arial"/>
            </a:endParaRPr>
          </a:p>
        </p:txBody>
      </p:sp>
      <p:sp>
        <p:nvSpPr>
          <p:cNvPr id="11" name="Ovale 10"/>
          <p:cNvSpPr/>
          <p:nvPr/>
        </p:nvSpPr>
        <p:spPr>
          <a:xfrm>
            <a:off x="568325" y="727075"/>
            <a:ext cx="1028700" cy="1027113"/>
          </a:xfrm>
          <a:prstGeom prst="ellipse">
            <a:avLst/>
          </a:prstGeom>
          <a:solidFill>
            <a:srgbClr val="779345"/>
          </a:solidFill>
          <a:ln w="120650" cmpd="sng"/>
          <a:effectLst/>
        </p:spPr>
        <p:style>
          <a:lnRef idx="3">
            <a:schemeClr val="lt1"/>
          </a:lnRef>
          <a:fillRef idx="1">
            <a:schemeClr val="accent3"/>
          </a:fillRef>
          <a:effectRef idx="1">
            <a:schemeClr val="accent3"/>
          </a:effectRef>
          <a:fontRef idx="minor">
            <a:schemeClr val="lt1"/>
          </a:fontRef>
        </p:style>
        <p:txBody>
          <a:bodyPr anchor="ctr"/>
          <a:lstStyle/>
          <a:p>
            <a:pPr>
              <a:defRPr/>
            </a:pPr>
            <a:endParaRPr lang="it-IT" dirty="0"/>
          </a:p>
        </p:txBody>
      </p:sp>
      <p:sp>
        <p:nvSpPr>
          <p:cNvPr id="5125" name="CasellaDiTesto 8"/>
          <p:cNvSpPr txBox="1">
            <a:spLocks noChangeArrowheads="1"/>
          </p:cNvSpPr>
          <p:nvPr/>
        </p:nvSpPr>
        <p:spPr bwMode="auto">
          <a:xfrm>
            <a:off x="757238" y="715963"/>
            <a:ext cx="64611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77933C"/>
              </a:buClr>
              <a:buSzPct val="85000"/>
              <a:buFont typeface="Wingdings" pitchFamily="2" charset="2"/>
              <a:buChar char=""/>
              <a:defRPr>
                <a:solidFill>
                  <a:srgbClr val="595959"/>
                </a:solidFill>
                <a:latin typeface="Calibri" pitchFamily="34" charset="0"/>
                <a:ea typeface="Calibri" pitchFamily="34" charset="0"/>
                <a:cs typeface="Calibri" pitchFamily="34" charset="0"/>
              </a:defRPr>
            </a:lvl1pPr>
            <a:lvl2pPr marL="742950" indent="-285750" algn="l" eaLnBrk="0" hangingPunct="0">
              <a:spcBef>
                <a:spcPct val="20000"/>
              </a:spcBef>
              <a:buClr>
                <a:srgbClr val="77933C"/>
              </a:buClr>
              <a:buSzPct val="110000"/>
              <a:buFont typeface="Wingdings" pitchFamily="2" charset="2"/>
              <a:buChar char="§"/>
              <a:defRPr>
                <a:solidFill>
                  <a:srgbClr val="595959"/>
                </a:solidFill>
                <a:latin typeface="Calibri" pitchFamily="34" charset="0"/>
                <a:ea typeface="Calibri" pitchFamily="34" charset="0"/>
                <a:cs typeface="Calibri" pitchFamily="34" charset="0"/>
              </a:defRPr>
            </a:lvl2pPr>
            <a:lvl3pPr marL="11430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3pPr>
            <a:lvl4pPr marL="16002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4pPr>
            <a:lvl5pPr marL="20574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9pPr>
          </a:lstStyle>
          <a:p>
            <a:pPr algn="ctr" eaLnBrk="1" hangingPunct="1">
              <a:spcBef>
                <a:spcPct val="0"/>
              </a:spcBef>
              <a:buClrTx/>
              <a:buSzTx/>
              <a:buFontTx/>
              <a:buNone/>
            </a:pPr>
            <a:r>
              <a:rPr lang="it-IT" altLang="it-IT" sz="6000" b="1" dirty="0" smtClean="0">
                <a:solidFill>
                  <a:srgbClr val="FFFFFF"/>
                </a:solidFill>
                <a:latin typeface="Arial" pitchFamily="34" charset="0"/>
                <a:cs typeface="Arial" pitchFamily="34" charset="0"/>
              </a:rPr>
              <a:t>5 </a:t>
            </a:r>
            <a:endParaRPr lang="it-IT" altLang="it-IT" sz="6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2030817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a:ln>
            <a:noFill/>
          </a:ln>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La ricerca ha mostrato come tutti i punti di forza riconosciuti alle testate a pagamento siano anche fattori di forte distintività rispetto alle fonti gratuite digitali </a:t>
            </a: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793750" lvl="2" indent="-342900" algn="just">
              <a:lnSpc>
                <a:spcPts val="1920"/>
              </a:lnSpc>
              <a:spcBef>
                <a:spcPts val="0"/>
              </a:spcBef>
              <a:spcAft>
                <a:spcPts val="400"/>
              </a:spcAft>
              <a:buFont typeface="+mj-lt"/>
              <a:buAutoNum type="arabicPeriod"/>
            </a:pPr>
            <a:r>
              <a:rPr lang="it-IT" sz="1400" b="1" dirty="0" smtClean="0">
                <a:solidFill>
                  <a:schemeClr val="accent3">
                    <a:lumMod val="75000"/>
                  </a:schemeClr>
                </a:solidFill>
              </a:rPr>
              <a:t>La relazione</a:t>
            </a:r>
            <a:r>
              <a:rPr lang="it-IT" sz="1400" dirty="0" smtClean="0">
                <a:solidFill>
                  <a:schemeClr val="tx1">
                    <a:lumMod val="75000"/>
                    <a:lumOff val="25000"/>
                  </a:schemeClr>
                </a:solidFill>
              </a:rPr>
              <a:t>: l</a:t>
            </a:r>
            <a:r>
              <a:rPr lang="it-IT" sz="1400" dirty="0" smtClean="0">
                <a:solidFill>
                  <a:schemeClr val="tx1">
                    <a:lumMod val="75000"/>
                    <a:lumOff val="25000"/>
                  </a:schemeClr>
                </a:solidFill>
                <a:latin typeface="Open Sans Light"/>
                <a:cs typeface="Open Sans Light"/>
              </a:rPr>
              <a:t>a </a:t>
            </a:r>
            <a:r>
              <a:rPr lang="it-IT" sz="1400" dirty="0">
                <a:solidFill>
                  <a:schemeClr val="tx1">
                    <a:lumMod val="75000"/>
                    <a:lumOff val="25000"/>
                  </a:schemeClr>
                </a:solidFill>
                <a:latin typeface="Open Sans Light"/>
                <a:cs typeface="Open Sans Light"/>
              </a:rPr>
              <a:t>rigidità del dispositivo e la cadenza regolare nel tempo creano un’abitudine reciproca, </a:t>
            </a:r>
            <a:r>
              <a:rPr lang="it-IT" sz="1400" dirty="0" smtClean="0">
                <a:solidFill>
                  <a:schemeClr val="tx1">
                    <a:lumMod val="75000"/>
                    <a:lumOff val="25000"/>
                  </a:schemeClr>
                </a:solidFill>
                <a:latin typeface="Open Sans Light"/>
                <a:cs typeface="Open Sans Light"/>
              </a:rPr>
              <a:t>si </a:t>
            </a:r>
            <a:r>
              <a:rPr lang="it-IT" sz="1400" dirty="0">
                <a:solidFill>
                  <a:schemeClr val="tx1">
                    <a:lumMod val="75000"/>
                    <a:lumOff val="25000"/>
                  </a:schemeClr>
                </a:solidFill>
                <a:latin typeface="Open Sans Light"/>
                <a:cs typeface="Open Sans Light"/>
              </a:rPr>
              <a:t>impara ad avere fiducia e ad </a:t>
            </a:r>
            <a:r>
              <a:rPr lang="it-IT" sz="1400" dirty="0" smtClean="0">
                <a:solidFill>
                  <a:schemeClr val="tx1">
                    <a:lumMod val="75000"/>
                    <a:lumOff val="25000"/>
                  </a:schemeClr>
                </a:solidFill>
                <a:latin typeface="Open Sans Light"/>
                <a:cs typeface="Open Sans Light"/>
              </a:rPr>
              <a:t>affidarsi; un </a:t>
            </a:r>
            <a:r>
              <a:rPr lang="it-IT" sz="1400" dirty="0">
                <a:solidFill>
                  <a:schemeClr val="tx1">
                    <a:lumMod val="75000"/>
                    <a:lumOff val="25000"/>
                  </a:schemeClr>
                </a:solidFill>
                <a:latin typeface="Open Sans Light"/>
                <a:cs typeface="Open Sans Light"/>
              </a:rPr>
              <a:t>rapporto insostituibile che trasforma la testata in un alter ego, un migliore amico, uno di famiglia, </a:t>
            </a:r>
            <a:r>
              <a:rPr lang="it-IT" sz="1400" dirty="0" smtClean="0">
                <a:solidFill>
                  <a:schemeClr val="tx1">
                    <a:lumMod val="75000"/>
                    <a:lumOff val="25000"/>
                  </a:schemeClr>
                </a:solidFill>
                <a:latin typeface="Open Sans Light"/>
                <a:cs typeface="Open Sans Light"/>
              </a:rPr>
              <a:t>un mentore, a </a:t>
            </a:r>
            <a:r>
              <a:rPr lang="it-IT" sz="1400" dirty="0">
                <a:solidFill>
                  <a:schemeClr val="tx1">
                    <a:lumMod val="75000"/>
                    <a:lumOff val="25000"/>
                  </a:schemeClr>
                </a:solidFill>
                <a:latin typeface="Open Sans Light"/>
                <a:cs typeface="Open Sans Light"/>
              </a:rPr>
              <a:t>volte un </a:t>
            </a:r>
            <a:r>
              <a:rPr lang="it-IT" sz="1400" dirty="0" smtClean="0">
                <a:solidFill>
                  <a:schemeClr val="tx1">
                    <a:lumMod val="75000"/>
                    <a:lumOff val="25000"/>
                  </a:schemeClr>
                </a:solidFill>
                <a:latin typeface="Open Sans Light"/>
                <a:cs typeface="Open Sans Light"/>
              </a:rPr>
              <a:t>amante</a:t>
            </a:r>
          </a:p>
          <a:p>
            <a:pPr marL="793750" lvl="2" indent="-342900" algn="just">
              <a:lnSpc>
                <a:spcPts val="1920"/>
              </a:lnSpc>
              <a:spcBef>
                <a:spcPts val="0"/>
              </a:spcBef>
              <a:spcAft>
                <a:spcPts val="400"/>
              </a:spcAft>
              <a:buFont typeface="+mj-lt"/>
              <a:buAutoNum type="arabicPeriod"/>
            </a:pPr>
            <a:r>
              <a:rPr lang="it-IT" sz="1400" b="1" dirty="0" smtClean="0">
                <a:solidFill>
                  <a:schemeClr val="accent3">
                    <a:lumMod val="75000"/>
                  </a:schemeClr>
                </a:solidFill>
              </a:rPr>
              <a:t>L'autorevolezza</a:t>
            </a:r>
            <a:r>
              <a:rPr lang="it-IT" sz="1400" dirty="0" smtClean="0">
                <a:solidFill>
                  <a:schemeClr val="tx1">
                    <a:lumMod val="75000"/>
                    <a:lumOff val="25000"/>
                  </a:schemeClr>
                </a:solidFill>
              </a:rPr>
              <a:t>:  la rassicurazione che viene dalla certezza della fonte, dalla consuetudine con le firme, dal valore aggiunto del lavoro redazionale; un punto di vista parziale sulla complessità del mondo (e dunque anche caldo, umano rispetto alla pluralità anonima di internet), cui ci si affida con fiducia</a:t>
            </a:r>
          </a:p>
          <a:p>
            <a:pPr marL="793750" lvl="2" indent="-342900" algn="just">
              <a:lnSpc>
                <a:spcPts val="1920"/>
              </a:lnSpc>
              <a:spcBef>
                <a:spcPts val="0"/>
              </a:spcBef>
              <a:spcAft>
                <a:spcPts val="400"/>
              </a:spcAft>
              <a:buFont typeface="+mj-lt"/>
              <a:buAutoNum type="arabicPeriod"/>
            </a:pPr>
            <a:r>
              <a:rPr lang="it-IT" sz="1400" b="1" dirty="0" smtClean="0">
                <a:solidFill>
                  <a:schemeClr val="accent3">
                    <a:lumMod val="75000"/>
                  </a:schemeClr>
                </a:solidFill>
              </a:rPr>
              <a:t>L'approfondimento</a:t>
            </a:r>
            <a:r>
              <a:rPr lang="it-IT" sz="1400" dirty="0" smtClean="0">
                <a:solidFill>
                  <a:schemeClr val="tx1">
                    <a:lumMod val="75000"/>
                    <a:lumOff val="25000"/>
                  </a:schemeClr>
                </a:solidFill>
              </a:rPr>
              <a:t>: </a:t>
            </a:r>
            <a:r>
              <a:rPr lang="it-IT" sz="1400" dirty="0">
                <a:solidFill>
                  <a:schemeClr val="tx1">
                    <a:lumMod val="75000"/>
                    <a:lumOff val="25000"/>
                  </a:schemeClr>
                </a:solidFill>
              </a:rPr>
              <a:t>la linearità della scrittura, la prevalenza del testo sulle immagini chiedono un lettura immersiva e interpretativa, non superficiale e </a:t>
            </a:r>
            <a:r>
              <a:rPr lang="it-IT" sz="1400" dirty="0" smtClean="0">
                <a:solidFill>
                  <a:schemeClr val="tx1">
                    <a:lumMod val="75000"/>
                    <a:lumOff val="25000"/>
                  </a:schemeClr>
                </a:solidFill>
              </a:rPr>
              <a:t>associativa, che stimola </a:t>
            </a:r>
            <a:r>
              <a:rPr lang="it-IT" sz="1400" dirty="0">
                <a:solidFill>
                  <a:schemeClr val="tx1">
                    <a:lumMod val="75000"/>
                    <a:lumOff val="25000"/>
                  </a:schemeClr>
                </a:solidFill>
              </a:rPr>
              <a:t>riflessività e memorizzazione dei </a:t>
            </a:r>
            <a:r>
              <a:rPr lang="it-IT" sz="1400" dirty="0" smtClean="0">
                <a:solidFill>
                  <a:schemeClr val="tx1">
                    <a:lumMod val="75000"/>
                    <a:lumOff val="25000"/>
                  </a:schemeClr>
                </a:solidFill>
              </a:rPr>
              <a:t>contenuti</a:t>
            </a:r>
          </a:p>
          <a:p>
            <a:pPr marL="793750" lvl="2" indent="-342900" algn="just">
              <a:lnSpc>
                <a:spcPts val="1920"/>
              </a:lnSpc>
              <a:spcBef>
                <a:spcPts val="0"/>
              </a:spcBef>
              <a:spcAft>
                <a:spcPts val="400"/>
              </a:spcAft>
              <a:buFont typeface="+mj-lt"/>
              <a:buAutoNum type="arabicPeriod"/>
            </a:pPr>
            <a:r>
              <a:rPr lang="it-IT" sz="1400" b="1" dirty="0" smtClean="0">
                <a:solidFill>
                  <a:schemeClr val="accent3">
                    <a:lumMod val="75000"/>
                  </a:schemeClr>
                </a:solidFill>
              </a:rPr>
              <a:t>Il piacere della scoperta</a:t>
            </a:r>
            <a:r>
              <a:rPr lang="it-IT" sz="1400" dirty="0">
                <a:solidFill>
                  <a:schemeClr val="tx1">
                    <a:lumMod val="75000"/>
                    <a:lumOff val="25000"/>
                  </a:schemeClr>
                </a:solidFill>
              </a:rPr>
              <a:t>: </a:t>
            </a:r>
            <a:r>
              <a:rPr lang="it-IT" sz="1400" dirty="0" smtClean="0">
                <a:solidFill>
                  <a:schemeClr val="tx1">
                    <a:lumMod val="75000"/>
                    <a:lumOff val="25000"/>
                  </a:schemeClr>
                </a:solidFill>
              </a:rPr>
              <a:t>la delega alla testata di selezionare e proporre i contenuti alla propria audience, dispensa il lettore dalla fatica dell'esplorazione su internet e lo salva dal rischio della "</a:t>
            </a:r>
            <a:r>
              <a:rPr lang="it-IT" sz="1400" dirty="0" err="1" smtClean="0">
                <a:solidFill>
                  <a:schemeClr val="tx1">
                    <a:lumMod val="75000"/>
                    <a:lumOff val="25000"/>
                  </a:schemeClr>
                </a:solidFill>
              </a:rPr>
              <a:t>filter</a:t>
            </a:r>
            <a:r>
              <a:rPr lang="it-IT" sz="1400" dirty="0" smtClean="0">
                <a:solidFill>
                  <a:schemeClr val="tx1">
                    <a:lumMod val="75000"/>
                    <a:lumOff val="25000"/>
                  </a:schemeClr>
                </a:solidFill>
              </a:rPr>
              <a:t> </a:t>
            </a:r>
            <a:r>
              <a:rPr lang="it-IT" sz="1400" dirty="0" err="1" smtClean="0">
                <a:solidFill>
                  <a:schemeClr val="tx1">
                    <a:lumMod val="75000"/>
                    <a:lumOff val="25000"/>
                  </a:schemeClr>
                </a:solidFill>
              </a:rPr>
              <a:t>bubble</a:t>
            </a:r>
            <a:r>
              <a:rPr lang="it-IT" sz="1400" dirty="0" smtClean="0">
                <a:solidFill>
                  <a:schemeClr val="tx1">
                    <a:lumMod val="75000"/>
                    <a:lumOff val="25000"/>
                  </a:schemeClr>
                </a:solidFill>
              </a:rPr>
              <a:t>", regalandogli il gusto della "serendipità" </a:t>
            </a:r>
            <a:endParaRPr lang="it-IT" sz="1400" dirty="0">
              <a:solidFill>
                <a:schemeClr val="tx1">
                  <a:lumMod val="75000"/>
                  <a:lumOff val="25000"/>
                </a:schemeClr>
              </a:solidFill>
            </a:endParaRPr>
          </a:p>
          <a:p>
            <a:pPr marL="793750" lvl="2" indent="-342900" algn="just">
              <a:lnSpc>
                <a:spcPts val="1920"/>
              </a:lnSpc>
              <a:spcBef>
                <a:spcPts val="0"/>
              </a:spcBef>
              <a:spcAft>
                <a:spcPts val="400"/>
              </a:spcAft>
              <a:buFont typeface="+mj-lt"/>
              <a:buAutoNum type="arabicPeriod"/>
            </a:pPr>
            <a:r>
              <a:rPr lang="it-IT" sz="1400" b="1" dirty="0" smtClean="0">
                <a:solidFill>
                  <a:schemeClr val="accent3">
                    <a:lumMod val="75000"/>
                  </a:schemeClr>
                </a:solidFill>
              </a:rPr>
              <a:t>L'esperienzialità</a:t>
            </a:r>
            <a:r>
              <a:rPr lang="it-IT" sz="1400" dirty="0" smtClean="0">
                <a:solidFill>
                  <a:schemeClr val="tx1">
                    <a:lumMod val="75000"/>
                    <a:lumOff val="25000"/>
                  </a:schemeClr>
                </a:solidFill>
                <a:latin typeface="Open Sans Light"/>
                <a:cs typeface="Open Sans Light"/>
              </a:rPr>
              <a:t>: </a:t>
            </a:r>
            <a:r>
              <a:rPr lang="it-IT" sz="1400" dirty="0" smtClean="0">
                <a:solidFill>
                  <a:schemeClr val="tx1">
                    <a:lumMod val="75000"/>
                    <a:lumOff val="25000"/>
                  </a:schemeClr>
                </a:solidFill>
              </a:rPr>
              <a:t>un </a:t>
            </a:r>
            <a:r>
              <a:rPr lang="it-IT" sz="1400" dirty="0">
                <a:solidFill>
                  <a:schemeClr val="tx1">
                    <a:lumMod val="75000"/>
                    <a:lumOff val="25000"/>
                  </a:schemeClr>
                </a:solidFill>
              </a:rPr>
              <a:t>formato dell’informazione che richiede attenzione e </a:t>
            </a:r>
            <a:r>
              <a:rPr lang="it-IT" sz="1400" dirty="0" smtClean="0">
                <a:solidFill>
                  <a:schemeClr val="tx1">
                    <a:lumMod val="75000"/>
                    <a:lumOff val="25000"/>
                  </a:schemeClr>
                </a:solidFill>
              </a:rPr>
              <a:t>concentrazione e che se è vero che trova posto con difficoltà nella frenesia del vivere contemporaneo, costituisce proprio per questo una buona scusa per </a:t>
            </a:r>
            <a:r>
              <a:rPr lang="it-IT" sz="1400" dirty="0">
                <a:solidFill>
                  <a:schemeClr val="tx1">
                    <a:lumMod val="75000"/>
                    <a:lumOff val="25000"/>
                  </a:schemeClr>
                </a:solidFill>
              </a:rPr>
              <a:t>ritagliare uno spazio/tempo per se </a:t>
            </a:r>
            <a:r>
              <a:rPr lang="it-IT" sz="1400" dirty="0" smtClean="0">
                <a:solidFill>
                  <a:schemeClr val="tx1">
                    <a:lumMod val="75000"/>
                    <a:lumOff val="25000"/>
                  </a:schemeClr>
                </a:solidFill>
              </a:rPr>
              <a:t>stessi</a:t>
            </a: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In sintesi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Punti di forza distintivi rispetto alle fonti gratuite digitali </a:t>
            </a:r>
            <a:endParaRPr lang="it-IT" sz="2000" b="1" i="1" dirty="0">
              <a:solidFill>
                <a:schemeClr val="tx1">
                  <a:lumMod val="65000"/>
                  <a:lumOff val="35000"/>
                </a:schemeClr>
              </a:solidFill>
              <a:latin typeface="Arial"/>
              <a:ea typeface="+mj-ea"/>
              <a:cs typeface="Arial"/>
            </a:endParaRPr>
          </a:p>
        </p:txBody>
      </p:sp>
    </p:spTree>
    <p:extLst>
      <p:ext uri="{BB962C8B-B14F-4D97-AF65-F5344CB8AC3E}">
        <p14:creationId xmlns:p14="http://schemas.microsoft.com/office/powerpoint/2010/main" xmlns="" val="40830454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Il futuro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Rivendicazione di diversità </a:t>
            </a:r>
            <a:endParaRPr lang="it-IT" sz="2000" b="1" i="1" dirty="0">
              <a:solidFill>
                <a:schemeClr val="tx1">
                  <a:lumMod val="65000"/>
                  <a:lumOff val="35000"/>
                </a:schemeClr>
              </a:solidFill>
              <a:latin typeface="Arial"/>
              <a:ea typeface="+mj-ea"/>
              <a:cs typeface="Arial"/>
            </a:endParaRPr>
          </a:p>
        </p:txBody>
      </p:sp>
      <p:sp>
        <p:nvSpPr>
          <p:cNvPr id="4" name="Segnaposto testo 6"/>
          <p:cNvSpPr txBox="1">
            <a:spLocks/>
          </p:cNvSpPr>
          <p:nvPr/>
        </p:nvSpPr>
        <p:spPr>
          <a:xfrm>
            <a:off x="285749" y="1010360"/>
            <a:ext cx="8558213" cy="5046056"/>
          </a:xfrm>
          <a:prstGeom prst="rect">
            <a:avLst/>
          </a:prstGeom>
          <a:ln>
            <a:noFill/>
          </a:ln>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A dispetto dell'erosione subita negli ultimi anni a vantaggio delle fonti gratuite digitali, la ricerca indica come il futuro delle fonti a pagamento e la loro rilevanza possano essere difesi solo preservandone la specificità: </a:t>
            </a:r>
            <a:r>
              <a:rPr lang="it-IT" sz="1400" dirty="0" err="1">
                <a:solidFill>
                  <a:schemeClr val="tx1">
                    <a:lumMod val="75000"/>
                    <a:lumOff val="25000"/>
                  </a:schemeClr>
                </a:solidFill>
                <a:latin typeface="Open Sans Light"/>
                <a:cs typeface="Open Sans Light"/>
              </a:rPr>
              <a:t>logocentrismo</a:t>
            </a:r>
            <a:r>
              <a:rPr lang="it-IT" sz="1400" dirty="0">
                <a:solidFill>
                  <a:schemeClr val="tx1">
                    <a:lumMod val="75000"/>
                    <a:lumOff val="25000"/>
                  </a:schemeClr>
                </a:solidFill>
                <a:latin typeface="Open Sans Light"/>
                <a:cs typeface="Open Sans Light"/>
              </a:rPr>
              <a:t>, sequenzialità del flusso fruitivo, alto tasso di narrazione, profonda articolazione interpretativa (commenti, recensioni, </a:t>
            </a:r>
            <a:r>
              <a:rPr lang="it-IT" sz="1400" dirty="0" smtClean="0">
                <a:solidFill>
                  <a:schemeClr val="tx1">
                    <a:lumMod val="75000"/>
                    <a:lumOff val="25000"/>
                  </a:schemeClr>
                </a:solidFill>
                <a:latin typeface="Open Sans Light"/>
                <a:cs typeface="Open Sans Light"/>
              </a:rPr>
              <a:t>opinioni), alto </a:t>
            </a:r>
            <a:r>
              <a:rPr lang="it-IT" sz="1400" dirty="0">
                <a:solidFill>
                  <a:schemeClr val="tx1">
                    <a:lumMod val="75000"/>
                    <a:lumOff val="25000"/>
                  </a:schemeClr>
                </a:solidFill>
                <a:latin typeface="Open Sans Light"/>
                <a:cs typeface="Open Sans Light"/>
              </a:rPr>
              <a:t>tasso di cooperazione interpretativa richiesto al </a:t>
            </a:r>
            <a:r>
              <a:rPr lang="it-IT" sz="1400" dirty="0" smtClean="0">
                <a:solidFill>
                  <a:schemeClr val="tx1">
                    <a:lumMod val="75000"/>
                    <a:lumOff val="25000"/>
                  </a:schemeClr>
                </a:solidFill>
                <a:latin typeface="Open Sans Light"/>
                <a:cs typeface="Open Sans Light"/>
              </a:rPr>
              <a:t>lettore. </a:t>
            </a:r>
            <a:endParaRPr lang="it-IT" sz="1400" b="1" dirty="0" smtClean="0">
              <a:solidFill>
                <a:schemeClr val="accent3">
                  <a:lumMod val="75000"/>
                </a:schemeClr>
              </a:solidFill>
              <a:latin typeface="Open Sans Light"/>
              <a:cs typeface="Open Sans Light"/>
            </a:endParaRPr>
          </a:p>
          <a:p>
            <a:pPr marL="285750" lvl="1" indent="-285750" algn="just">
              <a:lnSpc>
                <a:spcPts val="1920"/>
              </a:lnSpc>
              <a:spcBef>
                <a:spcPts val="0"/>
              </a:spcBef>
              <a:spcAft>
                <a:spcPts val="400"/>
              </a:spcAft>
            </a:pPr>
            <a:r>
              <a:rPr lang="it-IT" sz="1400" b="1" dirty="0" smtClean="0">
                <a:solidFill>
                  <a:schemeClr val="accent3">
                    <a:lumMod val="75000"/>
                  </a:schemeClr>
                </a:solidFill>
                <a:latin typeface="Open Sans Light"/>
                <a:cs typeface="Open Sans Light"/>
              </a:rPr>
              <a:t>Le testate a pagamento rappresentano infatti uno spazio di desiderio che si contrappone alla logica del consumo e della compulsione delle fonti gratuite digitali</a:t>
            </a:r>
            <a:r>
              <a:rPr lang="it-IT" sz="1400" dirty="0" smtClean="0">
                <a:solidFill>
                  <a:schemeClr val="tx1">
                    <a:lumMod val="75000"/>
                    <a:lumOff val="25000"/>
                  </a:schemeClr>
                </a:solidFill>
                <a:latin typeface="Open Sans Light"/>
                <a:cs typeface="Open Sans Light"/>
              </a:rPr>
              <a:t>: la lentezza della fruizione, la gratificazione di sé attraverso il regalo più grande (quello del tempo) ma anche attraverso il gesto dell'acquisto (letteralmente un regalo per se stessi), la scelta della qualità nell'epoca dell'</a:t>
            </a:r>
            <a:r>
              <a:rPr lang="it-IT" sz="1400" dirty="0" err="1" smtClean="0">
                <a:solidFill>
                  <a:schemeClr val="tx1">
                    <a:lumMod val="75000"/>
                    <a:lumOff val="25000"/>
                  </a:schemeClr>
                </a:solidFill>
                <a:latin typeface="Open Sans Light"/>
                <a:cs typeface="Open Sans Light"/>
              </a:rPr>
              <a:t>overload</a:t>
            </a:r>
            <a:r>
              <a:rPr lang="it-IT" sz="1400" dirty="0" smtClean="0">
                <a:solidFill>
                  <a:schemeClr val="tx1">
                    <a:lumMod val="75000"/>
                    <a:lumOff val="25000"/>
                  </a:schemeClr>
                </a:solidFill>
                <a:latin typeface="Open Sans Light"/>
                <a:cs typeface="Open Sans Light"/>
              </a:rPr>
              <a:t> informativo, rimandano tutti a una scelta di campo di elevato significato simbolico. </a:t>
            </a: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Se il futuro richiederà che le testate a pagamento facciano proprie sempre di più alcune possibilità offerte dalla digitalizzazione e che facciano i conti con alcuni profondi mutamenti antropologici riscontrabili nei nativi digitali, non potranno tuttavia disperdere i propri valori distintivi: valori tanto rilevanti proprio perché in contrapposizione con le storture dello spirito del tempo, portatori di benefici ritenuti insostituibili da molti lettori. </a:t>
            </a: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Si tratterà semmai di </a:t>
            </a:r>
            <a:r>
              <a:rPr lang="it-IT" sz="1400" b="1" dirty="0" smtClean="0">
                <a:solidFill>
                  <a:schemeClr val="accent3">
                    <a:lumMod val="75000"/>
                  </a:schemeClr>
                </a:solidFill>
                <a:latin typeface="Open Sans Light"/>
                <a:cs typeface="Open Sans Light"/>
              </a:rPr>
              <a:t>presidiare questi valori in maniera ancora più rigorosa</a:t>
            </a:r>
            <a:r>
              <a:rPr lang="it-IT" sz="1400" dirty="0" smtClean="0">
                <a:solidFill>
                  <a:schemeClr val="tx1">
                    <a:lumMod val="75000"/>
                    <a:lumOff val="25000"/>
                  </a:schemeClr>
                </a:solidFill>
                <a:latin typeface="Open Sans Light"/>
                <a:cs typeface="Open Sans Light"/>
              </a:rPr>
              <a:t>, di portare avanti con ancora maggiore convinzione il mandato della qualità giornalistica e dell'unicità dell'esperienza fornita. </a:t>
            </a: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p:txBody>
      </p:sp>
    </p:spTree>
    <p:extLst>
      <p:ext uri="{BB962C8B-B14F-4D97-AF65-F5344CB8AC3E}">
        <p14:creationId xmlns:p14="http://schemas.microsoft.com/office/powerpoint/2010/main" xmlns="" val="128818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La relazione</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Intimità, coinvolgimento emotivo, riconoscimento identitario</a:t>
            </a:r>
            <a:r>
              <a:rPr lang="it-IT" sz="2000" b="1" dirty="0" smtClean="0">
                <a:solidFill>
                  <a:schemeClr val="tx1">
                    <a:lumMod val="65000"/>
                    <a:lumOff val="35000"/>
                  </a:schemeClr>
                </a:solidFill>
                <a:latin typeface="Arial"/>
                <a:ea typeface="+mj-ea"/>
                <a:cs typeface="Arial"/>
              </a:rPr>
              <a:t>/2</a:t>
            </a:r>
            <a:r>
              <a:rPr lang="it-IT" sz="2000" b="1" i="1" dirty="0" smtClean="0">
                <a:solidFill>
                  <a:schemeClr val="tx1">
                    <a:lumMod val="65000"/>
                    <a:lumOff val="35000"/>
                  </a:schemeClr>
                </a:solidFill>
                <a:latin typeface="Arial"/>
                <a:ea typeface="+mj-ea"/>
                <a:cs typeface="Arial"/>
              </a:rPr>
              <a:t> </a:t>
            </a:r>
            <a:endParaRPr lang="it-IT" sz="2000" b="1" i="1" dirty="0">
              <a:solidFill>
                <a:schemeClr val="tx1">
                  <a:lumMod val="65000"/>
                  <a:lumOff val="35000"/>
                </a:schemeClr>
              </a:solidFill>
              <a:latin typeface="Arial"/>
              <a:ea typeface="+mj-ea"/>
              <a:cs typeface="Arial"/>
            </a:endParaRPr>
          </a:p>
        </p:txBody>
      </p:sp>
      <p:pic>
        <p:nvPicPr>
          <p:cNvPr id="7" name="Immagine 6"/>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68915" y="1047331"/>
            <a:ext cx="4227656" cy="5187214"/>
          </a:xfrm>
          <a:prstGeom prst="rect">
            <a:avLst/>
          </a:prstGeom>
          <a:ln>
            <a:noFill/>
          </a:ln>
          <a:effectLst>
            <a:outerShdw blurRad="292100" dist="139700" dir="2700000" algn="tl" rotWithShape="0">
              <a:srgbClr val="333333">
                <a:alpha val="65000"/>
              </a:srgbClr>
            </a:outerShdw>
          </a:effectLst>
        </p:spPr>
      </p:pic>
      <p:sp>
        <p:nvSpPr>
          <p:cNvPr id="8" name="Segnaposto testo 6"/>
          <p:cNvSpPr txBox="1">
            <a:spLocks/>
          </p:cNvSpPr>
          <p:nvPr/>
        </p:nvSpPr>
        <p:spPr>
          <a:xfrm>
            <a:off x="4564855" y="1010360"/>
            <a:ext cx="4279107"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3"/>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Dalle parole e dai collage dei lettori emerge la profondità della relazione</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nutrita dalla consuetudine</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contraddistinta da sentimenti di fiducia e di complicità</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cementata da un forte senso di appartenenza e riconoscimento identitario </a:t>
            </a:r>
          </a:p>
        </p:txBody>
      </p:sp>
      <p:sp>
        <p:nvSpPr>
          <p:cNvPr id="9" name="Скругленный прямоугольник 4"/>
          <p:cNvSpPr/>
          <p:nvPr/>
        </p:nvSpPr>
        <p:spPr>
          <a:xfrm>
            <a:off x="4785756" y="3194462"/>
            <a:ext cx="4202574" cy="72439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"È amichevole</a:t>
            </a:r>
            <a:r>
              <a:rPr lang="it-IT" sz="1200" i="1" dirty="0">
                <a:solidFill>
                  <a:srgbClr val="5F5F5F"/>
                </a:solidFill>
                <a:latin typeface="Arial" panose="020B0604020202020204" pitchFamily="34" charset="0"/>
                <a:ea typeface="MS PGothic" pitchFamily="34" charset="-128"/>
                <a:cs typeface="Arial" panose="020B0604020202020204" pitchFamily="34" charset="0"/>
              </a:rPr>
              <a:t>, complice, confidente, c’è simpatia tra noi, è come se qualcuno mi stesse leggendo una notizia"</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(Gabriele, Napoli, 35, Il Mattino)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10" name="Скругленный прямоугольник 4"/>
          <p:cNvSpPr/>
          <p:nvPr/>
        </p:nvSpPr>
        <p:spPr>
          <a:xfrm>
            <a:off x="2567771" y="5964385"/>
            <a:ext cx="3322389" cy="30282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(Gabriella, Milano, 45, Il Corriere della Sera)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11" name="Скругленный прямоугольник 4"/>
          <p:cNvSpPr/>
          <p:nvPr/>
        </p:nvSpPr>
        <p:spPr>
          <a:xfrm>
            <a:off x="4785756" y="4033651"/>
            <a:ext cx="4202574" cy="72439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"È una persona di famiglia, l'amico di sempre"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(Rosario, Napoli, 59, Il Mattino)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13" name="Скругленный прямоугольник 4"/>
          <p:cNvSpPr/>
          <p:nvPr/>
        </p:nvSpPr>
        <p:spPr>
          <a:xfrm>
            <a:off x="4785756" y="4904507"/>
            <a:ext cx="4202574" cy="72439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"C’è </a:t>
            </a:r>
            <a:r>
              <a:rPr lang="it-IT" sz="1200" i="1" dirty="0">
                <a:solidFill>
                  <a:srgbClr val="5F5F5F"/>
                </a:solidFill>
                <a:latin typeface="Arial" panose="020B0604020202020204" pitchFamily="34" charset="0"/>
                <a:ea typeface="MS PGothic" pitchFamily="34" charset="-128"/>
                <a:cs typeface="Arial" panose="020B0604020202020204" pitchFamily="34" charset="0"/>
              </a:rPr>
              <a:t>condivisione, fedeltà, amicizia,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complicità"</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(Manuela, Roma, 44, Donna Moderna)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16128429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b="1" dirty="0" smtClean="0">
              <a:solidFill>
                <a:schemeClr val="accent3">
                  <a:lumMod val="75000"/>
                </a:schemeClr>
              </a:solidFill>
              <a:latin typeface="Open Sans Light"/>
              <a:cs typeface="Open Sans Light"/>
            </a:endParaRPr>
          </a:p>
          <a:p>
            <a:pPr marL="285750" lvl="1" indent="-285750" algn="just">
              <a:lnSpc>
                <a:spcPts val="1920"/>
              </a:lnSpc>
              <a:spcBef>
                <a:spcPts val="0"/>
              </a:spcBef>
              <a:spcAft>
                <a:spcPts val="400"/>
              </a:spcAft>
            </a:pPr>
            <a:r>
              <a:rPr lang="it-IT" sz="1400" b="1" dirty="0" smtClean="0">
                <a:solidFill>
                  <a:schemeClr val="accent3">
                    <a:lumMod val="75000"/>
                  </a:schemeClr>
                </a:solidFill>
                <a:latin typeface="Open Sans Light"/>
                <a:cs typeface="Open Sans Light"/>
              </a:rPr>
              <a:t>Un certo grado di adattamento ai ritmi e alle logiche dell'era digitale è richiesto da parte dei lettori più evoluti</a:t>
            </a:r>
            <a:r>
              <a:rPr lang="it-IT" sz="1400" dirty="0" smtClean="0">
                <a:solidFill>
                  <a:schemeClr val="tx1">
                    <a:lumMod val="75000"/>
                    <a:lumOff val="25000"/>
                  </a:schemeClr>
                </a:solidFill>
                <a:latin typeface="Open Sans Light"/>
                <a:cs typeface="Open Sans Light"/>
              </a:rPr>
              <a:t>: per chi ha carriere impegnative e un grado di alfabetizzazione digitale elevato, la tentazione di "rinunciare" (perché di rinuncia si tratterebbe!) all'abitudine di leggere testate a pagamento è forte, ed è dovuta soprattutto a un forte senso di pressione sul proprio tempo, risorsa scarsa per eccellenza. </a:t>
            </a:r>
          </a:p>
          <a:p>
            <a:pPr marL="0" lvl="1" indent="0" algn="just">
              <a:lnSpc>
                <a:spcPts val="1920"/>
              </a:lnSpc>
              <a:spcBef>
                <a:spcPts val="0"/>
              </a:spcBef>
              <a:spcAft>
                <a:spcPts val="400"/>
              </a:spcAft>
              <a:buNone/>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Le indicazioni che vengono da questo tipo di lettori – in verità i più sintonici rispetto all'istanza di approfondimento e di consapevolezza rappresentato dalle testate a pagamento – sono tutte tese a garantire </a:t>
            </a:r>
            <a:r>
              <a:rPr lang="it-IT" sz="1400" b="1" dirty="0" smtClean="0">
                <a:solidFill>
                  <a:schemeClr val="accent3">
                    <a:lumMod val="75000"/>
                  </a:schemeClr>
                </a:solidFill>
              </a:rPr>
              <a:t>modalità di fruizione più flessibili, che meglio si adattino ai loro ritmi di vita</a:t>
            </a: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in generale, una certa riduzione dei contenuti e un approccio più sintetico (i più colti citano lo stile delle testate anglosassoni)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composizione modulare, che consenta al lettore di scegliere quali parti del giornale leggere (o addirittura acquistare) sulla base dei propri interessi o del tempo a disposizione </a:t>
            </a:r>
          </a:p>
          <a:p>
            <a:pPr marL="736600" lvl="2" indent="-285750" algn="just">
              <a:lnSpc>
                <a:spcPts val="1920"/>
              </a:lnSpc>
              <a:spcBef>
                <a:spcPts val="0"/>
              </a:spcBef>
              <a:spcAft>
                <a:spcPts val="400"/>
              </a:spcAft>
            </a:pPr>
            <a:r>
              <a:rPr lang="it-IT" sz="1400" dirty="0">
                <a:solidFill>
                  <a:schemeClr val="tx1">
                    <a:lumMod val="75000"/>
                    <a:lumOff val="25000"/>
                  </a:schemeClr>
                </a:solidFill>
              </a:rPr>
              <a:t>una composizione della </a:t>
            </a:r>
            <a:r>
              <a:rPr lang="it-IT" sz="1400" dirty="0" smtClean="0">
                <a:solidFill>
                  <a:schemeClr val="tx1">
                    <a:lumMod val="75000"/>
                    <a:lumOff val="25000"/>
                  </a:schemeClr>
                </a:solidFill>
              </a:rPr>
              <a:t>pagina "radiante", che consenta – se necessario – anche un livello superficiale di lettura, inglobando anche la logica iconica </a:t>
            </a:r>
            <a:r>
              <a:rPr lang="it-IT" sz="1400" dirty="0">
                <a:solidFill>
                  <a:schemeClr val="tx1">
                    <a:lumMod val="75000"/>
                    <a:lumOff val="25000"/>
                  </a:schemeClr>
                </a:solidFill>
              </a:rPr>
              <a:t>di decodifica veloce dei contenuti </a:t>
            </a:r>
            <a:r>
              <a:rPr lang="it-IT" sz="1400" dirty="0" smtClean="0">
                <a:solidFill>
                  <a:schemeClr val="tx1">
                    <a:lumMod val="75000"/>
                    <a:lumOff val="25000"/>
                  </a:schemeClr>
                </a:solidFill>
              </a:rPr>
              <a:t>propria dell'ambiente digitale (associativa</a:t>
            </a:r>
            <a:r>
              <a:rPr lang="it-IT" sz="1400" dirty="0">
                <a:solidFill>
                  <a:schemeClr val="tx1">
                    <a:lumMod val="75000"/>
                    <a:lumOff val="25000"/>
                  </a:schemeClr>
                </a:solidFill>
              </a:rPr>
              <a:t>, veloce, che utilizza </a:t>
            </a:r>
            <a:r>
              <a:rPr lang="it-IT" sz="1400" dirty="0" smtClean="0">
                <a:solidFill>
                  <a:schemeClr val="tx1">
                    <a:lumMod val="75000"/>
                    <a:lumOff val="25000"/>
                  </a:schemeClr>
                </a:solidFill>
              </a:rPr>
              <a:t>cromie, convenzioni grafiche, </a:t>
            </a:r>
            <a:r>
              <a:rPr lang="it-IT" sz="1400" dirty="0" err="1" smtClean="0">
                <a:solidFill>
                  <a:schemeClr val="tx1">
                    <a:lumMod val="75000"/>
                    <a:lumOff val="25000"/>
                  </a:schemeClr>
                </a:solidFill>
              </a:rPr>
              <a:t>infografiche</a:t>
            </a:r>
            <a:r>
              <a:rPr lang="it-IT" sz="1400" dirty="0" smtClean="0">
                <a:solidFill>
                  <a:schemeClr val="tx1">
                    <a:lumMod val="75000"/>
                    <a:lumOff val="25000"/>
                  </a:schemeClr>
                </a:solidFill>
              </a:rPr>
              <a:t>)</a:t>
            </a: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Consigli dall'era di internet/1</a:t>
            </a:r>
            <a:endParaRPr lang="it-IT" sz="2000" b="1" i="1" dirty="0">
              <a:solidFill>
                <a:schemeClr val="tx1">
                  <a:lumMod val="65000"/>
                  <a:lumOff val="35000"/>
                </a:schemeClr>
              </a:solidFill>
              <a:latin typeface="Arial"/>
              <a:ea typeface="+mj-ea"/>
              <a:cs typeface="Arial"/>
            </a:endParaRPr>
          </a:p>
        </p:txBody>
      </p:sp>
    </p:spTree>
    <p:extLst>
      <p:ext uri="{BB962C8B-B14F-4D97-AF65-F5344CB8AC3E}">
        <p14:creationId xmlns:p14="http://schemas.microsoft.com/office/powerpoint/2010/main" xmlns="" val="30593270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36600" lvl="2" indent="-285750" algn="just">
              <a:lnSpc>
                <a:spcPts val="1920"/>
              </a:lnSpc>
              <a:spcBef>
                <a:spcPts val="0"/>
              </a:spcBef>
              <a:spcAft>
                <a:spcPts val="400"/>
              </a:spcAft>
            </a:pP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una maggiore attenzione a garantire la comprensibilità dei fatti facendo in modo che ci siano sempre dei </a:t>
            </a:r>
            <a:r>
              <a:rPr lang="it-IT" sz="1400" b="1" dirty="0" smtClean="0">
                <a:solidFill>
                  <a:schemeClr val="accent3">
                    <a:lumMod val="75000"/>
                  </a:schemeClr>
                </a:solidFill>
              </a:rPr>
              <a:t>compendi</a:t>
            </a:r>
            <a:r>
              <a:rPr lang="it-IT" sz="1400" dirty="0" smtClean="0">
                <a:solidFill>
                  <a:schemeClr val="tx1">
                    <a:lumMod val="75000"/>
                    <a:lumOff val="25000"/>
                  </a:schemeClr>
                </a:solidFill>
              </a:rPr>
              <a:t>: una rimostranza diffusa è che, se anche si perde un solo numero, ci si ritrova disorientati perché i quotidiani presuppongono l'assoluta assiduità del lettore </a:t>
            </a:r>
          </a:p>
          <a:p>
            <a:pPr marL="736600" lvl="2" indent="-285750" algn="just">
              <a:lnSpc>
                <a:spcPts val="1920"/>
              </a:lnSpc>
              <a:spcBef>
                <a:spcPts val="0"/>
              </a:spcBef>
              <a:spcAft>
                <a:spcPts val="400"/>
              </a:spcAft>
            </a:pP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nella stessa logica, prevedere alcuni giorni della settimana dedicati a fornire uno sguardo di insieme sui fatti degli ultimi giorni; in queste giornate (tipicamente il fine settimana), il giornale potrebbe inoltre permettersi di essere più corposo, a fronte come già detto di un suo alleggerimento negli altri giorni </a:t>
            </a:r>
          </a:p>
          <a:p>
            <a:pPr marL="736600" lvl="2" indent="-285750" algn="just">
              <a:lnSpc>
                <a:spcPts val="1920"/>
              </a:lnSpc>
              <a:spcBef>
                <a:spcPts val="0"/>
              </a:spcBef>
              <a:spcAft>
                <a:spcPts val="400"/>
              </a:spcAft>
            </a:pPr>
            <a:endParaRPr lang="it-IT" sz="1400" dirty="0">
              <a:solidFill>
                <a:schemeClr val="tx1">
                  <a:lumMod val="75000"/>
                  <a:lumOff val="25000"/>
                </a:schemeClr>
              </a:solidFill>
            </a:endParaRPr>
          </a:p>
          <a:p>
            <a:pPr marL="736600" lvl="2" indent="-285750" algn="just">
              <a:lnSpc>
                <a:spcPts val="1920"/>
              </a:lnSpc>
              <a:spcBef>
                <a:spcPts val="0"/>
              </a:spcBef>
              <a:spcAft>
                <a:spcPts val="400"/>
              </a:spcAft>
            </a:pPr>
            <a:endParaRPr lang="it-IT" sz="1400" dirty="0" smtClean="0">
              <a:solidFill>
                <a:schemeClr val="tx1">
                  <a:lumMod val="75000"/>
                  <a:lumOff val="25000"/>
                </a:schemeClr>
              </a:solidFill>
            </a:endParaRPr>
          </a:p>
          <a:p>
            <a:pPr marL="450850" lvl="2" indent="0" algn="just">
              <a:lnSpc>
                <a:spcPts val="1920"/>
              </a:lnSpc>
              <a:spcBef>
                <a:spcPts val="0"/>
              </a:spcBef>
              <a:spcAft>
                <a:spcPts val="400"/>
              </a:spcAft>
              <a:buNone/>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b="1" dirty="0">
              <a:solidFill>
                <a:schemeClr val="accent3">
                  <a:lumMod val="7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Consigli dall'era di internet/2</a:t>
            </a:r>
            <a:endParaRPr lang="it-IT" sz="2000" b="1" i="1" dirty="0">
              <a:solidFill>
                <a:schemeClr val="tx1">
                  <a:lumMod val="65000"/>
                  <a:lumOff val="35000"/>
                </a:schemeClr>
              </a:solidFill>
              <a:latin typeface="Arial"/>
              <a:ea typeface="+mj-ea"/>
              <a:cs typeface="Arial"/>
            </a:endParaRPr>
          </a:p>
        </p:txBody>
      </p:sp>
      <p:sp>
        <p:nvSpPr>
          <p:cNvPr id="4" name="Rettangolo arrotondato 3"/>
          <p:cNvSpPr/>
          <p:nvPr/>
        </p:nvSpPr>
        <p:spPr>
          <a:xfrm>
            <a:off x="135357" y="4678875"/>
            <a:ext cx="8858993" cy="1347851"/>
          </a:xfrm>
          <a:prstGeom prst="round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600" dirty="0" smtClean="0"/>
              <a:t>Attenzione: il bisogno di avere dei "compendi" è dettato dai ritmi di vita dell'era digitale, ma non è saturato dalle fonti digitali!</a:t>
            </a:r>
          </a:p>
          <a:p>
            <a:pPr algn="ctr"/>
            <a:r>
              <a:rPr lang="it-IT" sz="1600" dirty="0" smtClean="0"/>
              <a:t>Anzi esse sembrano creare un "eterno presente" in cui il senso complessivo delle cose sfugge: un'opportunità per i quotidiani per rivendicare il proprio ruolo di decodifica della complessità</a:t>
            </a:r>
          </a:p>
        </p:txBody>
      </p:sp>
      <p:sp>
        <p:nvSpPr>
          <p:cNvPr id="5" name="Скругленный прямоугольник 4"/>
          <p:cNvSpPr/>
          <p:nvPr/>
        </p:nvSpPr>
        <p:spPr>
          <a:xfrm>
            <a:off x="182562" y="3747138"/>
            <a:ext cx="8761413" cy="694228"/>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"Il  mezzo digitale non sta aiutando a fare compendio, ogni giorno si ricomincia da capo. C'è una molteplicità di fonti di informazione che sta creando tanto rumore e non permette di farsi un'opinione sulle cose"</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(Stefano, Milano, 44, lettore di La Repubblica, Internazionale, The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Economist</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39957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Se dunque ai quotidiani è richiesto di spingere ancora di più nella direzione dell'approfondimento e del "</a:t>
            </a:r>
            <a:r>
              <a:rPr lang="it-IT" sz="1400" dirty="0" err="1" smtClean="0">
                <a:solidFill>
                  <a:schemeClr val="tx1">
                    <a:lumMod val="75000"/>
                    <a:lumOff val="25000"/>
                  </a:schemeClr>
                </a:solidFill>
                <a:latin typeface="Open Sans Light"/>
                <a:cs typeface="Open Sans Light"/>
              </a:rPr>
              <a:t>sense</a:t>
            </a:r>
            <a:r>
              <a:rPr lang="it-IT" sz="1400" dirty="0" smtClean="0">
                <a:solidFill>
                  <a:schemeClr val="tx1">
                    <a:lumMod val="75000"/>
                    <a:lumOff val="25000"/>
                  </a:schemeClr>
                </a:solidFill>
                <a:latin typeface="Open Sans Light"/>
                <a:cs typeface="Open Sans Light"/>
              </a:rPr>
              <a:t> </a:t>
            </a:r>
            <a:r>
              <a:rPr lang="it-IT" sz="1400" dirty="0" err="1" smtClean="0">
                <a:solidFill>
                  <a:schemeClr val="tx1">
                    <a:lumMod val="75000"/>
                    <a:lumOff val="25000"/>
                  </a:schemeClr>
                </a:solidFill>
                <a:latin typeface="Open Sans Light"/>
                <a:cs typeface="Open Sans Light"/>
              </a:rPr>
              <a:t>making</a:t>
            </a:r>
            <a:r>
              <a:rPr lang="it-IT" sz="1400" dirty="0" smtClean="0">
                <a:solidFill>
                  <a:schemeClr val="tx1">
                    <a:lumMod val="75000"/>
                    <a:lumOff val="25000"/>
                  </a:schemeClr>
                </a:solidFill>
                <a:latin typeface="Open Sans Light"/>
                <a:cs typeface="Open Sans Light"/>
              </a:rPr>
              <a:t>" complessivo, è però anche vero che ci si aspetta che essi riescano a capitalizzare sulle possibilità offerte dal digitale (</a:t>
            </a:r>
            <a:r>
              <a:rPr lang="it-IT" sz="1400" dirty="0" err="1" smtClean="0">
                <a:solidFill>
                  <a:schemeClr val="tx1">
                    <a:lumMod val="75000"/>
                    <a:lumOff val="25000"/>
                  </a:schemeClr>
                </a:solidFill>
                <a:latin typeface="Open Sans Light"/>
                <a:cs typeface="Open Sans Light"/>
              </a:rPr>
              <a:t>crossmedialità</a:t>
            </a:r>
            <a:r>
              <a:rPr lang="it-IT" sz="1400" dirty="0" smtClean="0">
                <a:solidFill>
                  <a:schemeClr val="tx1">
                    <a:lumMod val="75000"/>
                    <a:lumOff val="25000"/>
                  </a:schemeClr>
                </a:solidFill>
                <a:latin typeface="Open Sans Light"/>
                <a:cs typeface="Open Sans Light"/>
              </a:rPr>
              <a:t>) in chiave di </a:t>
            </a:r>
            <a:r>
              <a:rPr lang="it-IT" sz="1400" b="1" dirty="0" smtClean="0">
                <a:solidFill>
                  <a:schemeClr val="accent3">
                    <a:lumMod val="75000"/>
                  </a:schemeClr>
                </a:solidFill>
                <a:latin typeface="Open Sans Light"/>
                <a:cs typeface="Open Sans Light"/>
              </a:rPr>
              <a:t>aggiornamento </a:t>
            </a:r>
            <a:r>
              <a:rPr lang="it-IT" sz="1400" b="1" dirty="0">
                <a:solidFill>
                  <a:schemeClr val="accent3">
                    <a:lumMod val="75000"/>
                  </a:schemeClr>
                </a:solidFill>
                <a:latin typeface="Open Sans Light"/>
                <a:cs typeface="Open Sans Light"/>
              </a:rPr>
              <a:t>del flusso informativo</a:t>
            </a:r>
            <a:r>
              <a:rPr lang="it-IT" sz="1400" dirty="0" smtClean="0">
                <a:solidFill>
                  <a:schemeClr val="tx1">
                    <a:lumMod val="75000"/>
                    <a:lumOff val="25000"/>
                  </a:schemeClr>
                </a:solidFill>
                <a:latin typeface="Open Sans Light"/>
                <a:cs typeface="Open Sans Light"/>
              </a:rPr>
              <a:t>: si immaginano cioè delle modalità che consentano di avere accesso agli ultimi sviluppi (o a ulteriori approfondimenti) di un fatto raccontato sulla testata </a:t>
            </a: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nella versione cartacea, attraverso dei QR code posizionati accanto al contenuto che si intende approfondire/su cui si desidera avere aggiornamenti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nella versione su tablet attraverso "pulsanti" che diano accesso a link, video, immagini sempre aggiornati – anche in una logica di potenziamento dell'esperienzialità e della piacevolezza della fruizione </a:t>
            </a: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a:solidFill>
                  <a:schemeClr val="tx1">
                    <a:lumMod val="75000"/>
                    <a:lumOff val="25000"/>
                  </a:schemeClr>
                </a:solidFill>
                <a:latin typeface="Open Sans Light"/>
                <a:cs typeface="Open Sans Light"/>
              </a:rPr>
              <a:t>Oltre che per </a:t>
            </a:r>
            <a:r>
              <a:rPr lang="it-IT" sz="1400" dirty="0" smtClean="0">
                <a:solidFill>
                  <a:schemeClr val="tx1">
                    <a:lumMod val="75000"/>
                    <a:lumOff val="25000"/>
                  </a:schemeClr>
                </a:solidFill>
                <a:latin typeface="Open Sans Light"/>
                <a:cs typeface="Open Sans Light"/>
              </a:rPr>
              <a:t>bonificare uno dei limiti delle testata a pagamento (l'assenza di aggiornamento in tempo reale), </a:t>
            </a:r>
            <a:r>
              <a:rPr lang="it-IT" sz="1400" b="1" dirty="0" smtClean="0">
                <a:solidFill>
                  <a:schemeClr val="accent3">
                    <a:lumMod val="75000"/>
                  </a:schemeClr>
                </a:solidFill>
                <a:latin typeface="Open Sans Light"/>
                <a:cs typeface="Open Sans Light"/>
              </a:rPr>
              <a:t>l'interazione cross-mediale dovrebbe servire ad aprire opportunità nuove, in linea con la </a:t>
            </a:r>
            <a:r>
              <a:rPr lang="it-IT" sz="1400" b="1" dirty="0" err="1" smtClean="0">
                <a:solidFill>
                  <a:schemeClr val="accent3">
                    <a:lumMod val="75000"/>
                  </a:schemeClr>
                </a:solidFill>
                <a:latin typeface="Open Sans Light"/>
                <a:cs typeface="Open Sans Light"/>
              </a:rPr>
              <a:t>mission</a:t>
            </a:r>
            <a:r>
              <a:rPr lang="it-IT" sz="1400" b="1" dirty="0">
                <a:solidFill>
                  <a:schemeClr val="accent3">
                    <a:lumMod val="75000"/>
                  </a:schemeClr>
                </a:solidFill>
                <a:latin typeface="Open Sans Light"/>
                <a:cs typeface="Open Sans Light"/>
              </a:rPr>
              <a:t> </a:t>
            </a:r>
            <a:r>
              <a:rPr lang="it-IT" sz="1400" b="1" dirty="0" smtClean="0">
                <a:solidFill>
                  <a:schemeClr val="accent3">
                    <a:lumMod val="75000"/>
                  </a:schemeClr>
                </a:solidFill>
                <a:latin typeface="Open Sans Light"/>
                <a:cs typeface="Open Sans Light"/>
              </a:rPr>
              <a:t>di servizio riconosciuta a giornali e riviste</a:t>
            </a:r>
            <a:r>
              <a:rPr lang="it-IT" sz="1400" dirty="0" smtClean="0">
                <a:solidFill>
                  <a:schemeClr val="tx1">
                    <a:lumMod val="75000"/>
                    <a:lumOff val="25000"/>
                  </a:schemeClr>
                </a:solidFill>
                <a:latin typeface="Open Sans Light"/>
                <a:cs typeface="Open Sans Light"/>
              </a:rPr>
              <a:t>:</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acquisto degli articoli pubblicizzati (sempre con QR code o link diretto al </a:t>
            </a:r>
            <a:r>
              <a:rPr lang="it-IT" sz="1400" dirty="0" err="1" smtClean="0">
                <a:solidFill>
                  <a:schemeClr val="tx1">
                    <a:lumMod val="75000"/>
                    <a:lumOff val="25000"/>
                  </a:schemeClr>
                </a:solidFill>
              </a:rPr>
              <a:t>retailer</a:t>
            </a:r>
            <a:r>
              <a:rPr lang="it-IT" sz="1400" dirty="0" smtClean="0">
                <a:solidFill>
                  <a:schemeClr val="tx1">
                    <a:lumMod val="75000"/>
                    <a:lumOff val="25000"/>
                  </a:schemeClr>
                </a:solidFill>
              </a:rPr>
              <a:t>)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prenotazione di eventi recensiti </a:t>
            </a: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download di coupon presso esercenti segnalati </a:t>
            </a:r>
            <a:endParaRPr lang="it-IT" sz="1400" dirty="0">
              <a:solidFill>
                <a:schemeClr val="tx1">
                  <a:lumMod val="75000"/>
                  <a:lumOff val="25000"/>
                </a:schemeClr>
              </a:solidFill>
              <a:latin typeface="Open Sans Light"/>
              <a:cs typeface="Open Sans Light"/>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a:solidFill>
                  <a:schemeClr val="tx1">
                    <a:lumMod val="65000"/>
                    <a:lumOff val="35000"/>
                  </a:schemeClr>
                </a:solidFill>
                <a:latin typeface="Arial"/>
                <a:cs typeface="Arial"/>
              </a:rPr>
              <a:t>Consigli dall'era di </a:t>
            </a:r>
            <a:r>
              <a:rPr lang="it-IT" sz="2000" b="1" i="1" dirty="0" smtClean="0">
                <a:solidFill>
                  <a:schemeClr val="tx1">
                    <a:lumMod val="65000"/>
                    <a:lumOff val="35000"/>
                  </a:schemeClr>
                </a:solidFill>
                <a:latin typeface="Arial"/>
                <a:cs typeface="Arial"/>
              </a:rPr>
              <a:t>internet/3</a:t>
            </a:r>
            <a:endParaRPr lang="it-IT" sz="2000" b="1" i="1" dirty="0">
              <a:solidFill>
                <a:schemeClr val="tx1">
                  <a:lumMod val="65000"/>
                  <a:lumOff val="35000"/>
                </a:schemeClr>
              </a:solidFill>
              <a:latin typeface="Arial"/>
              <a:cs typeface="Arial"/>
            </a:endParaRPr>
          </a:p>
        </p:txBody>
      </p:sp>
      <p:sp>
        <p:nvSpPr>
          <p:cNvPr id="4" name="Скругленный прямоугольник 4"/>
          <p:cNvSpPr/>
          <p:nvPr/>
        </p:nvSpPr>
        <p:spPr>
          <a:xfrm>
            <a:off x="182562" y="5640231"/>
            <a:ext cx="8761413" cy="52251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"Magari una integrazione delle due versioni con rimandi su internet solo per alcuni approfondimenti"</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(Amelia, 44, Roma, Marie Claire – dall'intervista fatta a un amico)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5209022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I consigli dei lettori digitalizzati prevedono anche </a:t>
            </a:r>
            <a:r>
              <a:rPr lang="it-IT" sz="1400" b="1" dirty="0" smtClean="0">
                <a:solidFill>
                  <a:schemeClr val="accent3">
                    <a:lumMod val="75000"/>
                  </a:schemeClr>
                </a:solidFill>
                <a:latin typeface="Open Sans Light"/>
                <a:cs typeface="Open Sans Light"/>
              </a:rPr>
              <a:t>una riqualificazione del sito internet delle testate</a:t>
            </a:r>
            <a:r>
              <a:rPr lang="it-IT" sz="1400" dirty="0" smtClean="0">
                <a:solidFill>
                  <a:schemeClr val="tx1">
                    <a:lumMod val="75000"/>
                    <a:lumOff val="25000"/>
                  </a:schemeClr>
                </a:solidFill>
                <a:latin typeface="Open Sans Light"/>
                <a:cs typeface="Open Sans Light"/>
              </a:rPr>
              <a:t>, soprattutto quotidiane. </a:t>
            </a:r>
          </a:p>
          <a:p>
            <a:pPr marL="285750" lvl="1"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Allo stato attuale infatti, i lettori affezionati delle testate a pagamento prendono in considerazione questo canale solo per aggiornamenti veloci</a:t>
            </a:r>
            <a:r>
              <a:rPr lang="it-IT" sz="1400" dirty="0">
                <a:solidFill>
                  <a:schemeClr val="tx1">
                    <a:lumMod val="75000"/>
                    <a:lumOff val="25000"/>
                  </a:schemeClr>
                </a:solidFill>
                <a:latin typeface="Open Sans Light"/>
                <a:cs typeface="Open Sans Light"/>
              </a:rPr>
              <a:t> </a:t>
            </a:r>
            <a:r>
              <a:rPr lang="it-IT" sz="1400" dirty="0" smtClean="0">
                <a:solidFill>
                  <a:schemeClr val="tx1">
                    <a:lumMod val="75000"/>
                    <a:lumOff val="25000"/>
                  </a:schemeClr>
                </a:solidFill>
                <a:latin typeface="Open Sans Light"/>
                <a:cs typeface="Open Sans Light"/>
              </a:rPr>
              <a:t>– o addirittura non lo consultano, preferendo ricevere gli aggiornamenti direttamente dalle agenzie di stampa o informarsi attraverso i telegiornali. </a:t>
            </a:r>
          </a:p>
          <a:p>
            <a:pPr marL="0" lvl="1" indent="0" algn="just">
              <a:lnSpc>
                <a:spcPts val="1920"/>
              </a:lnSpc>
              <a:spcBef>
                <a:spcPts val="0"/>
              </a:spcBef>
              <a:spcAft>
                <a:spcPts val="400"/>
              </a:spcAft>
              <a:buNone/>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Peraltro ne criticano spesso la qualità giornalistica: </a:t>
            </a: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l'impressione diffusa è che esso sia il frutto di una redazione diversa da quella "principale"; la firma dei pezzi è spesso omessa e il minore grado di esposizione determina secondo i lettori un controllo della qualità meno scrupoloso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il fatto poi che si rivolga a un pubblico più ampio – essendo privo della barriera all'accesso del prezzo, genera la tendenza a dedicare particolare spazio a notizie futili che i lettori chiamano genericamente "gossip"</a:t>
            </a:r>
          </a:p>
          <a:p>
            <a:pPr marL="736600" lvl="2"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a:solidFill>
                  <a:schemeClr val="tx1">
                    <a:lumMod val="65000"/>
                    <a:lumOff val="35000"/>
                  </a:schemeClr>
                </a:solidFill>
                <a:latin typeface="Arial"/>
                <a:cs typeface="Arial"/>
              </a:rPr>
              <a:t>Consigli dall'era di </a:t>
            </a:r>
            <a:r>
              <a:rPr lang="it-IT" sz="2000" b="1" i="1" dirty="0" smtClean="0">
                <a:solidFill>
                  <a:schemeClr val="tx1">
                    <a:lumMod val="65000"/>
                    <a:lumOff val="35000"/>
                  </a:schemeClr>
                </a:solidFill>
                <a:latin typeface="Arial"/>
                <a:cs typeface="Arial"/>
              </a:rPr>
              <a:t>internet/4</a:t>
            </a:r>
            <a:endParaRPr lang="it-IT" sz="2000" b="1" i="1" dirty="0">
              <a:solidFill>
                <a:schemeClr val="tx1">
                  <a:lumMod val="65000"/>
                  <a:lumOff val="35000"/>
                </a:schemeClr>
              </a:solidFill>
              <a:latin typeface="Arial"/>
              <a:cs typeface="Arial"/>
            </a:endParaRPr>
          </a:p>
        </p:txBody>
      </p:sp>
      <p:sp>
        <p:nvSpPr>
          <p:cNvPr id="4" name="Скругленный прямоугольник 4"/>
          <p:cNvSpPr/>
          <p:nvPr/>
        </p:nvSpPr>
        <p:spPr>
          <a:xfrm>
            <a:off x="182561" y="5415143"/>
            <a:ext cx="8761413" cy="71252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Il cartaceo è per i lettori veri, l’online è per chi non ha tempo e non legge davvero, non ha senso leggerlo se hai il cartaceo. Ci sono meno notizie e meno approfondite”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(Serena,47,Torino, La Stampa)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13138270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La </a:t>
            </a:r>
            <a:r>
              <a:rPr lang="it-IT" sz="1400" dirty="0">
                <a:solidFill>
                  <a:schemeClr val="tx1">
                    <a:lumMod val="75000"/>
                    <a:lumOff val="25000"/>
                  </a:schemeClr>
                </a:solidFill>
                <a:latin typeface="Open Sans Light"/>
                <a:cs typeface="Open Sans Light"/>
              </a:rPr>
              <a:t>sensazione è che questa percezione perlopiù negativa – da cui i siti delle riviste sono in parte esclusi, anche perché meno consultati – impedisca a questo canale di diventare una sponda relazionale rilevante, capace di rafforzare il rapporto con la testata. </a:t>
            </a:r>
          </a:p>
          <a:p>
            <a:pPr marL="285750" lvl="1"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Nonostante la diffusa affezione per il supporto cartaceo, altrettanto </a:t>
            </a:r>
            <a:r>
              <a:rPr lang="it-IT" sz="1400" b="1" dirty="0" smtClean="0">
                <a:solidFill>
                  <a:schemeClr val="accent3">
                    <a:lumMod val="75000"/>
                  </a:schemeClr>
                </a:solidFill>
                <a:latin typeface="Open Sans Light"/>
                <a:cs typeface="Open Sans Light"/>
              </a:rPr>
              <a:t>diffusa è l'attesa che vi sia sempre una maggiore integrazione tra la versione "statica" della testata (sia essa di carta o su </a:t>
            </a:r>
            <a:r>
              <a:rPr lang="it-IT" sz="1400" b="1" dirty="0" err="1" smtClean="0">
                <a:solidFill>
                  <a:schemeClr val="accent3">
                    <a:lumMod val="75000"/>
                  </a:schemeClr>
                </a:solidFill>
                <a:latin typeface="Open Sans Light"/>
                <a:cs typeface="Open Sans Light"/>
              </a:rPr>
              <a:t>tablet</a:t>
            </a:r>
            <a:r>
              <a:rPr lang="it-IT" sz="1400" b="1" dirty="0" smtClean="0">
                <a:solidFill>
                  <a:schemeClr val="accent3">
                    <a:lumMod val="75000"/>
                  </a:schemeClr>
                </a:solidFill>
                <a:latin typeface="Open Sans Light"/>
                <a:cs typeface="Open Sans Light"/>
              </a:rPr>
              <a:t>) e una versione "fluida" di natura digitale</a:t>
            </a:r>
            <a:r>
              <a:rPr lang="it-IT" sz="1400" dirty="0" smtClean="0">
                <a:solidFill>
                  <a:schemeClr val="tx1">
                    <a:lumMod val="75000"/>
                    <a:lumOff val="25000"/>
                  </a:schemeClr>
                </a:solidFill>
                <a:latin typeface="Open Sans Light"/>
                <a:cs typeface="Open Sans Light"/>
              </a:rPr>
              <a:t>; un'integrazione che richiede tuttavia una attenzione maggiore alla qualità dei contenuti erogati, in un'ottica di coerenza con l'autorevolezza che i lettori riconoscono alle testate a pagamento. </a:t>
            </a:r>
          </a:p>
          <a:p>
            <a:pPr marL="285750" lvl="1"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In questo senso, la soluzione che alcuni tratteggiano è la creazione di un ambiente – potrebbe essere un sito internet ma anche un'applicazione, che </a:t>
            </a:r>
            <a:r>
              <a:rPr lang="it-IT" sz="1400" b="1" dirty="0" smtClean="0">
                <a:solidFill>
                  <a:schemeClr val="accent3">
                    <a:lumMod val="75000"/>
                  </a:schemeClr>
                </a:solidFill>
                <a:latin typeface="Open Sans Light"/>
                <a:cs typeface="Open Sans Light"/>
              </a:rPr>
              <a:t>accanto a contenuti "free" preveda una sezione "protetta" e "premium", a uso esclusivo dei lettori paganti</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non solo qualificata sul piano dei contenuti e in grado di offrire approfondimenti e aggiornamenti rispetto alla versione statica </a:t>
            </a: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ma in grado di rappresentare </a:t>
            </a:r>
            <a:r>
              <a:rPr lang="it-IT" sz="1400" b="1" dirty="0" smtClean="0">
                <a:solidFill>
                  <a:schemeClr val="accent3">
                    <a:lumMod val="75000"/>
                  </a:schemeClr>
                </a:solidFill>
                <a:latin typeface="Open Sans Light"/>
                <a:cs typeface="Open Sans Light"/>
              </a:rPr>
              <a:t>un luogo in cui la "community" dei lettori possa costituirsi come tale</a:t>
            </a:r>
            <a:r>
              <a:rPr lang="it-IT" sz="1400" dirty="0" smtClean="0">
                <a:solidFill>
                  <a:schemeClr val="tx1">
                    <a:lumMod val="75000"/>
                    <a:lumOff val="25000"/>
                  </a:schemeClr>
                </a:solidFill>
                <a:latin typeface="Open Sans Light"/>
                <a:cs typeface="Open Sans Light"/>
              </a:rPr>
              <a:t>,  in un dialogo al proprio interno e con la testata, al riparo dal "rumore" e dalle dinamiche sociali talvolta scomposte della rete </a:t>
            </a:r>
            <a:endParaRPr lang="it-IT" sz="1400" dirty="0">
              <a:solidFill>
                <a:schemeClr val="tx1">
                  <a:lumMod val="75000"/>
                  <a:lumOff val="25000"/>
                </a:schemeClr>
              </a:solidFill>
              <a:latin typeface="Open Sans Light"/>
              <a:cs typeface="Open Sans Light"/>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a:solidFill>
                  <a:schemeClr val="tx1">
                    <a:lumMod val="65000"/>
                    <a:lumOff val="35000"/>
                  </a:schemeClr>
                </a:solidFill>
                <a:latin typeface="Arial"/>
                <a:cs typeface="Arial"/>
              </a:rPr>
              <a:t>Consigli dall'era di </a:t>
            </a:r>
            <a:r>
              <a:rPr lang="it-IT" sz="2000" b="1" i="1" dirty="0" smtClean="0">
                <a:solidFill>
                  <a:schemeClr val="tx1">
                    <a:lumMod val="65000"/>
                    <a:lumOff val="35000"/>
                  </a:schemeClr>
                </a:solidFill>
                <a:latin typeface="Arial"/>
                <a:cs typeface="Arial"/>
              </a:rPr>
              <a:t>internet/5</a:t>
            </a:r>
            <a:endParaRPr lang="it-IT" sz="2000" b="1" i="1"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xmlns="" val="9357124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b="1" dirty="0" smtClean="0">
                <a:solidFill>
                  <a:schemeClr val="accent3">
                    <a:lumMod val="75000"/>
                  </a:schemeClr>
                </a:solidFill>
                <a:latin typeface="Open Sans Light"/>
                <a:cs typeface="Open Sans Light"/>
              </a:rPr>
              <a:t>Celata dietro l'indiscussa affettività nella relazione con la propria testata di riferimento, serpeggia qualche critica anche da parte dei lettori regolari, soprattutto all'interno del lettorato "alto"</a:t>
            </a:r>
            <a:r>
              <a:rPr lang="it-IT" sz="1400" dirty="0" smtClean="0">
                <a:solidFill>
                  <a:schemeClr val="tx1">
                    <a:lumMod val="75000"/>
                    <a:lumOff val="25000"/>
                  </a:schemeClr>
                </a:solidFill>
                <a:latin typeface="Open Sans Light"/>
                <a:cs typeface="Open Sans Light"/>
              </a:rPr>
              <a:t>:</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si lamenta un calo nella qualità del giornalismo, con la diffusione della pratica di scrivere i pezzi "dalla scrivania", sulla base di notizie di agenzia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si critica l'ipertrofia delle pagine dedicate alla politica, soprattutto perché spesso si limitano ad affiancare dichiarazioni e interviste, come se il giornale fosse una "vetrina" funzionale soprattutto a dare visibilità ai politici, senza un'analisi sufficientemente critica da parte dei giornalisti</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analogamente si segnala la proliferazione di "</a:t>
            </a:r>
            <a:r>
              <a:rPr lang="it-IT" sz="1400" dirty="0" err="1" smtClean="0">
                <a:solidFill>
                  <a:schemeClr val="tx1">
                    <a:lumMod val="75000"/>
                    <a:lumOff val="25000"/>
                  </a:schemeClr>
                </a:solidFill>
              </a:rPr>
              <a:t>fattoidi</a:t>
            </a:r>
            <a:r>
              <a:rPr lang="it-IT" sz="1400" dirty="0" smtClean="0">
                <a:solidFill>
                  <a:schemeClr val="tx1">
                    <a:lumMod val="75000"/>
                    <a:lumOff val="25000"/>
                  </a:schemeClr>
                </a:solidFill>
              </a:rPr>
              <a:t>", cioè pseudo-avvenimenti creati apposta per la loro "</a:t>
            </a:r>
            <a:r>
              <a:rPr lang="it-IT" sz="1400" dirty="0" err="1" smtClean="0">
                <a:solidFill>
                  <a:schemeClr val="tx1">
                    <a:lumMod val="75000"/>
                    <a:lumOff val="25000"/>
                  </a:schemeClr>
                </a:solidFill>
              </a:rPr>
              <a:t>notiziabilità</a:t>
            </a:r>
            <a:r>
              <a:rPr lang="it-IT" sz="1400" dirty="0" smtClean="0">
                <a:solidFill>
                  <a:schemeClr val="tx1">
                    <a:lumMod val="75000"/>
                    <a:lumOff val="25000"/>
                  </a:schemeClr>
                </a:solidFill>
              </a:rPr>
              <a:t>", in una logica autoreferenziale</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si evidenzia come il valore aggiunto delle firme sia tale solo se queste riescono a fare luce sui fatti nei loro rapporti causali e nelle loro implicazioni, mentre si ritiene che spesso i commenti siano "di pura opinione" e troppo schierati ideologicamente </a:t>
            </a:r>
          </a:p>
          <a:p>
            <a:pPr marL="736600" lvl="2"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736600" lvl="2"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b="1" dirty="0">
              <a:solidFill>
                <a:schemeClr val="accent3">
                  <a:lumMod val="7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Le critiche al giornalismo contemporaneo</a:t>
            </a:r>
            <a:endParaRPr lang="it-IT" sz="2000" b="1" i="1" dirty="0">
              <a:solidFill>
                <a:schemeClr val="tx1">
                  <a:lumMod val="65000"/>
                  <a:lumOff val="35000"/>
                </a:schemeClr>
              </a:solidFill>
              <a:latin typeface="Arial"/>
              <a:ea typeface="+mj-ea"/>
              <a:cs typeface="Arial"/>
            </a:endParaRPr>
          </a:p>
        </p:txBody>
      </p:sp>
      <p:sp>
        <p:nvSpPr>
          <p:cNvPr id="4" name="Скругленный прямоугольник 4"/>
          <p:cNvSpPr/>
          <p:nvPr/>
        </p:nvSpPr>
        <p:spPr>
          <a:xfrm>
            <a:off x="182561" y="5480942"/>
            <a:ext cx="8761413" cy="694228"/>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Ostellino</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e Scalfari sai già cosa diranno, ti dicono la loro opinione. Ci vuole un cambio di paradigma, ci vorrebbero dei nuovi giornalisti. Se però i nuovi sono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Scanzi</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e Travaglio faccio molta fatica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(Filippo, Milano, 38, IlSole24Ore)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8990578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Si ritiene che la rilevanza delle testate a pagamento possa essere promossa e difesa solo attraverso </a:t>
            </a:r>
            <a:r>
              <a:rPr lang="it-IT" sz="1400" b="1" dirty="0" smtClean="0">
                <a:solidFill>
                  <a:schemeClr val="accent3">
                    <a:lumMod val="75000"/>
                  </a:schemeClr>
                </a:solidFill>
                <a:latin typeface="Open Sans Light"/>
                <a:cs typeface="Open Sans Light"/>
              </a:rPr>
              <a:t>un presidio ancora più rigoroso della qualità del giornalismo e dell'approfondimento</a:t>
            </a:r>
            <a:r>
              <a:rPr lang="it-IT" sz="1400" dirty="0" smtClean="0">
                <a:solidFill>
                  <a:schemeClr val="tx1">
                    <a:lumMod val="75000"/>
                    <a:lumOff val="25000"/>
                  </a:schemeClr>
                </a:solidFill>
                <a:latin typeface="Open Sans Light"/>
                <a:cs typeface="Open Sans Light"/>
              </a:rPr>
              <a:t>. </a:t>
            </a:r>
          </a:p>
          <a:p>
            <a:pPr marL="285750" lvl="1"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Se infatti </a:t>
            </a:r>
            <a:r>
              <a:rPr lang="it-IT" sz="1400" b="1" dirty="0" smtClean="0">
                <a:solidFill>
                  <a:schemeClr val="accent3">
                    <a:lumMod val="75000"/>
                  </a:schemeClr>
                </a:solidFill>
                <a:latin typeface="Open Sans Light"/>
                <a:cs typeface="Open Sans Light"/>
              </a:rPr>
              <a:t>la "notizia" in quanto tale è diventata commodity fungibile</a:t>
            </a:r>
            <a:r>
              <a:rPr lang="it-IT" sz="1400" dirty="0" smtClean="0">
                <a:solidFill>
                  <a:schemeClr val="tx1">
                    <a:lumMod val="75000"/>
                    <a:lumOff val="25000"/>
                  </a:schemeClr>
                </a:solidFill>
                <a:latin typeface="Open Sans Light"/>
                <a:cs typeface="Open Sans Light"/>
              </a:rPr>
              <a:t>, perché fornita in un flusso continuo dalle fonti gratuite, non è così invece per quella funzione di presa sulla realtà e di </a:t>
            </a:r>
            <a:r>
              <a:rPr lang="it-IT" sz="1400" dirty="0" err="1" smtClean="0">
                <a:solidFill>
                  <a:schemeClr val="tx1">
                    <a:lumMod val="75000"/>
                    <a:lumOff val="25000"/>
                  </a:schemeClr>
                </a:solidFill>
                <a:latin typeface="Open Sans Light"/>
                <a:cs typeface="Open Sans Light"/>
              </a:rPr>
              <a:t>sense</a:t>
            </a:r>
            <a:r>
              <a:rPr lang="it-IT" sz="1400" dirty="0" smtClean="0">
                <a:solidFill>
                  <a:schemeClr val="tx1">
                    <a:lumMod val="75000"/>
                    <a:lumOff val="25000"/>
                  </a:schemeClr>
                </a:solidFill>
                <a:latin typeface="Open Sans Light"/>
                <a:cs typeface="Open Sans Light"/>
              </a:rPr>
              <a:t> </a:t>
            </a:r>
            <a:r>
              <a:rPr lang="it-IT" sz="1400" dirty="0" err="1" smtClean="0">
                <a:solidFill>
                  <a:schemeClr val="tx1">
                    <a:lumMod val="75000"/>
                    <a:lumOff val="25000"/>
                  </a:schemeClr>
                </a:solidFill>
                <a:latin typeface="Open Sans Light"/>
                <a:cs typeface="Open Sans Light"/>
              </a:rPr>
              <a:t>making</a:t>
            </a:r>
            <a:r>
              <a:rPr lang="it-IT" sz="1400" dirty="0" smtClean="0">
                <a:solidFill>
                  <a:schemeClr val="tx1">
                    <a:lumMod val="75000"/>
                    <a:lumOff val="25000"/>
                  </a:schemeClr>
                </a:solidFill>
                <a:latin typeface="Open Sans Light"/>
                <a:cs typeface="Open Sans Light"/>
              </a:rPr>
              <a:t> che è esclusivo appannaggio del buon giornalismo</a:t>
            </a:r>
            <a:r>
              <a:rPr lang="it-IT" sz="1400" dirty="0">
                <a:solidFill>
                  <a:schemeClr val="tx1">
                    <a:lumMod val="75000"/>
                    <a:lumOff val="25000"/>
                  </a:schemeClr>
                </a:solidFill>
                <a:latin typeface="Open Sans Light"/>
                <a:cs typeface="Open Sans Light"/>
              </a:rPr>
              <a:t> </a:t>
            </a:r>
            <a:r>
              <a:rPr lang="it-IT" sz="1400" dirty="0" smtClean="0">
                <a:solidFill>
                  <a:schemeClr val="tx1">
                    <a:lumMod val="75000"/>
                    <a:lumOff val="25000"/>
                  </a:schemeClr>
                </a:solidFill>
                <a:latin typeface="Open Sans Light"/>
                <a:cs typeface="Open Sans Light"/>
              </a:rPr>
              <a:t>e </a:t>
            </a:r>
            <a:r>
              <a:rPr lang="it-IT" sz="1400" dirty="0" err="1" smtClean="0">
                <a:solidFill>
                  <a:schemeClr val="tx1">
                    <a:lumMod val="75000"/>
                    <a:lumOff val="25000"/>
                  </a:schemeClr>
                </a:solidFill>
                <a:latin typeface="Open Sans Light"/>
                <a:cs typeface="Open Sans Light"/>
              </a:rPr>
              <a:t>mission</a:t>
            </a:r>
            <a:r>
              <a:rPr lang="it-IT" sz="1400" dirty="0" smtClean="0">
                <a:solidFill>
                  <a:schemeClr val="tx1">
                    <a:lumMod val="75000"/>
                    <a:lumOff val="25000"/>
                  </a:schemeClr>
                </a:solidFill>
                <a:latin typeface="Open Sans Light"/>
                <a:cs typeface="Open Sans Light"/>
              </a:rPr>
              <a:t> distintiva delle testate a pagamento. </a:t>
            </a:r>
          </a:p>
          <a:p>
            <a:pPr marL="285750" lvl="1"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736600" lvl="2"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b="1" dirty="0">
              <a:solidFill>
                <a:schemeClr val="accent3">
                  <a:lumMod val="7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Opinion leader, approfondimento e inchieste come pilastri/1</a:t>
            </a:r>
            <a:endParaRPr lang="it-IT" sz="2000" b="1" i="1" dirty="0">
              <a:solidFill>
                <a:schemeClr val="tx1">
                  <a:lumMod val="65000"/>
                  <a:lumOff val="35000"/>
                </a:schemeClr>
              </a:solidFill>
              <a:latin typeface="Arial"/>
              <a:ea typeface="+mj-ea"/>
              <a:cs typeface="Arial"/>
            </a:endParaRPr>
          </a:p>
        </p:txBody>
      </p:sp>
      <p:sp>
        <p:nvSpPr>
          <p:cNvPr id="4" name="Скругленный прямоугольник 4"/>
          <p:cNvSpPr/>
          <p:nvPr/>
        </p:nvSpPr>
        <p:spPr>
          <a:xfrm>
            <a:off x="285749" y="4387931"/>
            <a:ext cx="8761413" cy="1169721"/>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"Più </a:t>
            </a:r>
            <a:r>
              <a:rPr lang="it-IT" sz="1200" i="1" dirty="0">
                <a:solidFill>
                  <a:srgbClr val="5F5F5F"/>
                </a:solidFill>
                <a:latin typeface="Arial" panose="020B0604020202020204" pitchFamily="34" charset="0"/>
                <a:ea typeface="MS PGothic" pitchFamily="34" charset="-128"/>
                <a:cs typeface="Arial" panose="020B0604020202020204" pitchFamily="34" charset="0"/>
              </a:rPr>
              <a:t>il giornale resta se stesso e si dedica all’approfondimento e alla formazione inedita di collegamenti tra pezzi sparsi di cultura con conoscenza ed originalità, più non rischia di sparire. È chiaro che se si mette ad imitare il mondo dell’online su carta non si capisce perché i giovani dovrebbero sceglierlo, dato che l’online ce l’hanno già e lo conoscono anche molto meglio di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noi"</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(Teresa</a:t>
            </a:r>
            <a:r>
              <a:rPr lang="it-IT" sz="1200" i="1" dirty="0">
                <a:solidFill>
                  <a:srgbClr val="5F5F5F"/>
                </a:solidFill>
                <a:latin typeface="Arial" panose="020B0604020202020204" pitchFamily="34" charset="0"/>
                <a:ea typeface="MS PGothic" pitchFamily="34" charset="-128"/>
                <a:cs typeface="Arial" panose="020B0604020202020204" pitchFamily="34" charset="0"/>
              </a:rPr>
              <a:t>, 47,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Torino, La Stampa)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2841087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In </a:t>
            </a:r>
            <a:r>
              <a:rPr lang="it-IT" sz="1400" dirty="0">
                <a:solidFill>
                  <a:schemeClr val="tx1">
                    <a:lumMod val="75000"/>
                    <a:lumOff val="25000"/>
                  </a:schemeClr>
                </a:solidFill>
                <a:latin typeface="Open Sans Light"/>
                <a:cs typeface="Open Sans Light"/>
              </a:rPr>
              <a:t>questo senso, le leve a disposizione delle testate per presidiare con efficacia il proprio territorio specifico sembrano </a:t>
            </a:r>
            <a:r>
              <a:rPr lang="it-IT" sz="1400" dirty="0" smtClean="0">
                <a:solidFill>
                  <a:schemeClr val="tx1">
                    <a:lumMod val="75000"/>
                    <a:lumOff val="25000"/>
                  </a:schemeClr>
                </a:solidFill>
                <a:latin typeface="Open Sans Light"/>
                <a:cs typeface="Open Sans Light"/>
              </a:rPr>
              <a:t>essere</a:t>
            </a:r>
            <a:endParaRPr lang="it-IT" sz="1400" dirty="0">
              <a:solidFill>
                <a:schemeClr val="tx1">
                  <a:lumMod val="75000"/>
                  <a:lumOff val="25000"/>
                </a:schemeClr>
              </a:solidFill>
            </a:endParaRPr>
          </a:p>
          <a:p>
            <a:pPr marL="736600" lvl="2" indent="-285750" algn="just">
              <a:lnSpc>
                <a:spcPts val="1920"/>
              </a:lnSpc>
              <a:spcBef>
                <a:spcPts val="0"/>
              </a:spcBef>
              <a:spcAft>
                <a:spcPts val="400"/>
              </a:spcAft>
            </a:pPr>
            <a:r>
              <a:rPr lang="it-IT" sz="1400" b="1" dirty="0" smtClean="0">
                <a:solidFill>
                  <a:schemeClr val="accent3">
                    <a:lumMod val="75000"/>
                  </a:schemeClr>
                </a:solidFill>
                <a:latin typeface="Open Sans Light"/>
                <a:cs typeface="Open Sans Light"/>
              </a:rPr>
              <a:t>gli opinion leader</a:t>
            </a:r>
            <a:r>
              <a:rPr lang="it-IT" sz="1400" dirty="0">
                <a:solidFill>
                  <a:schemeClr val="tx1">
                    <a:lumMod val="75000"/>
                    <a:lumOff val="25000"/>
                  </a:schemeClr>
                </a:solidFill>
              </a:rPr>
              <a:t> </a:t>
            </a:r>
            <a:r>
              <a:rPr lang="it-IT" sz="1400" dirty="0" smtClean="0">
                <a:solidFill>
                  <a:schemeClr val="tx1">
                    <a:lumMod val="75000"/>
                    <a:lumOff val="25000"/>
                  </a:schemeClr>
                </a:solidFill>
              </a:rPr>
              <a:t>- </a:t>
            </a:r>
            <a:r>
              <a:rPr lang="it-IT" sz="1400" dirty="0" smtClean="0">
                <a:solidFill>
                  <a:schemeClr val="tx1">
                    <a:lumMod val="75000"/>
                    <a:lumOff val="25000"/>
                  </a:schemeClr>
                </a:solidFill>
                <a:latin typeface="Open Sans Light"/>
                <a:cs typeface="Open Sans Light"/>
              </a:rPr>
              <a:t>le firme stabili della redazione ma anche gli </a:t>
            </a:r>
            <a:r>
              <a:rPr lang="it-IT" sz="1400" dirty="0" err="1" smtClean="0">
                <a:solidFill>
                  <a:schemeClr val="tx1">
                    <a:lumMod val="75000"/>
                    <a:lumOff val="25000"/>
                  </a:schemeClr>
                </a:solidFill>
                <a:latin typeface="Open Sans Light"/>
                <a:cs typeface="Open Sans Light"/>
              </a:rPr>
              <a:t>influencer</a:t>
            </a:r>
            <a:r>
              <a:rPr lang="it-IT" sz="1400" dirty="0" smtClean="0">
                <a:solidFill>
                  <a:schemeClr val="tx1">
                    <a:lumMod val="75000"/>
                    <a:lumOff val="25000"/>
                  </a:schemeClr>
                </a:solidFill>
                <a:latin typeface="Open Sans Light"/>
                <a:cs typeface="Open Sans Light"/>
              </a:rPr>
              <a:t> che collaborano come esterni – che rappresentano un marcatore di valore rispetto al giornalismo free press o alle notizie di agenzia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le firme dovrebbero </a:t>
            </a:r>
            <a:r>
              <a:rPr lang="it-IT" b="1" dirty="0">
                <a:solidFill>
                  <a:schemeClr val="accent3">
                    <a:lumMod val="75000"/>
                  </a:schemeClr>
                </a:solidFill>
                <a:latin typeface="Arial"/>
                <a:cs typeface="Arial"/>
              </a:rPr>
              <a:t>trovare nella testata a pagamento un palcoscenico esclusivo in cui erogare contenuti "unici"</a:t>
            </a:r>
            <a:r>
              <a:rPr lang="it-IT" dirty="0">
                <a:solidFill>
                  <a:schemeClr val="tx1">
                    <a:lumMod val="75000"/>
                    <a:lumOff val="25000"/>
                  </a:schemeClr>
                </a:solidFill>
                <a:latin typeface="Arial"/>
                <a:cs typeface="Arial"/>
              </a:rPr>
              <a:t>: la pratica diffusa di seguirne i blog da parte dei lettori più evoluti segnala la rilevanza di questo tipo di contributi, ma anche forse un pericoloso fenomeno di cannibalizzazione </a:t>
            </a:r>
            <a:r>
              <a:rPr lang="it-IT" dirty="0" smtClean="0">
                <a:solidFill>
                  <a:schemeClr val="tx1">
                    <a:lumMod val="75000"/>
                    <a:lumOff val="25000"/>
                  </a:schemeClr>
                </a:solidFill>
                <a:latin typeface="Arial"/>
                <a:cs typeface="Arial"/>
              </a:rPr>
              <a:t>rispetto alle </a:t>
            </a:r>
            <a:r>
              <a:rPr lang="it-IT" dirty="0">
                <a:solidFill>
                  <a:schemeClr val="tx1">
                    <a:lumMod val="75000"/>
                    <a:lumOff val="25000"/>
                  </a:schemeClr>
                </a:solidFill>
                <a:latin typeface="Arial"/>
                <a:cs typeface="Arial"/>
              </a:rPr>
              <a:t>testate a pagamento </a:t>
            </a:r>
          </a:p>
          <a:p>
            <a:pPr marL="736600" lvl="2" indent="-285750" algn="just">
              <a:lnSpc>
                <a:spcPts val="1920"/>
              </a:lnSpc>
              <a:spcBef>
                <a:spcPts val="0"/>
              </a:spcBef>
              <a:spcAft>
                <a:spcPts val="400"/>
              </a:spcAft>
            </a:pPr>
            <a:r>
              <a:rPr lang="it-IT" sz="1400" b="1" dirty="0" smtClean="0">
                <a:solidFill>
                  <a:schemeClr val="accent3">
                    <a:lumMod val="75000"/>
                  </a:schemeClr>
                </a:solidFill>
                <a:latin typeface="Open Sans Light"/>
                <a:cs typeface="Open Sans Light"/>
              </a:rPr>
              <a:t>le inchieste come "poiesi" della notizia</a:t>
            </a:r>
            <a:r>
              <a:rPr lang="it-IT" sz="1400" dirty="0" smtClean="0">
                <a:solidFill>
                  <a:schemeClr val="tx1">
                    <a:lumMod val="75000"/>
                    <a:lumOff val="25000"/>
                  </a:schemeClr>
                </a:solidFill>
                <a:latin typeface="Open Sans Light"/>
                <a:cs typeface="Open Sans Light"/>
              </a:rPr>
              <a:t>, vero valore aggiunto del lavoro redazionale, al cuore della </a:t>
            </a:r>
            <a:r>
              <a:rPr lang="it-IT" sz="1400" dirty="0" err="1" smtClean="0">
                <a:solidFill>
                  <a:schemeClr val="tx1">
                    <a:lumMod val="75000"/>
                    <a:lumOff val="25000"/>
                  </a:schemeClr>
                </a:solidFill>
                <a:latin typeface="Open Sans Light"/>
                <a:cs typeface="Open Sans Light"/>
              </a:rPr>
              <a:t>mission</a:t>
            </a:r>
            <a:r>
              <a:rPr lang="it-IT" sz="1400" dirty="0" smtClean="0">
                <a:solidFill>
                  <a:schemeClr val="tx1">
                    <a:lumMod val="75000"/>
                    <a:lumOff val="25000"/>
                  </a:schemeClr>
                </a:solidFill>
                <a:latin typeface="Open Sans Light"/>
                <a:cs typeface="Open Sans Light"/>
              </a:rPr>
              <a:t> delle testate a pagamento </a:t>
            </a:r>
          </a:p>
          <a:p>
            <a:pPr marL="736600" lvl="2" indent="-285750" algn="just">
              <a:lnSpc>
                <a:spcPts val="1920"/>
              </a:lnSpc>
              <a:spcBef>
                <a:spcPts val="0"/>
              </a:spcBef>
              <a:spcAft>
                <a:spcPts val="400"/>
              </a:spcAft>
            </a:pPr>
            <a:r>
              <a:rPr lang="it-IT" sz="1400" b="1" dirty="0" smtClean="0">
                <a:solidFill>
                  <a:schemeClr val="accent3">
                    <a:lumMod val="75000"/>
                  </a:schemeClr>
                </a:solidFill>
              </a:rPr>
              <a:t>gli approfondimenti </a:t>
            </a:r>
            <a:r>
              <a:rPr lang="it-IT" sz="1400" dirty="0" smtClean="0">
                <a:solidFill>
                  <a:schemeClr val="tx1">
                    <a:lumMod val="75000"/>
                    <a:lumOff val="25000"/>
                  </a:schemeClr>
                </a:solidFill>
              </a:rPr>
              <a:t>intesi non tanto nel senso di commento di pura opinione ma nel senso di una decodifica e di una problematizzazione dei fatti che ne sveli il significato alla luce di una restituzione organizzata e interpretata della complessità del reale </a:t>
            </a:r>
            <a:endParaRPr lang="it-IT" sz="1400" dirty="0">
              <a:solidFill>
                <a:schemeClr val="tx1">
                  <a:lumMod val="75000"/>
                  <a:lumOff val="25000"/>
                </a:schemeClr>
              </a:solidFill>
              <a:latin typeface="Open Sans Light"/>
              <a:cs typeface="Open Sans Light"/>
            </a:endParaRPr>
          </a:p>
          <a:p>
            <a:pPr marL="736600" lvl="2"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b="1" dirty="0">
              <a:solidFill>
                <a:schemeClr val="accent3">
                  <a:lumMod val="7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Opinion leader, approfondimento e inchieste come pilastri/2</a:t>
            </a:r>
            <a:endParaRPr lang="it-IT" sz="2000" b="1" i="1" dirty="0">
              <a:solidFill>
                <a:schemeClr val="tx1">
                  <a:lumMod val="65000"/>
                  <a:lumOff val="35000"/>
                </a:schemeClr>
              </a:solidFill>
              <a:latin typeface="Arial"/>
              <a:ea typeface="+mj-ea"/>
              <a:cs typeface="Arial"/>
            </a:endParaRPr>
          </a:p>
        </p:txBody>
      </p:sp>
      <p:sp>
        <p:nvSpPr>
          <p:cNvPr id="4" name="Скругленный прямоугольник 4"/>
          <p:cNvSpPr/>
          <p:nvPr/>
        </p:nvSpPr>
        <p:spPr>
          <a:xfrm>
            <a:off x="184148" y="5284515"/>
            <a:ext cx="8761413" cy="938151"/>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"Seguo tutta una serie di opinion leader su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Twitter</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di cui mi fido … sì sono degli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influencer</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in maniera sempre più netta perché scegli il singolo, mi fido della sua opinione. Il fatto che sia affiliato a una testata è importante perché c'è un filtro, è una forma di accreditamento"</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(Marco, Milano, 42, Il Corriere della Sera)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4986945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Open Sans Light"/>
                <a:cs typeface="Open Sans Light"/>
              </a:rPr>
              <a:t>Di questo rafforzamento della qualità percepita dei contenuti, fa parte una ridefinizione dell'agenda </a:t>
            </a:r>
            <a:r>
              <a:rPr lang="it-IT" sz="1400" dirty="0" err="1" smtClean="0">
                <a:solidFill>
                  <a:schemeClr val="tx1">
                    <a:lumMod val="75000"/>
                    <a:lumOff val="25000"/>
                  </a:schemeClr>
                </a:solidFill>
                <a:latin typeface="Open Sans Light"/>
                <a:cs typeface="Open Sans Light"/>
              </a:rPr>
              <a:t>setting</a:t>
            </a:r>
            <a:r>
              <a:rPr lang="it-IT" sz="1400" dirty="0" smtClean="0">
                <a:solidFill>
                  <a:schemeClr val="tx1">
                    <a:lumMod val="75000"/>
                    <a:lumOff val="25000"/>
                  </a:schemeClr>
                </a:solidFill>
                <a:latin typeface="Open Sans Light"/>
                <a:cs typeface="Open Sans Light"/>
              </a:rPr>
              <a:t> delle testate: </a:t>
            </a:r>
            <a:r>
              <a:rPr lang="it-IT" sz="1400" dirty="0" smtClean="0">
                <a:solidFill>
                  <a:schemeClr val="tx1">
                    <a:lumMod val="75000"/>
                    <a:lumOff val="25000"/>
                  </a:schemeClr>
                </a:solidFill>
              </a:rPr>
              <a:t>come già accennato, i giornali sono infatti talvolta tacciati di autoreferenzialità e di un commitment insufficiente a proporre </a:t>
            </a:r>
            <a:r>
              <a:rPr lang="it-IT" sz="1400" b="1" dirty="0" smtClean="0">
                <a:solidFill>
                  <a:schemeClr val="accent3">
                    <a:lumMod val="75000"/>
                  </a:schemeClr>
                </a:solidFill>
              </a:rPr>
              <a:t>contenuti rilevanti e utili rispetto agli interessi della società civile e dei ceti produttivi</a:t>
            </a:r>
          </a:p>
          <a:p>
            <a:pPr marL="0" lvl="1" indent="0" algn="just">
              <a:lnSpc>
                <a:spcPts val="1920"/>
              </a:lnSpc>
              <a:spcBef>
                <a:spcPts val="0"/>
              </a:spcBef>
              <a:spcAft>
                <a:spcPts val="400"/>
              </a:spcAft>
              <a:buNone/>
            </a:pPr>
            <a:endParaRPr lang="it-IT" sz="1400" dirty="0">
              <a:solidFill>
                <a:schemeClr val="tx1">
                  <a:lumMod val="75000"/>
                  <a:lumOff val="25000"/>
                </a:schemeClr>
              </a:solidFill>
            </a:endParaRPr>
          </a:p>
          <a:p>
            <a:pPr marL="735013" lvl="2" indent="-285750" algn="just">
              <a:lnSpc>
                <a:spcPct val="120000"/>
              </a:lnSpc>
              <a:spcAft>
                <a:spcPts val="400"/>
              </a:spcAft>
            </a:pPr>
            <a:r>
              <a:rPr lang="it-IT" sz="1400" b="1" dirty="0">
                <a:solidFill>
                  <a:schemeClr val="accent3">
                    <a:lumMod val="75000"/>
                  </a:schemeClr>
                </a:solidFill>
                <a:latin typeface="Arial"/>
                <a:cs typeface="Arial"/>
              </a:rPr>
              <a:t>vi è una richiesta diffusa di un ritorno a un giornalismo di inchiesta</a:t>
            </a:r>
            <a:r>
              <a:rPr lang="it-IT" sz="1400" dirty="0">
                <a:solidFill>
                  <a:schemeClr val="tx1">
                    <a:lumMod val="75000"/>
                    <a:lumOff val="25000"/>
                  </a:schemeClr>
                </a:solidFill>
                <a:latin typeface="Arial"/>
                <a:cs typeface="Arial"/>
              </a:rPr>
              <a:t>:  si ritiene che la priorità delle testate sia oggi quella di non "scontentare" la classe dirigente e i "poteri forti", motivo per cui appaiono insufficientemente attive e spesso in ritardo nel far emergere vicende "scomode" </a:t>
            </a:r>
            <a:endParaRPr lang="it-IT" sz="1400" dirty="0" smtClean="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8047038"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Una  agenda </a:t>
            </a:r>
            <a:r>
              <a:rPr lang="it-IT" sz="2000" b="1" i="1" dirty="0" err="1" smtClean="0">
                <a:solidFill>
                  <a:schemeClr val="tx1">
                    <a:lumMod val="65000"/>
                    <a:lumOff val="35000"/>
                  </a:schemeClr>
                </a:solidFill>
                <a:latin typeface="Arial"/>
                <a:ea typeface="+mj-ea"/>
                <a:cs typeface="Arial"/>
              </a:rPr>
              <a:t>setting</a:t>
            </a:r>
            <a:r>
              <a:rPr lang="it-IT" sz="2000" b="1" i="1" dirty="0" smtClean="0">
                <a:solidFill>
                  <a:schemeClr val="tx1">
                    <a:lumMod val="65000"/>
                    <a:lumOff val="35000"/>
                  </a:schemeClr>
                </a:solidFill>
                <a:latin typeface="Arial"/>
                <a:ea typeface="+mj-ea"/>
                <a:cs typeface="Arial"/>
              </a:rPr>
              <a:t> più internazionale e più vicina alla società/1 </a:t>
            </a:r>
            <a:endParaRPr lang="it-IT" sz="2000" b="1" i="1" dirty="0">
              <a:solidFill>
                <a:schemeClr val="tx1">
                  <a:lumMod val="65000"/>
                  <a:lumOff val="35000"/>
                </a:schemeClr>
              </a:solidFill>
              <a:latin typeface="Arial"/>
              <a:ea typeface="+mj-ea"/>
              <a:cs typeface="Arial"/>
            </a:endParaRPr>
          </a:p>
        </p:txBody>
      </p:sp>
      <p:sp>
        <p:nvSpPr>
          <p:cNvPr id="5" name="Скругленный прямоугольник 4"/>
          <p:cNvSpPr/>
          <p:nvPr/>
        </p:nvSpPr>
        <p:spPr>
          <a:xfrm>
            <a:off x="285748" y="4245428"/>
            <a:ext cx="8761413" cy="86096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"Alcuni tipi di notizie non vengono proprio riportate, gli argomenti più scomodi non vengono proprio riportati. Per esempio ora vogliono convincere tutti che la crisi non esista poi se uno guarda bene sul Sole capisce che non è così"</a:t>
            </a: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(Stefano, Milano, 44, lettore di La Repubblica, Internazionale, The </a:t>
            </a:r>
            <a:r>
              <a:rPr lang="it-IT" sz="1200" i="1" dirty="0" err="1">
                <a:solidFill>
                  <a:srgbClr val="5F5F5F"/>
                </a:solidFill>
                <a:latin typeface="Arial" panose="020B0604020202020204" pitchFamily="34" charset="0"/>
                <a:ea typeface="MS PGothic" pitchFamily="34" charset="-128"/>
                <a:cs typeface="Arial" panose="020B0604020202020204" pitchFamily="34" charset="0"/>
              </a:rPr>
              <a:t>Economist</a:t>
            </a:r>
            <a:r>
              <a:rPr lang="it-IT" sz="1200" i="1" dirty="0">
                <a:solidFill>
                  <a:srgbClr val="5F5F5F"/>
                </a:solidFill>
                <a:latin typeface="Arial" panose="020B0604020202020204" pitchFamily="34" charset="0"/>
                <a:ea typeface="MS PGothic" pitchFamily="34" charset="-128"/>
                <a:cs typeface="Arial" panose="020B0604020202020204" pitchFamily="34" charset="0"/>
              </a:rPr>
              <a:t>)</a:t>
            </a:r>
          </a:p>
        </p:txBody>
      </p:sp>
      <p:sp>
        <p:nvSpPr>
          <p:cNvPr id="6" name="Скругленный прямоугольник 4"/>
          <p:cNvSpPr/>
          <p:nvPr/>
        </p:nvSpPr>
        <p:spPr>
          <a:xfrm>
            <a:off x="285749" y="5235037"/>
            <a:ext cx="8761413" cy="86096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"C'è una perdita di credibilità dei giornali. Tanti scandali che sono avvenuti i media non li hanno raccontati e invece erano noti a tutti in certi ambienti. Non c'è nessuno che va a investigare sulle amministrazioni locali. Ci sarebbe bisogno tantissimo di inchieste"</a:t>
            </a: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(Filippo, Milano, 38, IlSole24Ore)</a:t>
            </a:r>
          </a:p>
        </p:txBody>
      </p:sp>
    </p:spTree>
    <p:extLst>
      <p:ext uri="{BB962C8B-B14F-4D97-AF65-F5344CB8AC3E}">
        <p14:creationId xmlns:p14="http://schemas.microsoft.com/office/powerpoint/2010/main" xmlns="" val="11003761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un altro limite del giornalismo italiano è trasversalmente indicato in un certo </a:t>
            </a:r>
            <a:r>
              <a:rPr lang="it-IT" sz="1400" b="1" dirty="0" smtClean="0">
                <a:solidFill>
                  <a:schemeClr val="accent3">
                    <a:lumMod val="75000"/>
                  </a:schemeClr>
                </a:solidFill>
              </a:rPr>
              <a:t>provincialismo</a:t>
            </a:r>
            <a:r>
              <a:rPr lang="it-IT" sz="1400" dirty="0" smtClean="0">
                <a:solidFill>
                  <a:schemeClr val="tx1">
                    <a:lumMod val="75000"/>
                    <a:lumOff val="25000"/>
                  </a:schemeClr>
                </a:solidFill>
              </a:rPr>
              <a:t>: la necessità di una prospettiva più internazionale è sottolineata soprattutto dal lettorato "alto" (imprenditori, manager), in un'ottica di </a:t>
            </a:r>
            <a:r>
              <a:rPr lang="it-IT" sz="1400" dirty="0" err="1" smtClean="0">
                <a:solidFill>
                  <a:schemeClr val="tx1">
                    <a:lumMod val="75000"/>
                    <a:lumOff val="25000"/>
                  </a:schemeClr>
                </a:solidFill>
              </a:rPr>
              <a:t>decision</a:t>
            </a:r>
            <a:r>
              <a:rPr lang="it-IT" sz="1400" dirty="0" smtClean="0">
                <a:solidFill>
                  <a:schemeClr val="tx1">
                    <a:lumMod val="75000"/>
                    <a:lumOff val="25000"/>
                  </a:schemeClr>
                </a:solidFill>
              </a:rPr>
              <a:t> </a:t>
            </a:r>
            <a:r>
              <a:rPr lang="it-IT" sz="1400" dirty="0" err="1" smtClean="0">
                <a:solidFill>
                  <a:schemeClr val="tx1">
                    <a:lumMod val="75000"/>
                    <a:lumOff val="25000"/>
                  </a:schemeClr>
                </a:solidFill>
              </a:rPr>
              <a:t>making</a:t>
            </a:r>
            <a:r>
              <a:rPr lang="it-IT" sz="1400" dirty="0" smtClean="0">
                <a:solidFill>
                  <a:schemeClr val="tx1">
                    <a:lumMod val="75000"/>
                    <a:lumOff val="25000"/>
                  </a:schemeClr>
                </a:solidFill>
              </a:rPr>
              <a:t> professionale </a:t>
            </a:r>
          </a:p>
          <a:p>
            <a:pPr marL="736600" lvl="2" indent="-285750" algn="just">
              <a:lnSpc>
                <a:spcPts val="1920"/>
              </a:lnSpc>
              <a:spcBef>
                <a:spcPts val="0"/>
              </a:spcBef>
              <a:spcAft>
                <a:spcPts val="400"/>
              </a:spcAft>
            </a:pP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per questo segmento, sarebbe inoltre cruciale poter contare su </a:t>
            </a:r>
            <a:r>
              <a:rPr lang="it-IT" sz="1400" b="1" dirty="0" smtClean="0">
                <a:solidFill>
                  <a:schemeClr val="accent3">
                    <a:lumMod val="75000"/>
                  </a:schemeClr>
                </a:solidFill>
              </a:rPr>
              <a:t>analisi predittive </a:t>
            </a:r>
            <a:r>
              <a:rPr lang="it-IT" sz="1400" dirty="0" smtClean="0">
                <a:solidFill>
                  <a:schemeClr val="tx1">
                    <a:lumMod val="75000"/>
                    <a:lumOff val="25000"/>
                  </a:schemeClr>
                </a:solidFill>
              </a:rPr>
              <a:t>utili alla propria pianificazione - e non soltanto su un racconto di fatti già avvenuti, un bisogno oggi saturato solo da testate specializzate, pubblicazioni di settore, analisti attivi online</a:t>
            </a:r>
            <a:endParaRPr lang="it-IT" sz="1400" dirty="0" smtClean="0">
              <a:solidFill>
                <a:schemeClr val="tx1">
                  <a:lumMod val="75000"/>
                  <a:lumOff val="25000"/>
                </a:schemeClr>
              </a:solidFill>
              <a:latin typeface="Open Sans Light"/>
              <a:cs typeface="Open Sans Light"/>
            </a:endParaRPr>
          </a:p>
          <a:p>
            <a:pPr marL="0" lvl="1" indent="0" algn="just">
              <a:lnSpc>
                <a:spcPts val="1920"/>
              </a:lnSpc>
              <a:spcBef>
                <a:spcPts val="0"/>
              </a:spcBef>
              <a:spcAft>
                <a:spcPts val="400"/>
              </a:spcAft>
              <a:buNone/>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b="1" dirty="0">
              <a:solidFill>
                <a:schemeClr val="accent3">
                  <a:lumMod val="75000"/>
                </a:schemeClr>
              </a:solidFill>
            </a:endParaRPr>
          </a:p>
        </p:txBody>
      </p:sp>
      <p:sp>
        <p:nvSpPr>
          <p:cNvPr id="3" name="Segnaposto testo 3"/>
          <p:cNvSpPr txBox="1">
            <a:spLocks/>
          </p:cNvSpPr>
          <p:nvPr/>
        </p:nvSpPr>
        <p:spPr bwMode="auto">
          <a:xfrm>
            <a:off x="182562" y="159209"/>
            <a:ext cx="8106415"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Una  agenda </a:t>
            </a:r>
            <a:r>
              <a:rPr lang="it-IT" sz="2000" b="1" i="1" dirty="0" err="1" smtClean="0">
                <a:solidFill>
                  <a:schemeClr val="tx1">
                    <a:lumMod val="65000"/>
                    <a:lumOff val="35000"/>
                  </a:schemeClr>
                </a:solidFill>
                <a:latin typeface="Arial"/>
                <a:ea typeface="+mj-ea"/>
                <a:cs typeface="Arial"/>
              </a:rPr>
              <a:t>setting</a:t>
            </a:r>
            <a:r>
              <a:rPr lang="it-IT" sz="2000" b="1" i="1" dirty="0" smtClean="0">
                <a:solidFill>
                  <a:schemeClr val="tx1">
                    <a:lumMod val="65000"/>
                    <a:lumOff val="35000"/>
                  </a:schemeClr>
                </a:solidFill>
                <a:latin typeface="Arial"/>
                <a:ea typeface="+mj-ea"/>
                <a:cs typeface="Arial"/>
              </a:rPr>
              <a:t> più internazionale e più vicina alla società/2 </a:t>
            </a:r>
            <a:endParaRPr lang="it-IT" sz="2000" b="1" i="1" dirty="0">
              <a:solidFill>
                <a:schemeClr val="tx1">
                  <a:lumMod val="65000"/>
                  <a:lumOff val="35000"/>
                </a:schemeClr>
              </a:solidFill>
              <a:latin typeface="Arial"/>
              <a:ea typeface="+mj-ea"/>
              <a:cs typeface="Arial"/>
            </a:endParaRPr>
          </a:p>
        </p:txBody>
      </p:sp>
      <p:sp>
        <p:nvSpPr>
          <p:cNvPr id="4" name="Скругленный прямоугольник 4"/>
          <p:cNvSpPr/>
          <p:nvPr/>
        </p:nvSpPr>
        <p:spPr>
          <a:xfrm>
            <a:off x="184148" y="5130137"/>
            <a:ext cx="8761413" cy="1045029"/>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"Da un anno e mezzo sono molto focalizzato sull'Ucraina, devo sapere in anticipo quello che succede. Cerco di seguire la politica internazionale, gli scenari di guerra, notizie economiche e i possibili scenari sulla base di alcuni dati.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Mi piacciono alcuni articoli sugli Stati Generali o su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Linkiesta</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temi più vicini al mio lavoro, alla mia vita, per esempio recentemente su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Linkiesta</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c'era un servizio molto interessante sui distretti industriali e le PMI"</a:t>
            </a: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(Filippo, Milano, 38, IlSole24Ore)</a:t>
            </a:r>
          </a:p>
        </p:txBody>
      </p:sp>
      <p:sp>
        <p:nvSpPr>
          <p:cNvPr id="6" name="Скругленный прямоугольник 4"/>
          <p:cNvSpPr/>
          <p:nvPr/>
        </p:nvSpPr>
        <p:spPr>
          <a:xfrm>
            <a:off x="184148" y="3930732"/>
            <a:ext cx="8761413" cy="108065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"Anche </a:t>
            </a:r>
            <a:r>
              <a:rPr lang="it-IT" sz="1200" i="1" dirty="0">
                <a:solidFill>
                  <a:srgbClr val="5F5F5F"/>
                </a:solidFill>
                <a:latin typeface="Arial" panose="020B0604020202020204" pitchFamily="34" charset="0"/>
                <a:ea typeface="MS PGothic" pitchFamily="34" charset="-128"/>
                <a:cs typeface="Arial" panose="020B0604020202020204" pitchFamily="34" charset="0"/>
              </a:rPr>
              <a:t>la lettura di un giornale economico nella parte estera mi porta a dire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per esempio che se la </a:t>
            </a:r>
            <a:r>
              <a:rPr lang="it-IT" sz="1200" i="1" dirty="0">
                <a:solidFill>
                  <a:srgbClr val="5F5F5F"/>
                </a:solidFill>
                <a:latin typeface="Arial" panose="020B0604020202020204" pitchFamily="34" charset="0"/>
                <a:ea typeface="MS PGothic" pitchFamily="34" charset="-128"/>
                <a:cs typeface="Arial" panose="020B0604020202020204" pitchFamily="34" charset="0"/>
              </a:rPr>
              <a:t>G</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recia </a:t>
            </a:r>
            <a:r>
              <a:rPr lang="it-IT" sz="1200" i="1" dirty="0">
                <a:solidFill>
                  <a:srgbClr val="5F5F5F"/>
                </a:solidFill>
                <a:latin typeface="Arial" panose="020B0604020202020204" pitchFamily="34" charset="0"/>
                <a:ea typeface="MS PGothic" pitchFamily="34" charset="-128"/>
                <a:cs typeface="Arial" panose="020B0604020202020204" pitchFamily="34" charset="0"/>
              </a:rPr>
              <a:t>è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KO il </a:t>
            </a:r>
            <a:r>
              <a:rPr lang="it-IT" sz="1200" i="1" dirty="0">
                <a:solidFill>
                  <a:srgbClr val="5F5F5F"/>
                </a:solidFill>
                <a:latin typeface="Arial" panose="020B0604020202020204" pitchFamily="34" charset="0"/>
                <a:ea typeface="MS PGothic" pitchFamily="34" charset="-128"/>
                <a:cs typeface="Arial" panose="020B0604020202020204" pitchFamily="34" charset="0"/>
              </a:rPr>
              <a:t>mio agente probabilmente se mi va bene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di macchine me ne venderà </a:t>
            </a:r>
            <a:r>
              <a:rPr lang="it-IT" sz="1200" i="1" dirty="0">
                <a:solidFill>
                  <a:srgbClr val="5F5F5F"/>
                </a:solidFill>
                <a:latin typeface="Arial" panose="020B0604020202020204" pitchFamily="34" charset="0"/>
                <a:ea typeface="MS PGothic" pitchFamily="34" charset="-128"/>
                <a:cs typeface="Arial" panose="020B0604020202020204" pitchFamily="34" charset="0"/>
              </a:rPr>
              <a:t>1-2 io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stavamo </a:t>
            </a:r>
            <a:r>
              <a:rPr lang="it-IT" sz="1200" i="1" dirty="0">
                <a:solidFill>
                  <a:srgbClr val="5F5F5F"/>
                </a:solidFill>
                <a:latin typeface="Arial" panose="020B0604020202020204" pitchFamily="34" charset="0"/>
                <a:ea typeface="MS PGothic" pitchFamily="34" charset="-128"/>
                <a:cs typeface="Arial" panose="020B0604020202020204" pitchFamily="34" charset="0"/>
              </a:rPr>
              <a:t>incominciando in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Grecia </a:t>
            </a:r>
            <a:r>
              <a:rPr lang="it-IT" sz="1200" i="1" dirty="0">
                <a:solidFill>
                  <a:srgbClr val="5F5F5F"/>
                </a:solidFill>
                <a:latin typeface="Arial" panose="020B0604020202020204" pitchFamily="34" charset="0"/>
                <a:ea typeface="MS PGothic" pitchFamily="34" charset="-128"/>
                <a:cs typeface="Arial" panose="020B0604020202020204" pitchFamily="34" charset="0"/>
              </a:rPr>
              <a:t>a tirar fuori un bel giro di lavoro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dopo </a:t>
            </a:r>
            <a:r>
              <a:rPr lang="it-IT" sz="1200" i="1" dirty="0">
                <a:solidFill>
                  <a:srgbClr val="5F5F5F"/>
                </a:solidFill>
                <a:latin typeface="Arial" panose="020B0604020202020204" pitchFamily="34" charset="0"/>
                <a:ea typeface="MS PGothic" pitchFamily="34" charset="-128"/>
                <a:cs typeface="Arial" panose="020B0604020202020204" pitchFamily="34" charset="0"/>
              </a:rPr>
              <a:t>si è bloccato tutto io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 già </a:t>
            </a:r>
            <a:r>
              <a:rPr lang="it-IT" sz="1200" i="1" dirty="0">
                <a:solidFill>
                  <a:srgbClr val="5F5F5F"/>
                </a:solidFill>
                <a:latin typeface="Arial" panose="020B0604020202020204" pitchFamily="34" charset="0"/>
                <a:ea typeface="MS PGothic" pitchFamily="34" charset="-128"/>
                <a:cs typeface="Arial" panose="020B0604020202020204" pitchFamily="34" charset="0"/>
              </a:rPr>
              <a:t>prima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della crisi greca avevo </a:t>
            </a:r>
            <a:r>
              <a:rPr lang="it-IT" sz="1200" i="1" dirty="0">
                <a:solidFill>
                  <a:srgbClr val="5F5F5F"/>
                </a:solidFill>
                <a:latin typeface="Arial" panose="020B0604020202020204" pitchFamily="34" charset="0"/>
                <a:ea typeface="MS PGothic" pitchFamily="34" charset="-128"/>
                <a:cs typeface="Arial" panose="020B0604020202020204" pitchFamily="34" charset="0"/>
              </a:rPr>
              <a:t>già parlato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con il mio agente là e </a:t>
            </a:r>
            <a:r>
              <a:rPr lang="it-IT" sz="1200" i="1" dirty="0">
                <a:solidFill>
                  <a:srgbClr val="5F5F5F"/>
                </a:solidFill>
                <a:latin typeface="Arial" panose="020B0604020202020204" pitchFamily="34" charset="0"/>
                <a:ea typeface="MS PGothic" pitchFamily="34" charset="-128"/>
                <a:cs typeface="Arial" panose="020B0604020202020204" pitchFamily="34" charset="0"/>
              </a:rPr>
              <a:t>lui mi aveva anticipato che a breve sarebbe successo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qualcosa, ha </a:t>
            </a:r>
            <a:r>
              <a:rPr lang="it-IT" sz="1200" i="1" dirty="0">
                <a:solidFill>
                  <a:srgbClr val="5F5F5F"/>
                </a:solidFill>
                <a:latin typeface="Arial" panose="020B0604020202020204" pitchFamily="34" charset="0"/>
                <a:ea typeface="MS PGothic" pitchFamily="34" charset="-128"/>
                <a:cs typeface="Arial" panose="020B0604020202020204" pitchFamily="34" charset="0"/>
              </a:rPr>
              <a:t>avuto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ragione. I giornali sono sempre in ritardo"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(Davide, 44, Milano, La Repubblica)</a:t>
            </a:r>
          </a:p>
        </p:txBody>
      </p:sp>
    </p:spTree>
    <p:extLst>
      <p:ext uri="{BB962C8B-B14F-4D97-AF65-F5344CB8AC3E}">
        <p14:creationId xmlns:p14="http://schemas.microsoft.com/office/powerpoint/2010/main" xmlns="" val="1483318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L'affiliazione multipla è molto diffusa e ha carattere</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regolare, soprattutto in caso di testate di diverso genere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si affianca un quotidiano nazionale a uno </a:t>
            </a:r>
            <a:r>
              <a:rPr lang="it-IT" dirty="0" smtClean="0">
                <a:solidFill>
                  <a:schemeClr val="tx1">
                    <a:lumMod val="75000"/>
                    <a:lumOff val="25000"/>
                  </a:schemeClr>
                </a:solidFill>
                <a:latin typeface="Arial"/>
                <a:cs typeface="Arial"/>
              </a:rPr>
              <a:t>locale</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si è lettori di un quotidiano e di una rivista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o occasionale, soprattutto nel caso di testate dello stesso tipo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per motivi di impulso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per approfittare di </a:t>
            </a:r>
            <a:r>
              <a:rPr lang="it-IT" dirty="0" smtClean="0">
                <a:solidFill>
                  <a:schemeClr val="tx1">
                    <a:lumMod val="75000"/>
                    <a:lumOff val="25000"/>
                  </a:schemeClr>
                </a:solidFill>
                <a:latin typeface="Arial"/>
                <a:cs typeface="Arial"/>
              </a:rPr>
              <a:t>un inserto interessante </a:t>
            </a:r>
            <a:endParaRPr lang="it-IT" dirty="0">
              <a:solidFill>
                <a:schemeClr val="tx1">
                  <a:lumMod val="75000"/>
                  <a:lumOff val="25000"/>
                </a:schemeClr>
              </a:solidFill>
              <a:latin typeface="Arial"/>
              <a:cs typeface="Aria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per approfondire una questione particolarmente </a:t>
            </a:r>
            <a:r>
              <a:rPr lang="it-IT" dirty="0" smtClean="0">
                <a:solidFill>
                  <a:schemeClr val="tx1">
                    <a:lumMod val="75000"/>
                    <a:lumOff val="25000"/>
                  </a:schemeClr>
                </a:solidFill>
                <a:latin typeface="Arial"/>
                <a:cs typeface="Arial"/>
              </a:rPr>
              <a:t>intricata su cui si intende mettere a confronto punti di vista diversi </a:t>
            </a: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Affiliazione multipla </a:t>
            </a:r>
            <a:endParaRPr lang="it-IT" sz="2000" b="1" i="1" dirty="0">
              <a:solidFill>
                <a:schemeClr val="tx1">
                  <a:lumMod val="65000"/>
                  <a:lumOff val="35000"/>
                </a:schemeClr>
              </a:solidFill>
              <a:latin typeface="Arial"/>
              <a:ea typeface="+mj-ea"/>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Acquisto di impulso o esigenze specifiche </a:t>
            </a:r>
            <a:endParaRPr lang="it-IT" sz="2700" b="1" dirty="0" smtClean="0">
              <a:solidFill>
                <a:schemeClr val="tx1">
                  <a:lumMod val="65000"/>
                  <a:lumOff val="35000"/>
                </a:schemeClr>
              </a:solidFill>
              <a:latin typeface="Arial"/>
              <a:ea typeface="+mj-ea"/>
              <a:cs typeface="Arial"/>
            </a:endParaRPr>
          </a:p>
        </p:txBody>
      </p:sp>
      <p:sp>
        <p:nvSpPr>
          <p:cNvPr id="4" name="Скругленный прямоугольник 4"/>
          <p:cNvSpPr/>
          <p:nvPr/>
        </p:nvSpPr>
        <p:spPr>
          <a:xfrm>
            <a:off x="247946" y="4276224"/>
            <a:ext cx="8761413" cy="489106"/>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"Ogni </a:t>
            </a:r>
            <a:r>
              <a:rPr lang="it-IT" sz="1200" i="1" dirty="0">
                <a:solidFill>
                  <a:srgbClr val="5F5F5F"/>
                </a:solidFill>
                <a:latin typeface="Arial" panose="020B0604020202020204" pitchFamily="34" charset="0"/>
                <a:ea typeface="MS PGothic" pitchFamily="34" charset="-128"/>
                <a:cs typeface="Arial" panose="020B0604020202020204" pitchFamily="34" charset="0"/>
              </a:rPr>
              <a:t>tanto acquisto anche La Repubblica 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L’Espresso</a:t>
            </a:r>
            <a:r>
              <a:rPr lang="it-IT" sz="1200" i="1" dirty="0">
                <a:solidFill>
                  <a:srgbClr val="5F5F5F"/>
                </a:solidFill>
                <a:latin typeface="Arial" panose="020B0604020202020204" pitchFamily="34" charset="0"/>
                <a:ea typeface="MS PGothic" pitchFamily="34" charset="-128"/>
                <a:cs typeface="Arial" panose="020B0604020202020204" pitchFamily="34" charset="0"/>
              </a:rPr>
              <a:t>, ma più per un confronto tra contenuti che per motivi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specifici"</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(Alessandro, Roma, 56, Il Messaggero)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5" name="Скругленный прямоугольник 4"/>
          <p:cNvSpPr/>
          <p:nvPr/>
        </p:nvSpPr>
        <p:spPr>
          <a:xfrm>
            <a:off x="247946" y="4835151"/>
            <a:ext cx="8761413" cy="69768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"Se è un momento storico particolare o se è successo qualcosa di importante (un brutto fatto, un cambio di governo…), compro anche altri quotidiani, in genere Messaggero o Corriere; ma occasionalmente”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(Marianna, Roma, 44, 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6" name="Скругленный прямоугольник 4"/>
          <p:cNvSpPr/>
          <p:nvPr/>
        </p:nvSpPr>
        <p:spPr>
          <a:xfrm>
            <a:off x="234949" y="5624451"/>
            <a:ext cx="8761413" cy="544368"/>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"Chiaramente </a:t>
            </a:r>
            <a:r>
              <a:rPr lang="it-IT" sz="1200" i="1" dirty="0">
                <a:solidFill>
                  <a:srgbClr val="5F5F5F"/>
                </a:solidFill>
                <a:latin typeface="Arial" panose="020B0604020202020204" pitchFamily="34" charset="0"/>
                <a:ea typeface="MS PGothic" pitchFamily="34" charset="-128"/>
                <a:cs typeface="Arial" panose="020B0604020202020204" pitchFamily="34" charset="0"/>
              </a:rPr>
              <a:t>se sono in edicola e la copertina di Vogue mi colpisce particolarmente la compro”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(Elsa, Roma, 65,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Sale&amp;Pepe</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6070546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Un'agenda </a:t>
            </a:r>
            <a:r>
              <a:rPr lang="it-IT" sz="1400" dirty="0" err="1" smtClean="0">
                <a:solidFill>
                  <a:schemeClr val="tx1">
                    <a:lumMod val="75000"/>
                    <a:lumOff val="25000"/>
                  </a:schemeClr>
                </a:solidFill>
              </a:rPr>
              <a:t>setting</a:t>
            </a:r>
            <a:r>
              <a:rPr lang="it-IT" sz="1400" dirty="0" smtClean="0">
                <a:solidFill>
                  <a:schemeClr val="tx1">
                    <a:lumMod val="75000"/>
                    <a:lumOff val="25000"/>
                  </a:schemeClr>
                </a:solidFill>
              </a:rPr>
              <a:t> più vicina alla società significa anche assolvere sempre di più a quella funzione di </a:t>
            </a:r>
            <a:r>
              <a:rPr lang="it-IT" sz="1400" b="1" dirty="0" smtClean="0">
                <a:solidFill>
                  <a:schemeClr val="accent3">
                    <a:lumMod val="75000"/>
                  </a:schemeClr>
                </a:solidFill>
              </a:rPr>
              <a:t>rispecchiamento empatico </a:t>
            </a:r>
            <a:r>
              <a:rPr lang="it-IT" sz="1400" dirty="0">
                <a:solidFill>
                  <a:schemeClr val="tx1">
                    <a:lumMod val="75000"/>
                    <a:lumOff val="25000"/>
                  </a:schemeClr>
                </a:solidFill>
              </a:rPr>
              <a:t>e a quel </a:t>
            </a:r>
            <a:r>
              <a:rPr lang="it-IT" sz="1400" b="1" dirty="0" smtClean="0">
                <a:solidFill>
                  <a:schemeClr val="accent3">
                    <a:lumMod val="75000"/>
                  </a:schemeClr>
                </a:solidFill>
              </a:rPr>
              <a:t>ruolo sociale </a:t>
            </a:r>
            <a:r>
              <a:rPr lang="it-IT" sz="1400" dirty="0" smtClean="0">
                <a:solidFill>
                  <a:schemeClr val="tx1">
                    <a:lumMod val="75000"/>
                    <a:lumOff val="25000"/>
                  </a:schemeClr>
                </a:solidFill>
              </a:rPr>
              <a:t>che sembra essere uno dei fattori più efficaci nella fidelizzazione dei lettori, in termini di </a:t>
            </a:r>
            <a:endParaRPr lang="it-IT" sz="1400" b="1" dirty="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Arial"/>
                <a:cs typeface="Arial"/>
              </a:rPr>
              <a:t>messa a tema delle questioni che più stanno a cuore ai cittadini, le loro speranze come le loro preoccupazioni </a:t>
            </a:r>
            <a:endParaRPr lang="it-IT" sz="1400" dirty="0">
              <a:solidFill>
                <a:schemeClr val="tx1">
                  <a:lumMod val="75000"/>
                  <a:lumOff val="25000"/>
                </a:schemeClr>
              </a:solidFill>
              <a:latin typeface="Arial"/>
              <a:cs typeface="Aria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Arial"/>
                <a:cs typeface="Arial"/>
              </a:rPr>
              <a:t>analisi utili a comprendere fenomeni nuovi e complessi in cui ci si trova immersi, prendendosi cura dello spaesamento delle persone </a:t>
            </a:r>
            <a:endParaRPr lang="it-IT" sz="1400" dirty="0">
              <a:solidFill>
                <a:schemeClr val="tx1">
                  <a:lumMod val="75000"/>
                  <a:lumOff val="25000"/>
                </a:schemeClr>
              </a:solidFill>
              <a:latin typeface="Arial"/>
              <a:cs typeface="Aria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Arial"/>
                <a:cs typeface="Arial"/>
              </a:rPr>
              <a:t>valorizzazione delle "buone notizie" e dei germi di innovazione presenti nella società, in una logica di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err="1" smtClean="0">
                <a:solidFill>
                  <a:schemeClr val="tx1">
                    <a:lumMod val="75000"/>
                    <a:lumOff val="25000"/>
                  </a:schemeClr>
                </a:solidFill>
                <a:latin typeface="Arial"/>
                <a:cs typeface="Arial"/>
              </a:rPr>
              <a:t>rimotivazione</a:t>
            </a:r>
            <a:r>
              <a:rPr lang="it-IT" dirty="0" smtClean="0">
                <a:solidFill>
                  <a:schemeClr val="tx1">
                    <a:lumMod val="75000"/>
                    <a:lumOff val="25000"/>
                  </a:schemeClr>
                </a:solidFill>
                <a:latin typeface="Arial"/>
                <a:cs typeface="Arial"/>
              </a:rPr>
              <a:t> dei cittadini: la speranza come strategia di </a:t>
            </a:r>
            <a:r>
              <a:rPr lang="it-IT" dirty="0" err="1" smtClean="0">
                <a:solidFill>
                  <a:schemeClr val="tx1">
                    <a:lumMod val="75000"/>
                    <a:lumOff val="25000"/>
                  </a:schemeClr>
                </a:solidFill>
                <a:latin typeface="Arial"/>
                <a:cs typeface="Arial"/>
              </a:rPr>
              <a:t>coping</a:t>
            </a:r>
            <a:r>
              <a:rPr lang="it-IT" dirty="0" smtClean="0">
                <a:solidFill>
                  <a:schemeClr val="tx1">
                    <a:lumMod val="75000"/>
                    <a:lumOff val="25000"/>
                  </a:schemeClr>
                </a:solidFill>
                <a:latin typeface="Arial"/>
                <a:cs typeface="Arial"/>
              </a:rPr>
              <a:t> costruttiva, capace di riattivare le energie presenti nella società civile </a:t>
            </a:r>
            <a:endParaRPr lang="it-IT" dirty="0">
              <a:solidFill>
                <a:schemeClr val="tx1">
                  <a:lumMod val="75000"/>
                  <a:lumOff val="25000"/>
                </a:schemeClr>
              </a:solidFill>
              <a:latin typeface="Arial"/>
              <a:cs typeface="Aria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diffusione delle buone pratiche e di "cross-</a:t>
            </a:r>
            <a:r>
              <a:rPr lang="it-IT" dirty="0" err="1">
                <a:solidFill>
                  <a:schemeClr val="tx1">
                    <a:lumMod val="75000"/>
                    <a:lumOff val="25000"/>
                  </a:schemeClr>
                </a:solidFill>
                <a:latin typeface="Arial"/>
                <a:cs typeface="Arial"/>
              </a:rPr>
              <a:t>pollination</a:t>
            </a:r>
            <a:r>
              <a:rPr lang="it-IT" dirty="0">
                <a:solidFill>
                  <a:schemeClr val="tx1">
                    <a:lumMod val="75000"/>
                    <a:lumOff val="25000"/>
                  </a:schemeClr>
                </a:solidFill>
                <a:latin typeface="Arial"/>
                <a:cs typeface="Arial"/>
              </a:rPr>
              <a:t>" </a:t>
            </a:r>
          </a:p>
        </p:txBody>
      </p:sp>
      <p:sp>
        <p:nvSpPr>
          <p:cNvPr id="3" name="Segnaposto testo 3"/>
          <p:cNvSpPr txBox="1">
            <a:spLocks/>
          </p:cNvSpPr>
          <p:nvPr/>
        </p:nvSpPr>
        <p:spPr bwMode="auto">
          <a:xfrm>
            <a:off x="182562" y="159209"/>
            <a:ext cx="8106415"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Una  agenda </a:t>
            </a:r>
            <a:r>
              <a:rPr lang="it-IT" sz="2000" b="1" i="1" dirty="0" err="1" smtClean="0">
                <a:solidFill>
                  <a:schemeClr val="tx1">
                    <a:lumMod val="65000"/>
                    <a:lumOff val="35000"/>
                  </a:schemeClr>
                </a:solidFill>
                <a:latin typeface="Arial"/>
                <a:ea typeface="+mj-ea"/>
                <a:cs typeface="Arial"/>
              </a:rPr>
              <a:t>setting</a:t>
            </a:r>
            <a:r>
              <a:rPr lang="it-IT" sz="2000" b="1" i="1" dirty="0" smtClean="0">
                <a:solidFill>
                  <a:schemeClr val="tx1">
                    <a:lumMod val="65000"/>
                    <a:lumOff val="35000"/>
                  </a:schemeClr>
                </a:solidFill>
                <a:latin typeface="Arial"/>
                <a:ea typeface="+mj-ea"/>
                <a:cs typeface="Arial"/>
              </a:rPr>
              <a:t> più internazionale e più vicina alla società/3 </a:t>
            </a:r>
            <a:endParaRPr lang="it-IT" sz="2000" b="1" i="1" dirty="0">
              <a:solidFill>
                <a:schemeClr val="tx1">
                  <a:lumMod val="65000"/>
                  <a:lumOff val="35000"/>
                </a:schemeClr>
              </a:solidFill>
              <a:latin typeface="Arial"/>
              <a:ea typeface="+mj-ea"/>
              <a:cs typeface="Arial"/>
            </a:endParaRPr>
          </a:p>
        </p:txBody>
      </p:sp>
      <p:sp>
        <p:nvSpPr>
          <p:cNvPr id="7" name="Скругленный прямоугольник 4"/>
          <p:cNvSpPr/>
          <p:nvPr/>
        </p:nvSpPr>
        <p:spPr>
          <a:xfrm>
            <a:off x="141377" y="4512629"/>
            <a:ext cx="8761413" cy="59376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"In una pagina una volta al giorno parlerei di innovazione sociale sia italiana che estera"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(Rosario, 59, Napoli, Il Mattino)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8" name="Скругленный прямоугольник 4"/>
          <p:cNvSpPr/>
          <p:nvPr/>
        </p:nvSpPr>
        <p:spPr>
          <a:xfrm>
            <a:off x="158812" y="5165772"/>
            <a:ext cx="8761413" cy="89065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"Vorrei </a:t>
            </a:r>
            <a:r>
              <a:rPr lang="it-IT" sz="1200" i="1" dirty="0">
                <a:solidFill>
                  <a:srgbClr val="5F5F5F"/>
                </a:solidFill>
                <a:latin typeface="Arial" panose="020B0604020202020204" pitchFamily="34" charset="0"/>
                <a:ea typeface="MS PGothic" pitchFamily="34" charset="-128"/>
                <a:cs typeface="Arial" panose="020B0604020202020204" pitchFamily="34" charset="0"/>
              </a:rPr>
              <a:t>trovare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più </a:t>
            </a:r>
            <a:r>
              <a:rPr lang="it-IT" sz="1200" i="1" dirty="0">
                <a:solidFill>
                  <a:srgbClr val="5F5F5F"/>
                </a:solidFill>
                <a:latin typeface="Arial" panose="020B0604020202020204" pitchFamily="34" charset="0"/>
                <a:ea typeface="MS PGothic" pitchFamily="34" charset="-128"/>
                <a:cs typeface="Arial" panose="020B0604020202020204" pitchFamily="34" charset="0"/>
              </a:rPr>
              <a:t>argomenti che parlano di me, più di famiglia, figli, anziani. Perché l’età si allunga e dei nonni non si parla mai, sono genitori anche loro e amano fare incontri, corsi, gite… la società è cambiata, il giornale deve dedicarsi ai suoi nuovi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interessi"</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(Anna </a:t>
            </a:r>
            <a:r>
              <a:rPr lang="it-IT" sz="1200" i="1" dirty="0">
                <a:solidFill>
                  <a:srgbClr val="5F5F5F"/>
                </a:solidFill>
                <a:latin typeface="Arial" panose="020B0604020202020204" pitchFamily="34" charset="0"/>
                <a:ea typeface="MS PGothic" pitchFamily="34" charset="-128"/>
                <a:cs typeface="Arial" panose="020B0604020202020204" pitchFamily="34" charset="0"/>
              </a:rPr>
              <a:t>Maria, 59,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Torino, Panorama)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6526009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r>
              <a:rPr lang="it-IT" sz="1400" b="1" dirty="0" smtClean="0">
                <a:solidFill>
                  <a:schemeClr val="accent3">
                    <a:lumMod val="75000"/>
                  </a:schemeClr>
                </a:solidFill>
                <a:latin typeface="Open Sans Light"/>
                <a:cs typeface="Open Sans Light"/>
              </a:rPr>
              <a:t>Vi è una aspettativa di contaminazione con la logica "social" dell'era digitale che riguarda l'interazione con il pubblico</a:t>
            </a:r>
            <a:r>
              <a:rPr lang="it-IT" sz="1400" dirty="0" smtClean="0">
                <a:solidFill>
                  <a:schemeClr val="tx1">
                    <a:lumMod val="75000"/>
                    <a:lumOff val="25000"/>
                  </a:schemeClr>
                </a:solidFill>
                <a:latin typeface="Open Sans Light"/>
                <a:cs typeface="Open Sans Light"/>
              </a:rPr>
              <a:t>: ci si aspetta che il giornale del futuro sia un luogo in cui la gente comune, i lettori avranno sempre più voce, secondo diverse modalità</a:t>
            </a:r>
          </a:p>
          <a:p>
            <a:pPr marL="285750" lvl="1" indent="-285750" algn="just">
              <a:lnSpc>
                <a:spcPts val="1920"/>
              </a:lnSpc>
              <a:spcBef>
                <a:spcPts val="0"/>
              </a:spcBef>
              <a:spcAft>
                <a:spcPts val="400"/>
              </a:spcAft>
            </a:pPr>
            <a:endParaRPr lang="it-IT" sz="1400" dirty="0">
              <a:solidFill>
                <a:schemeClr val="tx1">
                  <a:lumMod val="75000"/>
                  <a:lumOff val="25000"/>
                </a:schemeClr>
              </a:solidFill>
              <a:latin typeface="Open Sans Light"/>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Si è visto come le testate a pagamento siano fortemente connotate come piattaforme relazionali in cui l'appartenenza a una community di simili è siglata da un </a:t>
            </a:r>
            <a:r>
              <a:rPr lang="it-IT" sz="1400" dirty="0" err="1" smtClean="0">
                <a:solidFill>
                  <a:schemeClr val="tx1">
                    <a:lumMod val="75000"/>
                    <a:lumOff val="25000"/>
                  </a:schemeClr>
                </a:solidFill>
              </a:rPr>
              <a:t>primus</a:t>
            </a:r>
            <a:r>
              <a:rPr lang="it-IT" sz="1400" dirty="0" smtClean="0">
                <a:solidFill>
                  <a:schemeClr val="tx1">
                    <a:lumMod val="75000"/>
                    <a:lumOff val="25000"/>
                  </a:schemeClr>
                </a:solidFill>
              </a:rPr>
              <a:t> inter </a:t>
            </a:r>
            <a:r>
              <a:rPr lang="it-IT" sz="1400" dirty="0" err="1" smtClean="0">
                <a:solidFill>
                  <a:schemeClr val="tx1">
                    <a:lumMod val="75000"/>
                    <a:lumOff val="25000"/>
                  </a:schemeClr>
                </a:solidFill>
              </a:rPr>
              <a:t>pares</a:t>
            </a:r>
            <a:r>
              <a:rPr lang="it-IT" sz="1400" dirty="0" smtClean="0">
                <a:solidFill>
                  <a:schemeClr val="tx1">
                    <a:lumMod val="75000"/>
                    <a:lumOff val="25000"/>
                  </a:schemeClr>
                </a:solidFill>
              </a:rPr>
              <a:t> che ne interpreta i valori e i gusti, li rappresenta e li asseconda: l'aspettativa per il futuro è che questa community venga messa in contatto direttamente, </a:t>
            </a:r>
            <a:r>
              <a:rPr lang="it-IT" sz="1400" dirty="0" err="1" smtClean="0">
                <a:solidFill>
                  <a:schemeClr val="tx1">
                    <a:lumMod val="75000"/>
                    <a:lumOff val="25000"/>
                  </a:schemeClr>
                </a:solidFill>
              </a:rPr>
              <a:t>disintermediata</a:t>
            </a:r>
            <a:r>
              <a:rPr lang="it-IT" sz="1400" dirty="0" smtClean="0">
                <a:solidFill>
                  <a:schemeClr val="tx1">
                    <a:lumMod val="75000"/>
                    <a:lumOff val="25000"/>
                  </a:schemeClr>
                </a:solidFill>
              </a:rPr>
              <a:t> grazie alla capacità della testata di farsi "social network" </a:t>
            </a:r>
            <a:endParaRPr lang="it-IT" sz="1400" b="1" dirty="0">
              <a:solidFill>
                <a:schemeClr val="accent3">
                  <a:lumMod val="7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Socializzazione, partecipazione, </a:t>
            </a:r>
            <a:r>
              <a:rPr lang="it-IT" sz="2000" b="1" i="1" dirty="0" err="1" smtClean="0">
                <a:solidFill>
                  <a:schemeClr val="tx1">
                    <a:lumMod val="65000"/>
                    <a:lumOff val="35000"/>
                  </a:schemeClr>
                </a:solidFill>
                <a:latin typeface="Arial"/>
                <a:ea typeface="+mj-ea"/>
                <a:cs typeface="Arial"/>
              </a:rPr>
              <a:t>user</a:t>
            </a:r>
            <a:r>
              <a:rPr lang="it-IT" sz="2000" b="1" i="1" dirty="0" smtClean="0">
                <a:solidFill>
                  <a:schemeClr val="tx1">
                    <a:lumMod val="65000"/>
                    <a:lumOff val="35000"/>
                  </a:schemeClr>
                </a:solidFill>
                <a:latin typeface="Arial"/>
                <a:ea typeface="+mj-ea"/>
                <a:cs typeface="Arial"/>
              </a:rPr>
              <a:t> </a:t>
            </a:r>
            <a:r>
              <a:rPr lang="it-IT" sz="2000" b="1" i="1" dirty="0" err="1" smtClean="0">
                <a:solidFill>
                  <a:schemeClr val="tx1">
                    <a:lumMod val="65000"/>
                    <a:lumOff val="35000"/>
                  </a:schemeClr>
                </a:solidFill>
                <a:latin typeface="Arial"/>
                <a:ea typeface="+mj-ea"/>
                <a:cs typeface="Arial"/>
              </a:rPr>
              <a:t>generated</a:t>
            </a:r>
            <a:r>
              <a:rPr lang="it-IT" sz="2000" b="1" i="1" dirty="0" smtClean="0">
                <a:solidFill>
                  <a:schemeClr val="tx1">
                    <a:lumMod val="65000"/>
                    <a:lumOff val="35000"/>
                  </a:schemeClr>
                </a:solidFill>
                <a:latin typeface="Arial"/>
                <a:ea typeface="+mj-ea"/>
                <a:cs typeface="Arial"/>
              </a:rPr>
              <a:t> </a:t>
            </a:r>
            <a:r>
              <a:rPr lang="it-IT" sz="2000" b="1" i="1" dirty="0" err="1" smtClean="0">
                <a:solidFill>
                  <a:schemeClr val="tx1">
                    <a:lumMod val="65000"/>
                    <a:lumOff val="35000"/>
                  </a:schemeClr>
                </a:solidFill>
                <a:latin typeface="Arial"/>
                <a:ea typeface="+mj-ea"/>
                <a:cs typeface="Arial"/>
              </a:rPr>
              <a:t>content</a:t>
            </a:r>
            <a:r>
              <a:rPr lang="it-IT" sz="2000" b="1" dirty="0" smtClean="0">
                <a:solidFill>
                  <a:schemeClr val="tx1">
                    <a:lumMod val="65000"/>
                    <a:lumOff val="35000"/>
                  </a:schemeClr>
                </a:solidFill>
                <a:latin typeface="Arial"/>
                <a:ea typeface="+mj-ea"/>
                <a:cs typeface="Arial"/>
              </a:rPr>
              <a:t>/1</a:t>
            </a:r>
            <a:endParaRPr lang="it-IT" sz="2000" b="1" dirty="0">
              <a:solidFill>
                <a:schemeClr val="tx1">
                  <a:lumMod val="65000"/>
                  <a:lumOff val="35000"/>
                </a:schemeClr>
              </a:solidFill>
              <a:latin typeface="Arial"/>
              <a:ea typeface="+mj-ea"/>
              <a:cs typeface="Arial"/>
            </a:endParaRPr>
          </a:p>
        </p:txBody>
      </p:sp>
      <p:sp>
        <p:nvSpPr>
          <p:cNvPr id="4" name="Скругленный прямоугольник 4"/>
          <p:cNvSpPr/>
          <p:nvPr/>
        </p:nvSpPr>
        <p:spPr>
          <a:xfrm>
            <a:off x="184148" y="3930733"/>
            <a:ext cx="8761413" cy="961902"/>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"Immagino che attraverso la sua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app</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e il suo sito darà la possibilità ai lettori di interagire con esperti in tempo reale o di far parte di una community. Lo immagino quasi come uno strumento sociale, una finestra nelle cose del mondo, magari si potrebbe pensare di dare la possibilità ai lettori di scambiarsi la casa per l'estate"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(Davide, 44, Milano, La Repubblica)</a:t>
            </a:r>
          </a:p>
        </p:txBody>
      </p:sp>
      <p:sp>
        <p:nvSpPr>
          <p:cNvPr id="5" name="Скругленный прямоугольник 4"/>
          <p:cNvSpPr/>
          <p:nvPr/>
        </p:nvSpPr>
        <p:spPr>
          <a:xfrm>
            <a:off x="182562" y="5094514"/>
            <a:ext cx="8761413" cy="59376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"Anziché appoggiarsi ai social dovrebbero istituire dei forum interni al sito dove condividere e scambiarsi opinioni"</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(Alessandro, 46, Napoli, L'Espresso – dall'intervista fatta a un amico)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8176017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2955998"/>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36600" lvl="2" indent="-285750" algn="just">
              <a:lnSpc>
                <a:spcPts val="1920"/>
              </a:lnSpc>
              <a:spcBef>
                <a:spcPts val="0"/>
              </a:spcBef>
              <a:spcAft>
                <a:spcPts val="400"/>
              </a:spcAft>
            </a:pPr>
            <a:r>
              <a:rPr lang="it-IT" sz="1400" dirty="0" smtClean="0">
                <a:solidFill>
                  <a:schemeClr val="tx1">
                    <a:lumMod val="75000"/>
                    <a:lumOff val="25000"/>
                  </a:schemeClr>
                </a:solidFill>
              </a:rPr>
              <a:t>Alla luce della tendenza alla disintermediazione e al protagonismo della gente comune promossa dalla cultura di internet – in cui ciascuno aspira ad avere il proprio "quarto d'ora di celebrità" anche solo attraverso un "</a:t>
            </a:r>
            <a:r>
              <a:rPr lang="it-IT" sz="1400" dirty="0" err="1" smtClean="0">
                <a:solidFill>
                  <a:schemeClr val="tx1">
                    <a:lumMod val="75000"/>
                    <a:lumOff val="25000"/>
                  </a:schemeClr>
                </a:solidFill>
              </a:rPr>
              <a:t>tweet</a:t>
            </a:r>
            <a:r>
              <a:rPr lang="it-IT" sz="1400" dirty="0" smtClean="0">
                <a:solidFill>
                  <a:schemeClr val="tx1">
                    <a:lumMod val="75000"/>
                    <a:lumOff val="25000"/>
                  </a:schemeClr>
                </a:solidFill>
              </a:rPr>
              <a:t>" -  ci si aspetta che questa logica possa penetrare anche nella relazione con le testate, all'insegna di una </a:t>
            </a:r>
            <a:r>
              <a:rPr lang="it-IT" sz="1400" b="1" dirty="0" smtClean="0">
                <a:solidFill>
                  <a:schemeClr val="accent3">
                    <a:lumMod val="75000"/>
                  </a:schemeClr>
                </a:solidFill>
              </a:rPr>
              <a:t>maggiore orizzontalità della relazione</a:t>
            </a:r>
            <a:r>
              <a:rPr lang="it-IT" sz="1400" dirty="0" smtClean="0">
                <a:solidFill>
                  <a:schemeClr val="tx1">
                    <a:lumMod val="75000"/>
                    <a:lumOff val="25000"/>
                  </a:schemeClr>
                </a:solidFill>
              </a:rPr>
              <a:t>, attraverso </a:t>
            </a:r>
            <a:r>
              <a:rPr lang="it-IT" sz="1400" dirty="0">
                <a:solidFill>
                  <a:schemeClr val="tx1">
                    <a:lumMod val="75000"/>
                    <a:lumOff val="25000"/>
                  </a:schemeClr>
                </a:solidFill>
              </a:rPr>
              <a:t>spazi dedicati all'interazione con i giornalisti, </a:t>
            </a:r>
            <a:endParaRPr lang="it-IT" sz="1400" dirty="0" smtClean="0">
              <a:solidFill>
                <a:schemeClr val="tx1">
                  <a:lumMod val="75000"/>
                  <a:lumOff val="25000"/>
                </a:schemeClr>
              </a:solidFil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in maniera asincrona (commenti, lettere)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o sincrona (chat) </a:t>
            </a:r>
            <a:endParaRPr lang="it-IT" sz="1400" dirty="0" smtClean="0">
              <a:solidFill>
                <a:schemeClr val="tx1">
                  <a:lumMod val="75000"/>
                  <a:lumOff val="25000"/>
                </a:schemeClr>
              </a:solidFill>
              <a:latin typeface="Open Sans Light"/>
              <a:cs typeface="Open Sans Light"/>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Questa relazione più orizzontale dovrebbe prevedere anche la possibilità per i lettori di</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proporre </a:t>
            </a:r>
            <a:r>
              <a:rPr lang="it-IT" dirty="0" smtClean="0">
                <a:solidFill>
                  <a:schemeClr val="tx1">
                    <a:lumMod val="75000"/>
                    <a:lumOff val="25000"/>
                  </a:schemeClr>
                </a:solidFill>
                <a:latin typeface="Arial"/>
                <a:cs typeface="Arial"/>
              </a:rPr>
              <a:t>alla testata argomenti da trattare nei numeri successivi o inchieste da fare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sottoporre i propri stessi contenuti affinché i migliori vengano pubblicati sulla testata – soprattutto su temi di rilevanza locale, come se il lettore fosse un inviato sul territorio </a:t>
            </a:r>
            <a:endParaRPr lang="it-IT" dirty="0">
              <a:solidFill>
                <a:schemeClr val="tx1">
                  <a:lumMod val="75000"/>
                  <a:lumOff val="25000"/>
                </a:schemeClr>
              </a:solidFill>
              <a:latin typeface="Arial"/>
              <a:cs typeface="Arial"/>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latin typeface="Open Sans Light"/>
              <a:cs typeface="Open Sans Light"/>
            </a:endParaRPr>
          </a:p>
          <a:p>
            <a:pPr marL="285750" lvl="1" indent="-285750" algn="just">
              <a:lnSpc>
                <a:spcPts val="1920"/>
              </a:lnSpc>
              <a:spcBef>
                <a:spcPts val="0"/>
              </a:spcBef>
              <a:spcAft>
                <a:spcPts val="400"/>
              </a:spcAft>
            </a:pPr>
            <a:endParaRPr lang="it-IT" sz="1400" b="1" dirty="0">
              <a:solidFill>
                <a:schemeClr val="accent3">
                  <a:lumMod val="7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 desiderata dei lettori</a:t>
            </a:r>
          </a:p>
          <a:p>
            <a:pPr lvl="0" eaLnBrk="1" fontAlgn="base" hangingPunct="1">
              <a:spcBef>
                <a:spcPts val="400"/>
              </a:spcBef>
              <a:spcAft>
                <a:spcPct val="0"/>
              </a:spcAft>
            </a:pPr>
            <a:r>
              <a:rPr lang="it-IT" sz="2000" b="1" i="1" dirty="0">
                <a:solidFill>
                  <a:schemeClr val="tx1">
                    <a:lumMod val="65000"/>
                    <a:lumOff val="35000"/>
                  </a:schemeClr>
                </a:solidFill>
                <a:latin typeface="Arial"/>
                <a:cs typeface="Arial"/>
              </a:rPr>
              <a:t>Socializzazione, partecipazione, </a:t>
            </a:r>
            <a:r>
              <a:rPr lang="it-IT" sz="2000" b="1" i="1" dirty="0" err="1">
                <a:solidFill>
                  <a:schemeClr val="tx1">
                    <a:lumMod val="65000"/>
                    <a:lumOff val="35000"/>
                  </a:schemeClr>
                </a:solidFill>
                <a:latin typeface="Arial"/>
                <a:cs typeface="Arial"/>
              </a:rPr>
              <a:t>user</a:t>
            </a:r>
            <a:r>
              <a:rPr lang="it-IT" sz="2000" b="1" i="1" dirty="0">
                <a:solidFill>
                  <a:schemeClr val="tx1">
                    <a:lumMod val="65000"/>
                    <a:lumOff val="35000"/>
                  </a:schemeClr>
                </a:solidFill>
                <a:latin typeface="Arial"/>
                <a:cs typeface="Arial"/>
              </a:rPr>
              <a:t> </a:t>
            </a:r>
            <a:r>
              <a:rPr lang="it-IT" sz="2000" b="1" i="1" dirty="0" err="1">
                <a:solidFill>
                  <a:schemeClr val="tx1">
                    <a:lumMod val="65000"/>
                    <a:lumOff val="35000"/>
                  </a:schemeClr>
                </a:solidFill>
                <a:latin typeface="Arial"/>
                <a:cs typeface="Arial"/>
              </a:rPr>
              <a:t>generated</a:t>
            </a:r>
            <a:r>
              <a:rPr lang="it-IT" sz="2000" b="1" i="1" dirty="0">
                <a:solidFill>
                  <a:schemeClr val="tx1">
                    <a:lumMod val="65000"/>
                    <a:lumOff val="35000"/>
                  </a:schemeClr>
                </a:solidFill>
                <a:latin typeface="Arial"/>
                <a:cs typeface="Arial"/>
              </a:rPr>
              <a:t> </a:t>
            </a:r>
            <a:r>
              <a:rPr lang="it-IT" sz="2000" b="1" i="1" dirty="0" err="1" smtClean="0">
                <a:solidFill>
                  <a:schemeClr val="tx1">
                    <a:lumMod val="65000"/>
                    <a:lumOff val="35000"/>
                  </a:schemeClr>
                </a:solidFill>
                <a:latin typeface="Arial"/>
                <a:cs typeface="Arial"/>
              </a:rPr>
              <a:t>content</a:t>
            </a:r>
            <a:r>
              <a:rPr lang="it-IT" sz="2000" b="1" dirty="0" smtClean="0">
                <a:solidFill>
                  <a:schemeClr val="tx1">
                    <a:lumMod val="65000"/>
                    <a:lumOff val="35000"/>
                  </a:schemeClr>
                </a:solidFill>
                <a:latin typeface="Arial"/>
                <a:cs typeface="Arial"/>
              </a:rPr>
              <a:t>/2</a:t>
            </a:r>
            <a:endParaRPr lang="it-IT" sz="2000" b="1" dirty="0">
              <a:solidFill>
                <a:schemeClr val="tx1">
                  <a:lumMod val="65000"/>
                  <a:lumOff val="35000"/>
                </a:schemeClr>
              </a:solidFill>
              <a:latin typeface="Arial"/>
              <a:cs typeface="Arial"/>
            </a:endParaRPr>
          </a:p>
        </p:txBody>
      </p:sp>
      <p:sp>
        <p:nvSpPr>
          <p:cNvPr id="4" name="Скругленный прямоугольник 4"/>
          <p:cNvSpPr/>
          <p:nvPr/>
        </p:nvSpPr>
        <p:spPr>
          <a:xfrm>
            <a:off x="230062" y="4346363"/>
            <a:ext cx="8761413" cy="760022"/>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“Il giornale del futuro dovrebbe dare la possibilità ai lettori di poter interagire con lo stesso con consigli, punti di vista e magari riuscendo a pubblicarli dando l’immagine di un quotidiano di tutti alla portata di tutti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(Mauro, </a:t>
            </a:r>
            <a:r>
              <a:rPr lang="it-IT" sz="1200" i="1" dirty="0">
                <a:solidFill>
                  <a:srgbClr val="5F5F5F"/>
                </a:solidFill>
                <a:latin typeface="Arial" panose="020B0604020202020204" pitchFamily="34" charset="0"/>
                <a:ea typeface="MS PGothic" pitchFamily="34" charset="-128"/>
                <a:cs typeface="Arial" panose="020B0604020202020204" pitchFamily="34" charset="0"/>
              </a:rPr>
              <a:t>41,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Torino, La Stampa)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5" name="Скругленный прямоугольник 4"/>
          <p:cNvSpPr/>
          <p:nvPr/>
        </p:nvSpPr>
        <p:spPr>
          <a:xfrm>
            <a:off x="230061" y="5102423"/>
            <a:ext cx="8761413" cy="85898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Spero che finalmente i lettori si rendano parte attiva del giornale, con la possibilità di inserire commenti e recensioni su vari articoli e perché no, dare a chiunque la possibilità di scrivere un proprio articolo, in questo modo ognuno sarà incentivato a raccontare 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fatti"</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Gabriele, 30,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Bergamo, L'Eco di Bergamo)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6" name="Скругленный прямоугольник 4"/>
          <p:cNvSpPr/>
          <p:nvPr/>
        </p:nvSpPr>
        <p:spPr>
          <a:xfrm>
            <a:off x="219773" y="5975242"/>
            <a:ext cx="8761413" cy="581892"/>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"Una bacheca virtuale, dove far votare ai lettori gli argomenti più interessanti da trattare nella prossima uscita"</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(Salvatore, 34, Milano, Class)</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116555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Sia che si sia abbonati o che ci si rechi in edicola per acquistare la testata volta per volta, </a:t>
            </a:r>
            <a:r>
              <a:rPr lang="it-IT" sz="1400" b="1" dirty="0" smtClean="0">
                <a:solidFill>
                  <a:schemeClr val="accent3">
                    <a:lumMod val="75000"/>
                  </a:schemeClr>
                </a:solidFill>
              </a:rPr>
              <a:t>il primo momento di contatto con il nuovo numero è per tutti il vero avvio dell'esperienza fruitiva, un rituale carico di piacere e di coinvolgimento emotivo</a:t>
            </a:r>
            <a:r>
              <a:rPr lang="it-IT" sz="1400" dirty="0" smtClean="0">
                <a:solidFill>
                  <a:schemeClr val="tx1">
                    <a:lumMod val="75000"/>
                    <a:lumOff val="25000"/>
                  </a:schemeClr>
                </a:solidFill>
              </a:rPr>
              <a:t>. </a:t>
            </a: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Per chi acquista in edicola, </a:t>
            </a:r>
            <a:r>
              <a:rPr lang="it-IT" sz="1400" b="1" dirty="0" smtClean="0">
                <a:solidFill>
                  <a:schemeClr val="accent3">
                    <a:lumMod val="75000"/>
                  </a:schemeClr>
                </a:solidFill>
              </a:rPr>
              <a:t>l'acquisto costituisce un momento di snodo</a:t>
            </a:r>
          </a:p>
          <a:p>
            <a:pPr marL="736600" lvl="2" indent="-285750" algn="just">
              <a:lnSpc>
                <a:spcPts val="1920"/>
              </a:lnSpc>
              <a:spcBef>
                <a:spcPts val="0"/>
              </a:spcBef>
              <a:spcAft>
                <a:spcPts val="400"/>
              </a:spcAft>
            </a:pPr>
            <a:r>
              <a:rPr lang="it-IT" sz="1400" b="1" dirty="0" smtClean="0">
                <a:solidFill>
                  <a:schemeClr val="accent3">
                    <a:lumMod val="75000"/>
                  </a:schemeClr>
                </a:solidFill>
              </a:rPr>
              <a:t>preceduto da "un prima" carico di aspettativa</a:t>
            </a:r>
            <a:r>
              <a:rPr lang="it-IT" sz="1400" dirty="0" smtClean="0">
                <a:solidFill>
                  <a:schemeClr val="tx1">
                    <a:lumMod val="75000"/>
                    <a:lumOff val="25000"/>
                  </a:schemeClr>
                </a:solidFill>
              </a:rPr>
              <a:t>, in cui si comincia a pregustare l'esperienza fruitiva e in cui si è pervasi dalla curiosità di scoprire i nuovi contenuti </a:t>
            </a:r>
          </a:p>
          <a:p>
            <a:pPr marL="736600" lvl="2" indent="-285750" algn="just">
              <a:lnSpc>
                <a:spcPts val="1920"/>
              </a:lnSpc>
              <a:spcBef>
                <a:spcPts val="0"/>
              </a:spcBef>
              <a:spcAft>
                <a:spcPts val="400"/>
              </a:spcAft>
            </a:pPr>
            <a:r>
              <a:rPr lang="it-IT" sz="1400" b="1" dirty="0" smtClean="0">
                <a:solidFill>
                  <a:schemeClr val="accent3">
                    <a:lumMod val="75000"/>
                  </a:schemeClr>
                </a:solidFill>
              </a:rPr>
              <a:t>è in se stesso un momento simbolicamente significativo ed emotivamente coinvolgente</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spesso collocata sul percorso abituale verso il lavoro, l'edicola rappresenta una tappa dedicata a sé all'interno di una prassi doveristica </a:t>
            </a:r>
            <a:endParaRPr lang="it-IT" dirty="0">
              <a:solidFill>
                <a:schemeClr val="tx1">
                  <a:lumMod val="75000"/>
                  <a:lumOff val="25000"/>
                </a:schemeClr>
              </a:solidFill>
              <a:latin typeface="Arial"/>
              <a:cs typeface="Aria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offre l'opportunità per un contatto umano – quello con l'edicolante con cui spesso si commenta la prima pagina, il primo dei momenti in cui la testata assume il ruolo cruciale di lubrificante sociale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la transazione economica dà peso e significato al gesto di autogratificazione che si sta compiendo  </a:t>
            </a:r>
            <a:endParaRPr lang="it-IT" dirty="0">
              <a:solidFill>
                <a:schemeClr val="tx1">
                  <a:lumMod val="75000"/>
                  <a:lumOff val="25000"/>
                </a:schemeClr>
              </a:solidFill>
              <a:latin typeface="Arial"/>
              <a:cs typeface="Arial"/>
            </a:endParaRPr>
          </a:p>
          <a:p>
            <a:pPr marL="736600" lvl="2" indent="-285750" algn="just">
              <a:lnSpc>
                <a:spcPts val="1920"/>
              </a:lnSpc>
              <a:spcBef>
                <a:spcPts val="0"/>
              </a:spcBef>
              <a:spcAft>
                <a:spcPts val="400"/>
              </a:spcAft>
            </a:pPr>
            <a:r>
              <a:rPr lang="it-IT" sz="1400" b="1" dirty="0" smtClean="0">
                <a:solidFill>
                  <a:schemeClr val="accent3">
                    <a:lumMod val="75000"/>
                  </a:schemeClr>
                </a:solidFill>
              </a:rPr>
              <a:t>immediatamente dopo si </a:t>
            </a:r>
            <a:r>
              <a:rPr lang="it-IT" sz="1400" b="1" dirty="0">
                <a:solidFill>
                  <a:schemeClr val="accent3">
                    <a:lumMod val="75000"/>
                  </a:schemeClr>
                </a:solidFill>
              </a:rPr>
              <a:t>procede senz'altro a una prima, fugace </a:t>
            </a:r>
            <a:r>
              <a:rPr lang="it-IT" sz="1400" b="1" dirty="0" smtClean="0">
                <a:solidFill>
                  <a:schemeClr val="accent3">
                    <a:lumMod val="75000"/>
                  </a:schemeClr>
                </a:solidFill>
              </a:rPr>
              <a:t>lettura della prima pagina </a:t>
            </a:r>
            <a:endParaRPr lang="it-IT" sz="1400" b="1" dirty="0">
              <a:solidFill>
                <a:schemeClr val="accent3">
                  <a:lumMod val="75000"/>
                </a:schemeClr>
              </a:solidFil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la copertina, i titoli, catturano l'attenzione e spesso sono l'innesco di un rafforzamento orgoglioso del proprio riconoscimento identitario nella testata </a:t>
            </a:r>
            <a:endParaRPr lang="it-IT" dirty="0">
              <a:solidFill>
                <a:schemeClr val="tx1">
                  <a:lumMod val="75000"/>
                  <a:lumOff val="25000"/>
                </a:schemeClr>
              </a:solidFill>
              <a:latin typeface="Arial"/>
              <a:cs typeface="Arial"/>
            </a:endParaRPr>
          </a:p>
          <a:p>
            <a:pPr marL="900113" lvl="3" indent="0" algn="just">
              <a:lnSpc>
                <a:spcPct val="120000"/>
              </a:lnSpc>
              <a:spcAft>
                <a:spcPts val="400"/>
              </a:spcAft>
              <a:buClr>
                <a:schemeClr val="accent3">
                  <a:lumMod val="50000"/>
                </a:schemeClr>
              </a:buClr>
              <a:buNone/>
            </a:pP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L'acquisto </a:t>
            </a:r>
            <a:endParaRPr lang="it-IT" sz="2000" b="1" i="1" dirty="0">
              <a:solidFill>
                <a:schemeClr val="tx1">
                  <a:lumMod val="65000"/>
                  <a:lumOff val="35000"/>
                </a:schemeClr>
              </a:solidFill>
              <a:latin typeface="Arial"/>
              <a:ea typeface="+mj-ea"/>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 rituale di piacere, prima ancora della fruizione</a:t>
            </a:r>
            <a:r>
              <a:rPr lang="it-IT" sz="2000" b="1" dirty="0" smtClean="0">
                <a:solidFill>
                  <a:schemeClr val="tx1">
                    <a:lumMod val="65000"/>
                    <a:lumOff val="35000"/>
                  </a:schemeClr>
                </a:solidFill>
                <a:latin typeface="Arial"/>
                <a:ea typeface="+mj-ea"/>
                <a:cs typeface="Arial"/>
              </a:rPr>
              <a:t>/1</a:t>
            </a:r>
            <a:r>
              <a:rPr lang="it-IT" sz="2000" b="1" i="1" dirty="0" smtClean="0">
                <a:solidFill>
                  <a:schemeClr val="tx1">
                    <a:lumMod val="65000"/>
                    <a:lumOff val="35000"/>
                  </a:schemeClr>
                </a:solidFill>
                <a:latin typeface="Arial"/>
                <a:ea typeface="+mj-ea"/>
                <a:cs typeface="Arial"/>
              </a:rPr>
              <a:t> </a:t>
            </a:r>
            <a:endParaRPr lang="it-IT" sz="2700" b="1" dirty="0" smtClean="0">
              <a:solidFill>
                <a:schemeClr val="tx1">
                  <a:lumMod val="65000"/>
                  <a:lumOff val="35000"/>
                </a:schemeClr>
              </a:solidFill>
              <a:latin typeface="Arial"/>
              <a:ea typeface="+mj-ea"/>
              <a:cs typeface="Arial"/>
            </a:endParaRPr>
          </a:p>
        </p:txBody>
      </p:sp>
      <p:sp>
        <p:nvSpPr>
          <p:cNvPr id="5" name="Скругленный прямоугольник 4"/>
          <p:cNvSpPr/>
          <p:nvPr/>
        </p:nvSpPr>
        <p:spPr>
          <a:xfrm>
            <a:off x="184148" y="5937663"/>
            <a:ext cx="8761413" cy="489106"/>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“Una </a:t>
            </a:r>
            <a:r>
              <a:rPr lang="it-IT" sz="1200" i="1" dirty="0">
                <a:solidFill>
                  <a:srgbClr val="5F5F5F"/>
                </a:solidFill>
                <a:latin typeface="Arial" panose="020B0604020202020204" pitchFamily="34" charset="0"/>
                <a:ea typeface="MS PGothic" pitchFamily="34" charset="-128"/>
                <a:cs typeface="Arial" panose="020B0604020202020204" pitchFamily="34" charset="0"/>
              </a:rPr>
              <a:t>rapida sbirciata, guardo i titoli anche per invogliarmi e aumentare il piacere dell’attesa”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(Roberta, 47, Napoli</a:t>
            </a:r>
            <a:r>
              <a:rPr lang="it-IT" sz="1200" i="1" dirty="0">
                <a:solidFill>
                  <a:srgbClr val="5F5F5F"/>
                </a:solidFill>
                <a:latin typeface="Arial" panose="020B0604020202020204" pitchFamily="34" charset="0"/>
                <a:ea typeface="MS PGothic" pitchFamily="34" charset="-128"/>
                <a:cs typeface="Arial" panose="020B0604020202020204" pitchFamily="34" charset="0"/>
              </a:rPr>
              <a:t>, Casa Facile) </a:t>
            </a:r>
          </a:p>
        </p:txBody>
      </p:sp>
    </p:spTree>
    <p:extLst>
      <p:ext uri="{BB962C8B-B14F-4D97-AF65-F5344CB8AC3E}">
        <p14:creationId xmlns:p14="http://schemas.microsoft.com/office/powerpoint/2010/main" xmlns="" val="92989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L'acquisto </a:t>
            </a:r>
            <a:endParaRPr lang="it-IT" sz="2000" b="1" i="1" dirty="0">
              <a:solidFill>
                <a:schemeClr val="tx1">
                  <a:lumMod val="65000"/>
                  <a:lumOff val="35000"/>
                </a:schemeClr>
              </a:solidFill>
              <a:latin typeface="Arial"/>
              <a:ea typeface="+mj-ea"/>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 rituale di piacere, prima ancora della fruizione</a:t>
            </a:r>
            <a:r>
              <a:rPr lang="it-IT" sz="2000" b="1" dirty="0" smtClean="0">
                <a:solidFill>
                  <a:schemeClr val="tx1">
                    <a:lumMod val="65000"/>
                    <a:lumOff val="35000"/>
                  </a:schemeClr>
                </a:solidFill>
                <a:latin typeface="Arial"/>
                <a:ea typeface="+mj-ea"/>
                <a:cs typeface="Arial"/>
              </a:rPr>
              <a:t>/2</a:t>
            </a:r>
            <a:r>
              <a:rPr lang="it-IT" sz="2000" b="1" i="1" dirty="0" smtClean="0">
                <a:solidFill>
                  <a:schemeClr val="tx1">
                    <a:lumMod val="65000"/>
                    <a:lumOff val="35000"/>
                  </a:schemeClr>
                </a:solidFill>
                <a:latin typeface="Arial"/>
                <a:ea typeface="+mj-ea"/>
                <a:cs typeface="Arial"/>
              </a:rPr>
              <a:t> </a:t>
            </a:r>
            <a:endParaRPr lang="it-IT" sz="2700" b="1" dirty="0" smtClean="0">
              <a:solidFill>
                <a:schemeClr val="tx1">
                  <a:lumMod val="65000"/>
                  <a:lumOff val="35000"/>
                </a:schemeClr>
              </a:solidFill>
              <a:latin typeface="Arial"/>
              <a:ea typeface="+mj-ea"/>
              <a:cs typeface="Arial"/>
            </a:endParaRPr>
          </a:p>
        </p:txBody>
      </p:sp>
      <p:sp>
        <p:nvSpPr>
          <p:cNvPr id="5" name="Скругленный прямоугольник 4"/>
          <p:cNvSpPr/>
          <p:nvPr/>
        </p:nvSpPr>
        <p:spPr>
          <a:xfrm>
            <a:off x="1175657" y="5739419"/>
            <a:ext cx="2683824" cy="42275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(Roberta, 47, Napoli, Casa Facile)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7" name="Скругленный прямоугольник 4"/>
          <p:cNvSpPr/>
          <p:nvPr/>
        </p:nvSpPr>
        <p:spPr>
          <a:xfrm>
            <a:off x="5726489" y="1129882"/>
            <a:ext cx="3215630" cy="295523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M</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 </a:t>
            </a:r>
            <a:r>
              <a:rPr lang="it-IT" sz="1200" i="1" dirty="0">
                <a:solidFill>
                  <a:srgbClr val="5F5F5F"/>
                </a:solidFill>
                <a:latin typeface="Arial" panose="020B0604020202020204" pitchFamily="34" charset="0"/>
                <a:ea typeface="MS PGothic" pitchFamily="34" charset="-128"/>
                <a:cs typeface="Arial" panose="020B0604020202020204" pitchFamily="34" charset="0"/>
              </a:rPr>
              <a:t>piace andare in edicola e spendere i miei soldi per acquistare qualcosa,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è come </a:t>
            </a:r>
            <a:r>
              <a:rPr lang="it-IT" sz="1200" i="1" dirty="0">
                <a:solidFill>
                  <a:srgbClr val="5F5F5F"/>
                </a:solidFill>
                <a:latin typeface="Arial" panose="020B0604020202020204" pitchFamily="34" charset="0"/>
                <a:ea typeface="MS PGothic" pitchFamily="34" charset="-128"/>
                <a:cs typeface="Arial" panose="020B0604020202020204" pitchFamily="34" charset="0"/>
              </a:rPr>
              <a:t>un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regalo, mi </a:t>
            </a:r>
            <a:r>
              <a:rPr lang="it-IT" sz="1200" i="1" dirty="0">
                <a:solidFill>
                  <a:srgbClr val="5F5F5F"/>
                </a:solidFill>
                <a:latin typeface="Arial" panose="020B0604020202020204" pitchFamily="34" charset="0"/>
                <a:ea typeface="MS PGothic" pitchFamily="34" charset="-128"/>
                <a:cs typeface="Arial" panose="020B0604020202020204" pitchFamily="34" charset="0"/>
              </a:rPr>
              <a:t>gratifico con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qualcosa. Io </a:t>
            </a:r>
            <a:r>
              <a:rPr lang="it-IT" sz="1200" i="1" dirty="0">
                <a:solidFill>
                  <a:srgbClr val="5F5F5F"/>
                </a:solidFill>
                <a:latin typeface="Arial" panose="020B0604020202020204" pitchFamily="34" charset="0"/>
                <a:ea typeface="MS PGothic" pitchFamily="34" charset="-128"/>
                <a:cs typeface="Arial" panose="020B0604020202020204" pitchFamily="34" charset="0"/>
              </a:rPr>
              <a:t>vado in edicola e intanto guardo cosa c’è oggi poi vado a vedere anche i piccoli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trafiletti, ecco </a:t>
            </a:r>
            <a:r>
              <a:rPr lang="it-IT" sz="1200" i="1" dirty="0">
                <a:solidFill>
                  <a:srgbClr val="5F5F5F"/>
                </a:solidFill>
                <a:latin typeface="Arial" panose="020B0604020202020204" pitchFamily="34" charset="0"/>
                <a:ea typeface="MS PGothic" pitchFamily="34" charset="-128"/>
                <a:cs typeface="Arial" panose="020B0604020202020204" pitchFamily="34" charset="0"/>
              </a:rPr>
              <a:t>mi emoziona anche il fatto di vedere la copertina. Q</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uesta </a:t>
            </a:r>
            <a:r>
              <a:rPr lang="it-IT" sz="1200" i="1" dirty="0">
                <a:solidFill>
                  <a:srgbClr val="5F5F5F"/>
                </a:solidFill>
                <a:latin typeface="Arial" panose="020B0604020202020204" pitchFamily="34" charset="0"/>
                <a:ea typeface="MS PGothic" pitchFamily="34" charset="-128"/>
                <a:cs typeface="Arial" panose="020B0604020202020204" pitchFamily="34" charset="0"/>
              </a:rPr>
              <a:t>attesa di vedere, io mi tengo lì i due euro e ho il mio edicolante che già sa e poi magari con lui facciamo anche due commenti ‘hai visto quella lì, mica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male’</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questo </a:t>
            </a:r>
            <a:r>
              <a:rPr lang="it-IT" sz="1200" i="1" dirty="0">
                <a:solidFill>
                  <a:srgbClr val="5F5F5F"/>
                </a:solidFill>
                <a:latin typeface="Arial" panose="020B0604020202020204" pitchFamily="34" charset="0"/>
                <a:ea typeface="MS PGothic" pitchFamily="34" charset="-128"/>
                <a:cs typeface="Arial" panose="020B0604020202020204" pitchFamily="34" charset="0"/>
              </a:rPr>
              <a:t>su internet non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c’è</a:t>
            </a:r>
            <a:r>
              <a:rPr lang="it-IT" sz="1200" i="1" dirty="0">
                <a:solidFill>
                  <a:srgbClr val="5F5F5F"/>
                </a:solidFill>
                <a:latin typeface="Arial" panose="020B0604020202020204" pitchFamily="34" charset="0"/>
                <a:ea typeface="MS PGothic" pitchFamily="34" charset="-128"/>
                <a:cs typeface="Arial" panose="020B0604020202020204" pitchFamily="34" charset="0"/>
              </a:rPr>
              <a:t>"</a:t>
            </a:r>
          </a:p>
          <a:p>
            <a:pPr algn="ctr">
              <a:defRPr/>
            </a:pP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(Daniela, 48, Milano, Chi)</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9" name="Скругленный прямоугольник 4"/>
          <p:cNvSpPr/>
          <p:nvPr/>
        </p:nvSpPr>
        <p:spPr>
          <a:xfrm>
            <a:off x="5726489" y="4357990"/>
            <a:ext cx="3215630" cy="159280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"Il primo incontro è in edicola, l’emozione di chiederlo, vedere la prima pagina, l’articolo principale, cominciare a sfogliarlo prima di andare in ufficio, ecco che il contatto con la carta mi fa sentire più gioiosa, rilassata e non vedo l’ora di aprire e vedere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tutto"</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(Anna </a:t>
            </a:r>
            <a:r>
              <a:rPr lang="it-IT" sz="1200" i="1" dirty="0">
                <a:solidFill>
                  <a:srgbClr val="5F5F5F"/>
                </a:solidFill>
                <a:latin typeface="Arial" panose="020B0604020202020204" pitchFamily="34" charset="0"/>
                <a:ea typeface="MS PGothic" pitchFamily="34" charset="-128"/>
                <a:cs typeface="Arial" panose="020B0604020202020204" pitchFamily="34" charset="0"/>
              </a:rPr>
              <a:t>Maria, 59,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Torino, Panorama)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pic>
        <p:nvPicPr>
          <p:cNvPr id="2" name="Immagine 1"/>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rot="10800000">
            <a:off x="296882" y="1126237"/>
            <a:ext cx="4750130" cy="4221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7933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a:solidFill>
                  <a:schemeClr val="tx1">
                    <a:lumMod val="75000"/>
                    <a:lumOff val="25000"/>
                  </a:schemeClr>
                </a:solidFill>
              </a:rPr>
              <a:t>La lettura della propria testata di riferimento è </a:t>
            </a:r>
            <a:r>
              <a:rPr lang="it-IT" sz="1400" dirty="0" smtClean="0">
                <a:solidFill>
                  <a:schemeClr val="tx1">
                    <a:lumMod val="75000"/>
                    <a:lumOff val="25000"/>
                  </a:schemeClr>
                </a:solidFill>
              </a:rPr>
              <a:t>per tutti </a:t>
            </a:r>
            <a:r>
              <a:rPr lang="it-IT" sz="1400" b="1" dirty="0" smtClean="0">
                <a:solidFill>
                  <a:schemeClr val="accent3">
                    <a:lumMod val="75000"/>
                  </a:schemeClr>
                </a:solidFill>
              </a:rPr>
              <a:t>un </a:t>
            </a:r>
            <a:r>
              <a:rPr lang="it-IT" sz="1400" b="1" dirty="0">
                <a:solidFill>
                  <a:schemeClr val="accent3">
                    <a:lumMod val="75000"/>
                  </a:schemeClr>
                </a:solidFill>
              </a:rPr>
              <a:t>momento </a:t>
            </a:r>
            <a:r>
              <a:rPr lang="it-IT" sz="1400" b="1" dirty="0" smtClean="0">
                <a:solidFill>
                  <a:schemeClr val="accent3">
                    <a:lumMod val="75000"/>
                  </a:schemeClr>
                </a:solidFill>
              </a:rPr>
              <a:t>"sacro"</a:t>
            </a:r>
            <a:r>
              <a:rPr lang="it-IT" sz="1400" dirty="0" smtClean="0">
                <a:solidFill>
                  <a:schemeClr val="tx1">
                    <a:lumMod val="75000"/>
                    <a:lumOff val="25000"/>
                  </a:schemeClr>
                </a:solidFill>
              </a:rPr>
              <a:t>, del </a:t>
            </a:r>
            <a:r>
              <a:rPr lang="it-IT" sz="1400" dirty="0">
                <a:solidFill>
                  <a:schemeClr val="tx1">
                    <a:lumMod val="75000"/>
                    <a:lumOff val="25000"/>
                  </a:schemeClr>
                </a:solidFill>
              </a:rPr>
              <a:t>tutto dedicato </a:t>
            </a:r>
            <a:r>
              <a:rPr lang="it-IT" sz="1400" dirty="0" smtClean="0">
                <a:solidFill>
                  <a:schemeClr val="tx1">
                    <a:lumMod val="75000"/>
                    <a:lumOff val="25000"/>
                  </a:schemeClr>
                </a:solidFill>
              </a:rPr>
              <a:t>a se stessi: uno </a:t>
            </a:r>
            <a:r>
              <a:rPr lang="it-IT" sz="1400" dirty="0">
                <a:solidFill>
                  <a:schemeClr val="tx1">
                    <a:lumMod val="75000"/>
                    <a:lumOff val="25000"/>
                  </a:schemeClr>
                </a:solidFill>
              </a:rPr>
              <a:t>spazio/tempo separato e difeso dalle pretese del lavoro, degli altri, dai rumori esterni, che le persone difendono </a:t>
            </a:r>
            <a:r>
              <a:rPr lang="it-IT" sz="1400" dirty="0" smtClean="0">
                <a:solidFill>
                  <a:schemeClr val="tx1">
                    <a:lumMod val="75000"/>
                    <a:lumOff val="25000"/>
                  </a:schemeClr>
                </a:solidFill>
              </a:rPr>
              <a:t>strenuamente e </a:t>
            </a:r>
            <a:r>
              <a:rPr lang="it-IT" sz="1400" dirty="0">
                <a:solidFill>
                  <a:schemeClr val="tx1">
                    <a:lumMod val="75000"/>
                    <a:lumOff val="25000"/>
                  </a:schemeClr>
                </a:solidFill>
              </a:rPr>
              <a:t>cercano di rendere il più piacevole </a:t>
            </a:r>
            <a:r>
              <a:rPr lang="it-IT" sz="1400" dirty="0" smtClean="0">
                <a:solidFill>
                  <a:schemeClr val="tx1">
                    <a:lumMod val="75000"/>
                    <a:lumOff val="25000"/>
                  </a:schemeClr>
                </a:solidFill>
              </a:rPr>
              <a:t>possibile. </a:t>
            </a: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A seconda degli stili di vita e dell'organizzazione della giornata il momento deputato alla lettura può variare: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soprattutto per gli abbonati a un quotidiano, il momento più rilevante è quello immediatamente successivo al risveglio, </a:t>
            </a:r>
            <a:r>
              <a:rPr lang="it-IT" sz="1400" b="1" dirty="0" smtClean="0">
                <a:solidFill>
                  <a:schemeClr val="accent3">
                    <a:lumMod val="75000"/>
                  </a:schemeClr>
                </a:solidFill>
              </a:rPr>
              <a:t>quando si fa colazione e in casa regna ancora la quiete</a:t>
            </a:r>
            <a:r>
              <a:rPr lang="it-IT" sz="1400" dirty="0" smtClean="0">
                <a:solidFill>
                  <a:schemeClr val="tx1">
                    <a:lumMod val="75000"/>
                    <a:lumOff val="25000"/>
                  </a:schemeClr>
                </a:solidFill>
              </a:rPr>
              <a:t>, prima che si venga assorbiti dai doveri di cura dei figli o si esca per andare al lavoro</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per la maggior parte del campione si tratta invece soprattutto del </a:t>
            </a:r>
            <a:r>
              <a:rPr lang="it-IT" sz="1400" b="1" dirty="0" smtClean="0">
                <a:solidFill>
                  <a:schemeClr val="accent3">
                    <a:lumMod val="75000"/>
                  </a:schemeClr>
                </a:solidFill>
              </a:rPr>
              <a:t>dopo-cena</a:t>
            </a:r>
            <a:r>
              <a:rPr lang="it-IT" sz="1400" dirty="0" smtClean="0">
                <a:solidFill>
                  <a:schemeClr val="tx1">
                    <a:lumMod val="75000"/>
                    <a:lumOff val="25000"/>
                  </a:schemeClr>
                </a:solidFill>
              </a:rPr>
              <a:t>, quando doveri e responsabilità sono stati espletati e ci si può concedere del tempo per se stessi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per tutti </a:t>
            </a:r>
            <a:r>
              <a:rPr lang="it-IT" sz="1400" b="1" dirty="0" smtClean="0">
                <a:solidFill>
                  <a:schemeClr val="accent3">
                    <a:lumMod val="75000"/>
                  </a:schemeClr>
                </a:solidFill>
              </a:rPr>
              <a:t>il fine settimana </a:t>
            </a:r>
            <a:r>
              <a:rPr lang="it-IT" sz="1400" dirty="0" smtClean="0">
                <a:solidFill>
                  <a:schemeClr val="tx1">
                    <a:lumMod val="75000"/>
                    <a:lumOff val="25000"/>
                  </a:schemeClr>
                </a:solidFill>
              </a:rPr>
              <a:t>(oltre naturalmente alle vacanze) comporta un'espansione del tempo a disposizione per la lettura </a:t>
            </a: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La fruizione</a:t>
            </a:r>
            <a:endParaRPr lang="it-IT" sz="2000" b="1" i="1" dirty="0">
              <a:solidFill>
                <a:schemeClr val="tx1">
                  <a:lumMod val="65000"/>
                  <a:lumOff val="35000"/>
                </a:schemeClr>
              </a:solidFill>
              <a:latin typeface="Arial"/>
              <a:ea typeface="+mj-ea"/>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 momento tutto per sé</a:t>
            </a:r>
            <a:r>
              <a:rPr lang="it-IT" sz="2000" b="1" dirty="0" smtClean="0">
                <a:solidFill>
                  <a:schemeClr val="tx1">
                    <a:lumMod val="65000"/>
                    <a:lumOff val="35000"/>
                  </a:schemeClr>
                </a:solidFill>
                <a:latin typeface="Arial"/>
                <a:ea typeface="+mj-ea"/>
                <a:cs typeface="Arial"/>
              </a:rPr>
              <a:t>/1</a:t>
            </a:r>
            <a:r>
              <a:rPr lang="it-IT" sz="2000" b="1" i="1" dirty="0" smtClean="0">
                <a:solidFill>
                  <a:schemeClr val="tx1">
                    <a:lumMod val="65000"/>
                    <a:lumOff val="35000"/>
                  </a:schemeClr>
                </a:solidFill>
                <a:latin typeface="Arial"/>
                <a:ea typeface="+mj-ea"/>
                <a:cs typeface="Arial"/>
              </a:rPr>
              <a:t> </a:t>
            </a:r>
            <a:endParaRPr lang="it-IT" sz="2700" b="1" dirty="0" smtClean="0">
              <a:solidFill>
                <a:schemeClr val="tx1">
                  <a:lumMod val="65000"/>
                  <a:lumOff val="35000"/>
                </a:schemeClr>
              </a:solidFill>
              <a:latin typeface="Arial"/>
              <a:ea typeface="+mj-ea"/>
              <a:cs typeface="Arial"/>
            </a:endParaRPr>
          </a:p>
        </p:txBody>
      </p:sp>
      <p:sp>
        <p:nvSpPr>
          <p:cNvPr id="4" name="Скругленный прямоугольник 4"/>
          <p:cNvSpPr/>
          <p:nvPr/>
        </p:nvSpPr>
        <p:spPr>
          <a:xfrm>
            <a:off x="285747" y="4787428"/>
            <a:ext cx="8558213" cy="625756"/>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“È un momento che mi dedico, quando hai tempo ti ci dedichi in modo esclusivo, siamo solo io e Marie Claire</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(Amelia, 46, Roma, Marie Claire)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5" name="Скругленный прямоугольник 4"/>
          <p:cNvSpPr/>
          <p:nvPr/>
        </p:nvSpPr>
        <p:spPr>
          <a:xfrm>
            <a:off x="285748" y="4249398"/>
            <a:ext cx="8558213" cy="51260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“È un piacere, un momento per stare con me stesso e in cui non deve entrare nessuno” </a:t>
            </a:r>
          </a:p>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(Ivan, 46, Roma, Capital)</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7" name="Скругленный прямоугольник 4"/>
          <p:cNvSpPr/>
          <p:nvPr/>
        </p:nvSpPr>
        <p:spPr>
          <a:xfrm>
            <a:off x="285745" y="5456737"/>
            <a:ext cx="8558213" cy="83718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“La </a:t>
            </a:r>
            <a:r>
              <a:rPr lang="it-IT" sz="1200" i="1" dirty="0">
                <a:solidFill>
                  <a:srgbClr val="5F5F5F"/>
                </a:solidFill>
                <a:latin typeface="Arial" panose="020B0604020202020204" pitchFamily="34" charset="0"/>
                <a:ea typeface="MS PGothic" pitchFamily="34" charset="-128"/>
                <a:cs typeface="Arial" panose="020B0604020202020204" pitchFamily="34" charset="0"/>
              </a:rPr>
              <a:t>sera me la godo tutta, sono a casa e anche se c’è confusione mi rilasso e proseguo in ordine a leggere quello che mi resta e gli articoli che non riesco a finire me li leggo con calma la mattina prima di comprare la nuova edizione, e questo per me è un rito imprescindibile</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(Marianna, 44, Roma, 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182275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La fruizione</a:t>
            </a:r>
            <a:endParaRPr lang="it-IT" sz="2000" b="1" i="1" dirty="0">
              <a:solidFill>
                <a:schemeClr val="tx1">
                  <a:lumMod val="65000"/>
                  <a:lumOff val="35000"/>
                </a:schemeClr>
              </a:solidFill>
              <a:latin typeface="Arial"/>
              <a:ea typeface="+mj-ea"/>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 momento tutto per sé</a:t>
            </a:r>
            <a:r>
              <a:rPr lang="it-IT" sz="2000" b="1" dirty="0" smtClean="0">
                <a:solidFill>
                  <a:schemeClr val="tx1">
                    <a:lumMod val="65000"/>
                    <a:lumOff val="35000"/>
                  </a:schemeClr>
                </a:solidFill>
                <a:latin typeface="Arial"/>
                <a:ea typeface="+mj-ea"/>
                <a:cs typeface="Arial"/>
              </a:rPr>
              <a:t>/2</a:t>
            </a:r>
            <a:endParaRPr lang="it-IT" sz="2700" b="1" dirty="0" smtClean="0">
              <a:solidFill>
                <a:schemeClr val="tx1">
                  <a:lumMod val="65000"/>
                  <a:lumOff val="35000"/>
                </a:schemeClr>
              </a:solidFill>
              <a:latin typeface="Arial"/>
              <a:ea typeface="+mj-ea"/>
              <a:cs typeface="Arial"/>
            </a:endParaRPr>
          </a:p>
        </p:txBody>
      </p:sp>
      <p:pic>
        <p:nvPicPr>
          <p:cNvPr id="4" name="Immagin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952230" y="1084863"/>
            <a:ext cx="3683625" cy="5209063"/>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2563" y="1061109"/>
            <a:ext cx="3683626" cy="5209063"/>
          </a:xfrm>
          <a:prstGeom prst="rect">
            <a:avLst/>
          </a:prstGeom>
          <a:ln>
            <a:noFill/>
          </a:ln>
          <a:effectLst>
            <a:outerShdw blurRad="292100" dist="139700" dir="2700000" algn="tl" rotWithShape="0">
              <a:srgbClr val="333333">
                <a:alpha val="65000"/>
              </a:srgbClr>
            </a:outerShdw>
          </a:effectLst>
        </p:spPr>
      </p:pic>
      <p:sp>
        <p:nvSpPr>
          <p:cNvPr id="6" name="Скругленный прямоугольник 4"/>
          <p:cNvSpPr/>
          <p:nvPr/>
        </p:nvSpPr>
        <p:spPr>
          <a:xfrm>
            <a:off x="5359088" y="6201891"/>
            <a:ext cx="3322389" cy="30282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(Gabriella, Milano, 45, Il Corriere della Sera)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49260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cs typeface="Arial"/>
              </a:rPr>
              <a:t>La fruizione </a:t>
            </a:r>
            <a:endParaRPr lang="it-IT" sz="2700" b="1" dirty="0">
              <a:solidFill>
                <a:schemeClr val="tx1">
                  <a:lumMod val="65000"/>
                  <a:lumOff val="35000"/>
                </a:schemeClr>
              </a:solidFill>
              <a:latin typeface="Arial"/>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 "momenti rubati"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Soprattutto quando il momento principale di fruizione è quello serale, esso è preceduto da </a:t>
            </a:r>
            <a:r>
              <a:rPr lang="it-IT" sz="1400" b="1" dirty="0" smtClean="0">
                <a:solidFill>
                  <a:schemeClr val="accent3">
                    <a:lumMod val="75000"/>
                  </a:schemeClr>
                </a:solidFill>
              </a:rPr>
              <a:t>un primo consumo parziale di impulso o da una serie di momenti "interstiziali"</a:t>
            </a:r>
            <a:r>
              <a:rPr lang="it-IT" sz="1400" dirty="0" smtClean="0">
                <a:solidFill>
                  <a:schemeClr val="tx1">
                    <a:lumMod val="75000"/>
                    <a:lumOff val="25000"/>
                  </a:schemeClr>
                </a:solidFill>
              </a:rPr>
              <a:t>, "rubati" al flusso dei doveri nell'arco della giornata, che costituiscono </a:t>
            </a:r>
            <a:r>
              <a:rPr lang="it-IT" sz="1400" b="1" dirty="0" smtClean="0">
                <a:solidFill>
                  <a:schemeClr val="accent3">
                    <a:lumMod val="75000"/>
                  </a:schemeClr>
                </a:solidFill>
              </a:rPr>
              <a:t>una fugace anticipazione dell'esperienza attesa</a:t>
            </a:r>
            <a:r>
              <a:rPr lang="it-IT" sz="1400" dirty="0" smtClean="0">
                <a:solidFill>
                  <a:schemeClr val="tx1">
                    <a:lumMod val="75000"/>
                    <a:lumOff val="25000"/>
                  </a:schemeClr>
                </a:solidFill>
              </a:rPr>
              <a:t>, il cui effetto è soprattutto quello di </a:t>
            </a:r>
            <a:r>
              <a:rPr lang="it-IT" sz="1400" b="1" dirty="0" smtClean="0">
                <a:solidFill>
                  <a:schemeClr val="accent3">
                    <a:lumMod val="75000"/>
                  </a:schemeClr>
                </a:solidFill>
              </a:rPr>
              <a:t>generare un desiderio ancora maggiore</a:t>
            </a:r>
            <a:r>
              <a:rPr lang="it-IT" sz="1400" dirty="0" smtClean="0">
                <a:solidFill>
                  <a:schemeClr val="tx1">
                    <a:lumMod val="75000"/>
                    <a:lumOff val="25000"/>
                  </a:schemeClr>
                </a:solidFill>
              </a:rPr>
              <a:t>:</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fuori dall'edicola, per una rapida scorsa dei titoli principali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durante il tragitto verso l'ufficio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al bar mentre si fa colazione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in qualche momento di pausa dal lavoro </a:t>
            </a: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Questi momenti sono accomunati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da una lettura più </a:t>
            </a:r>
            <a:r>
              <a:rPr lang="it-IT" sz="1400" dirty="0" err="1" smtClean="0">
                <a:solidFill>
                  <a:schemeClr val="tx1">
                    <a:lumMod val="75000"/>
                    <a:lumOff val="25000"/>
                  </a:schemeClr>
                </a:solidFill>
              </a:rPr>
              <a:t>randomica</a:t>
            </a:r>
            <a:r>
              <a:rPr lang="it-IT" sz="1400" dirty="0" smtClean="0">
                <a:solidFill>
                  <a:schemeClr val="tx1">
                    <a:lumMod val="75000"/>
                    <a:lumOff val="25000"/>
                  </a:schemeClr>
                </a:solidFill>
              </a:rPr>
              <a:t>, leggera (anche nel livello attenzionale), che si concentra sui contenuti che hanno destato maggiore interesse e curiosità e che si contrappone all'andamento più sequenziale e all'attitudine più immersiva della fruizione "rituale" della sera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dal fatto di costituire spesso occasioni di socialità, in cui i contenuti offrono spunti di conversazione con i colleghi, l'edicolante o gli altri avventori del bar </a:t>
            </a:r>
            <a:endParaRPr lang="it-IT" sz="1400" dirty="0">
              <a:solidFill>
                <a:schemeClr val="tx1">
                  <a:lumMod val="75000"/>
                  <a:lumOff val="25000"/>
                </a:schemeClr>
              </a:solidFill>
            </a:endParaRPr>
          </a:p>
        </p:txBody>
      </p:sp>
      <p:sp>
        <p:nvSpPr>
          <p:cNvPr id="4" name="Скругленный прямоугольник 4"/>
          <p:cNvSpPr/>
          <p:nvPr/>
        </p:nvSpPr>
        <p:spPr>
          <a:xfrm>
            <a:off x="297624" y="5712415"/>
            <a:ext cx="8558213" cy="51260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“In macchina al semaforo, lo sfoglio, è il piacere della parte più frivola, un'evasione veloce” </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(Amelia, 46, Roma, Marie Claire)</a:t>
            </a:r>
          </a:p>
        </p:txBody>
      </p:sp>
      <p:sp>
        <p:nvSpPr>
          <p:cNvPr id="7" name="Скругленный прямоугольник 4"/>
          <p:cNvSpPr/>
          <p:nvPr/>
        </p:nvSpPr>
        <p:spPr>
          <a:xfrm>
            <a:off x="285745" y="4902881"/>
            <a:ext cx="8558213" cy="704626"/>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“Appena </a:t>
            </a:r>
            <a:r>
              <a:rPr lang="it-IT" sz="1200" i="1" dirty="0">
                <a:solidFill>
                  <a:srgbClr val="5F5F5F"/>
                </a:solidFill>
                <a:latin typeface="Arial" panose="020B0604020202020204" pitchFamily="34" charset="0"/>
                <a:ea typeface="MS PGothic" pitchFamily="34" charset="-128"/>
                <a:cs typeface="Arial" panose="020B0604020202020204" pitchFamily="34" charset="0"/>
              </a:rPr>
              <a:t>arriva la pausa pranzo mi leggo subito gli articoli che la mattina avevano catturato la mia attenzione e soddisfo la mia curiosità iniziale” </a:t>
            </a: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(Rosario, 59, Napoli, Il Mattino)</a:t>
            </a:r>
          </a:p>
        </p:txBody>
      </p:sp>
    </p:spTree>
    <p:extLst>
      <p:ext uri="{BB962C8B-B14F-4D97-AF65-F5344CB8AC3E}">
        <p14:creationId xmlns:p14="http://schemas.microsoft.com/office/powerpoint/2010/main" xmlns="" val="145792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cs typeface="Arial"/>
              </a:rPr>
              <a:t>La fruizione </a:t>
            </a:r>
            <a:endParaRPr lang="it-IT" sz="2700" b="1" dirty="0">
              <a:solidFill>
                <a:schemeClr val="tx1">
                  <a:lumMod val="65000"/>
                  <a:lumOff val="35000"/>
                </a:schemeClr>
              </a:solidFill>
              <a:latin typeface="Arial"/>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Dopo la lettura il giornale vive ancora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A conferma della relazione intima e viscerale che i lettori affezionati hanno con la propria testata di riferimento, la fruizione non si esaurisce con la prima lettura</a:t>
            </a:r>
            <a:endParaRPr lang="it-IT" sz="1400" dirty="0">
              <a:solidFill>
                <a:schemeClr val="tx1">
                  <a:lumMod val="75000"/>
                  <a:lumOff val="25000"/>
                </a:schemeClr>
              </a:solidFill>
            </a:endParaRPr>
          </a:p>
          <a:p>
            <a:pPr marL="736600" lvl="2" indent="-285750" algn="just">
              <a:lnSpc>
                <a:spcPts val="1920"/>
              </a:lnSpc>
              <a:spcBef>
                <a:spcPts val="0"/>
              </a:spcBef>
              <a:spcAft>
                <a:spcPts val="400"/>
              </a:spcAft>
            </a:pPr>
            <a:r>
              <a:rPr lang="it-IT" sz="1400" dirty="0">
                <a:solidFill>
                  <a:schemeClr val="tx1">
                    <a:lumMod val="75000"/>
                    <a:lumOff val="25000"/>
                  </a:schemeClr>
                </a:solidFill>
                <a:latin typeface="Arial"/>
                <a:cs typeface="Arial"/>
              </a:rPr>
              <a:t>tra chi legge in cartaceo, </a:t>
            </a:r>
            <a:r>
              <a:rPr lang="it-IT" sz="1400" b="1" dirty="0" smtClean="0">
                <a:solidFill>
                  <a:schemeClr val="accent3">
                    <a:lumMod val="75000"/>
                  </a:schemeClr>
                </a:solidFill>
              </a:rPr>
              <a:t>sono diffuse pratiche di manipolazione dell'oggetto giornale</a:t>
            </a:r>
            <a:r>
              <a:rPr lang="it-IT" sz="1400" dirty="0" smtClean="0">
                <a:solidFill>
                  <a:schemeClr val="tx1">
                    <a:lumMod val="75000"/>
                    <a:lumOff val="25000"/>
                  </a:schemeClr>
                </a:solidFill>
              </a:rPr>
              <a:t>, i contenuti di interesse vengono staccati, ritagliati, archiviati, riletti e utilizzati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dando vita a una sorta di agenda per il tempo libero e le attività culturali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costituendo ricettari o vademecum di viaggio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e in generale come riserva di contenuti su cui ci si ripromette di tornare con più calma o per costituire "dossier" su argomenti che stanno particolarmente a cuore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chi non ha problemi di spazio colleziona i numeri arretrati (soprattutto delle riviste), compiacendosi del possesso e del rapporto "speciale" con la propria testata di riferimento </a:t>
            </a:r>
            <a:endParaRPr lang="it-IT" sz="1400" dirty="0">
              <a:solidFill>
                <a:schemeClr val="tx1">
                  <a:lumMod val="75000"/>
                  <a:lumOff val="25000"/>
                </a:schemeClr>
              </a:solidFill>
            </a:endParaRPr>
          </a:p>
          <a:p>
            <a:pPr marL="0" lvl="1" indent="0" algn="just">
              <a:lnSpc>
                <a:spcPts val="1920"/>
              </a:lnSpc>
              <a:spcBef>
                <a:spcPts val="0"/>
              </a:spcBef>
              <a:spcAft>
                <a:spcPts val="400"/>
              </a:spcAft>
              <a:buNone/>
            </a:pPr>
            <a:endParaRPr lang="it-IT" sz="1400" dirty="0">
              <a:solidFill>
                <a:schemeClr val="tx1">
                  <a:lumMod val="75000"/>
                  <a:lumOff val="25000"/>
                </a:schemeClr>
              </a:solidFill>
            </a:endParaRPr>
          </a:p>
        </p:txBody>
      </p:sp>
      <p:sp>
        <p:nvSpPr>
          <p:cNvPr id="8" name="Скругленный прямоугольник 4"/>
          <p:cNvSpPr/>
          <p:nvPr/>
        </p:nvSpPr>
        <p:spPr>
          <a:xfrm>
            <a:off x="285744" y="4797631"/>
            <a:ext cx="8558213" cy="596091"/>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“Mi piace quando leggo un articolo che consiglia un libro staccarlo e usarlo come segnalibro del libro che poi compro e leggo. Così quando rileggerò il libro troverò anche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l’articolo" </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(Serena, 47, Torino, La Stampa)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9" name="Скругленный прямоугольник 4"/>
          <p:cNvSpPr/>
          <p:nvPr/>
        </p:nvSpPr>
        <p:spPr>
          <a:xfrm>
            <a:off x="285743" y="5445343"/>
            <a:ext cx="8558213" cy="81616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Mi piace segnarmi le pagine che mi piacciono, 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posti </a:t>
            </a:r>
            <a:r>
              <a:rPr lang="it-IT" sz="1200" i="1" dirty="0">
                <a:solidFill>
                  <a:srgbClr val="5F5F5F"/>
                </a:solidFill>
                <a:latin typeface="Arial" panose="020B0604020202020204" pitchFamily="34" charset="0"/>
                <a:ea typeface="MS PGothic" pitchFamily="34" charset="-128"/>
                <a:cs typeface="Arial" panose="020B0604020202020204" pitchFamily="34" charset="0"/>
              </a:rPr>
              <a:t>che vorrei vedere… poi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li </a:t>
            </a:r>
            <a:r>
              <a:rPr lang="it-IT" sz="1200" i="1" dirty="0">
                <a:solidFill>
                  <a:srgbClr val="5F5F5F"/>
                </a:solidFill>
                <a:latin typeface="Arial" panose="020B0604020202020204" pitchFamily="34" charset="0"/>
                <a:ea typeface="MS PGothic" pitchFamily="34" charset="-128"/>
                <a:cs typeface="Arial" panose="020B0604020202020204" pitchFamily="34" charset="0"/>
              </a:rPr>
              <a:t>tengo lì e con mia moglie li usiamo per farci venire in mente nuove mete. Quasi mai sono quelle suggerite, ma quei suggerimenti ci fanno venire in mente sempre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qualcos’altro" </a:t>
            </a:r>
          </a:p>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Luca, 46,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Torino, Dove)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10" name="Скругленный прямоугольник 4"/>
          <p:cNvSpPr/>
          <p:nvPr/>
        </p:nvSpPr>
        <p:spPr>
          <a:xfrm>
            <a:off x="292893" y="4120737"/>
            <a:ext cx="8558213" cy="612222"/>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“È </a:t>
            </a:r>
            <a:r>
              <a:rPr lang="it-IT" sz="1200" i="1" dirty="0">
                <a:solidFill>
                  <a:srgbClr val="5F5F5F"/>
                </a:solidFill>
                <a:latin typeface="Arial" panose="020B0604020202020204" pitchFamily="34" charset="0"/>
                <a:ea typeface="MS PGothic" pitchFamily="34" charset="-128"/>
                <a:cs typeface="Arial" panose="020B0604020202020204" pitchFamily="34" charset="0"/>
              </a:rPr>
              <a:t>un puro godimento vedere tutta la fila di giornali o volumi affiancati; la tecnologia oggi permette archiviazioni pazzesche ma non hanno nulla a che vedere con l’avere un bel libro in mano”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(Gianluigi, 54, Roma, IlSole24Ore)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20759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cs typeface="Arial"/>
              </a:rPr>
              <a:t>La fruizione </a:t>
            </a:r>
            <a:endParaRPr lang="it-IT" sz="2700" b="1" dirty="0">
              <a:solidFill>
                <a:schemeClr val="tx1">
                  <a:lumMod val="65000"/>
                  <a:lumOff val="35000"/>
                </a:schemeClr>
              </a:solidFill>
              <a:latin typeface="Arial"/>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Il fascino unico della carta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Le pratiche di collezionismo e di manipolazione dei giornali e delle riviste confermano quanto le testate a pagamento si innestino intimamente nella vita dei lettori. </a:t>
            </a: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Il formato cartaceo – almeno nel campione di intervistati -  sembra godere di un sensibile vantaggio rispetto alla versione su tablet nella capacità di stabilire un rapporto più immediato, addirittura fisico con il lettore grazie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all'elevato coinvolgimento sensoriale</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e a quella caratteristica sensazione di "possesso" – il giornale può essere infatti piegato, stropicciato, plasmato a proprio piacimento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in particolare i formati elettronici impediscono la pratica dello staccare e conservare (molto diffusa) e di inserire segnalibri e </a:t>
            </a:r>
            <a:r>
              <a:rPr lang="it-IT" dirty="0" smtClean="0">
                <a:solidFill>
                  <a:schemeClr val="tx1">
                    <a:lumMod val="75000"/>
                    <a:lumOff val="25000"/>
                  </a:schemeClr>
                </a:solidFill>
                <a:latin typeface="Arial"/>
                <a:cs typeface="Arial"/>
              </a:rPr>
              <a:t>memo</a:t>
            </a:r>
            <a:r>
              <a:rPr lang="it-IT" dirty="0">
                <a:solidFill>
                  <a:schemeClr val="tx1">
                    <a:lumMod val="75000"/>
                    <a:lumOff val="25000"/>
                  </a:schemeClr>
                </a:solidFill>
                <a:latin typeface="Arial"/>
                <a:cs typeface="Arial"/>
              </a:rPr>
              <a:t> </a:t>
            </a:r>
          </a:p>
          <a:p>
            <a:pPr marL="285750" lvl="1" indent="-285750" algn="just">
              <a:lnSpc>
                <a:spcPts val="1920"/>
              </a:lnSpc>
              <a:spcBef>
                <a:spcPts val="0"/>
              </a:spcBef>
              <a:spcAft>
                <a:spcPts val="400"/>
              </a:spcAft>
            </a:pPr>
            <a:r>
              <a:rPr lang="it-IT" sz="1400" dirty="0" smtClean="0">
                <a:solidFill>
                  <a:schemeClr val="tx1">
                    <a:lumMod val="75000"/>
                    <a:lumOff val="25000"/>
                  </a:schemeClr>
                </a:solidFill>
              </a:rPr>
              <a:t>La fruizione delle testate a pagamento su tablet sembra infatti implicare una maggiore distanza con il lettore, come se lo schermo introducesse un elemento di mediazione che impedisce una relazione davvero intima. </a:t>
            </a:r>
            <a:endParaRPr lang="it-IT" sz="1400" dirty="0">
              <a:solidFill>
                <a:schemeClr val="tx1">
                  <a:lumMod val="75000"/>
                  <a:lumOff val="25000"/>
                </a:schemeClr>
              </a:solidFill>
            </a:endParaRPr>
          </a:p>
        </p:txBody>
      </p:sp>
      <p:sp>
        <p:nvSpPr>
          <p:cNvPr id="4" name="Rettangolo arrotondato 3"/>
          <p:cNvSpPr/>
          <p:nvPr/>
        </p:nvSpPr>
        <p:spPr>
          <a:xfrm>
            <a:off x="182563" y="4678878"/>
            <a:ext cx="8858993" cy="1555667"/>
          </a:xfrm>
          <a:prstGeom prst="round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600" dirty="0" smtClean="0"/>
              <a:t>Rispetto alla ricerca effettuata per UPA nel 2010 nel periodo immediatamente successivo al lancio dell'</a:t>
            </a:r>
            <a:r>
              <a:rPr lang="it-IT" sz="1600" dirty="0" err="1" smtClean="0"/>
              <a:t>iPad</a:t>
            </a:r>
            <a:r>
              <a:rPr lang="it-IT" sz="1600" dirty="0" smtClean="0"/>
              <a:t>, si riscontra nei lettori affezionati di testate a pagamento una risimbolizzazione positiva della carta rispetto al tablet. </a:t>
            </a:r>
          </a:p>
          <a:p>
            <a:pPr algn="ctr"/>
            <a:r>
              <a:rPr lang="it-IT" sz="1600" dirty="0"/>
              <a:t>Q</a:t>
            </a:r>
            <a:r>
              <a:rPr lang="it-IT" sz="1600" dirty="0" smtClean="0"/>
              <a:t>uest'ultimo è apprezzato soprattutto per la sua portabilità e praticità ma, ormai consolidato nell'uso e nell'immaginario, ha forse perso un po' di smalto e di potere di fascinazione a vantaggio della carta, forte della sua capacità di coinvolgimento emotivo e sensoriale. </a:t>
            </a:r>
            <a:endParaRPr lang="it-IT" sz="1600" dirty="0"/>
          </a:p>
        </p:txBody>
      </p:sp>
    </p:spTree>
    <p:extLst>
      <p:ext uri="{BB962C8B-B14F-4D97-AF65-F5344CB8AC3E}">
        <p14:creationId xmlns:p14="http://schemas.microsoft.com/office/powerpoint/2010/main" xmlns="" val="33913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testo 1"/>
          <p:cNvSpPr>
            <a:spLocks noGrp="1"/>
          </p:cNvSpPr>
          <p:nvPr>
            <p:ph type="body" sz="quarter" idx="13"/>
          </p:nvPr>
        </p:nvSpPr>
        <p:spPr>
          <a:xfrm>
            <a:off x="181995" y="343530"/>
            <a:ext cx="6873898" cy="750737"/>
          </a:xfrm>
        </p:spPr>
        <p:txBody>
          <a:bodyPr/>
          <a:lstStyle/>
          <a:p>
            <a:r>
              <a:rPr lang="it-IT" dirty="0" smtClean="0"/>
              <a:t>Indice</a:t>
            </a:r>
            <a:endParaRPr lang="it-IT" dirty="0"/>
          </a:p>
        </p:txBody>
      </p:sp>
      <p:sp>
        <p:nvSpPr>
          <p:cNvPr id="4" name="Segnaposto testo 3"/>
          <p:cNvSpPr>
            <a:spLocks noGrp="1"/>
          </p:cNvSpPr>
          <p:nvPr>
            <p:ph type="body" sz="quarter" idx="15"/>
          </p:nvPr>
        </p:nvSpPr>
        <p:spPr>
          <a:xfrm>
            <a:off x="277135" y="1668390"/>
            <a:ext cx="8566614" cy="3228166"/>
          </a:xfrm>
        </p:spPr>
        <p:txBody>
          <a:bodyPr/>
          <a:lstStyle/>
          <a:p>
            <a:pPr marL="457200" indent="-457200">
              <a:buFont typeface="+mj-lt"/>
              <a:buAutoNum type="arabicPeriod"/>
            </a:pPr>
            <a:r>
              <a:rPr lang="it-IT" dirty="0" smtClean="0"/>
              <a:t>Obiettivi, Metodologia &amp; Campione</a:t>
            </a:r>
          </a:p>
          <a:p>
            <a:pPr marL="457200" indent="-457200">
              <a:buFont typeface="+mj-lt"/>
              <a:buAutoNum type="arabicPeriod"/>
            </a:pPr>
            <a:r>
              <a:rPr lang="it-IT" dirty="0" smtClean="0"/>
              <a:t>Vissuti di affiliazione, acquisto e fruizione</a:t>
            </a:r>
          </a:p>
          <a:p>
            <a:pPr marL="457200" indent="-457200">
              <a:buFont typeface="+mj-lt"/>
              <a:buAutoNum type="arabicPeriod"/>
            </a:pPr>
            <a:r>
              <a:rPr lang="it-IT" dirty="0" smtClean="0"/>
              <a:t>Motivazioni di acquisto e stili relazionali con la testata </a:t>
            </a:r>
            <a:endParaRPr lang="it-IT" dirty="0"/>
          </a:p>
          <a:p>
            <a:pPr marL="457200" indent="-457200">
              <a:buFont typeface="+mj-lt"/>
              <a:buAutoNum type="arabicPeriod"/>
            </a:pPr>
            <a:r>
              <a:rPr lang="it-IT" dirty="0" smtClean="0"/>
              <a:t>Ruolo e valore delle testate a pagamento rispetto alle fonti gratuite </a:t>
            </a:r>
          </a:p>
          <a:p>
            <a:pPr marL="457200" indent="-457200">
              <a:buFont typeface="+mj-lt"/>
              <a:buAutoNum type="arabicPeriod"/>
            </a:pPr>
            <a:r>
              <a:rPr lang="it-IT" dirty="0" smtClean="0"/>
              <a:t>Riflessioni prospettiche e consigli dei lettori </a:t>
            </a:r>
          </a:p>
        </p:txBody>
      </p:sp>
    </p:spTree>
    <p:extLst>
      <p:ext uri="{BB962C8B-B14F-4D97-AF65-F5344CB8AC3E}">
        <p14:creationId xmlns:p14="http://schemas.microsoft.com/office/powerpoint/2010/main" xmlns="" val="2718156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285750" lvl="1" indent="-285750" algn="just">
              <a:lnSpc>
                <a:spcPts val="1920"/>
              </a:lnSpc>
              <a:spcBef>
                <a:spcPts val="0"/>
              </a:spcBef>
              <a:spcAft>
                <a:spcPts val="400"/>
              </a:spcAft>
              <a:buBlip>
                <a:blip r:embed="rId2"/>
              </a:buBlip>
            </a:pPr>
            <a:r>
              <a:rPr lang="it-IT" sz="1400" dirty="0">
                <a:solidFill>
                  <a:schemeClr val="tx1">
                    <a:lumMod val="75000"/>
                    <a:lumOff val="25000"/>
                  </a:schemeClr>
                </a:solidFill>
                <a:latin typeface="Arial" panose="020B0604020202020204" pitchFamily="34" charset="0"/>
                <a:cs typeface="Arial" panose="020B0604020202020204" pitchFamily="34" charset="0"/>
              </a:rPr>
              <a:t>I driver di scelta del formato digitale per </a:t>
            </a:r>
            <a:r>
              <a:rPr lang="it-IT" sz="1400" dirty="0" err="1">
                <a:solidFill>
                  <a:schemeClr val="tx1">
                    <a:lumMod val="75000"/>
                    <a:lumOff val="25000"/>
                  </a:schemeClr>
                </a:solidFill>
                <a:latin typeface="Arial" panose="020B0604020202020204" pitchFamily="34" charset="0"/>
                <a:cs typeface="Arial" panose="020B0604020202020204" pitchFamily="34" charset="0"/>
              </a:rPr>
              <a:t>tablet</a:t>
            </a:r>
            <a:r>
              <a:rPr lang="it-IT" sz="1400" dirty="0">
                <a:solidFill>
                  <a:schemeClr val="tx1">
                    <a:lumMod val="75000"/>
                    <a:lumOff val="25000"/>
                  </a:schemeClr>
                </a:solidFill>
                <a:latin typeface="Arial" panose="020B0604020202020204" pitchFamily="34" charset="0"/>
                <a:cs typeface="Arial" panose="020B0604020202020204" pitchFamily="34" charset="0"/>
              </a:rPr>
              <a:t> sono soprattutto </a:t>
            </a:r>
          </a:p>
          <a:p>
            <a:pPr marL="736600" lvl="2" indent="-285750" algn="just">
              <a:lnSpc>
                <a:spcPts val="1920"/>
              </a:lnSpc>
              <a:spcBef>
                <a:spcPts val="0"/>
              </a:spcBef>
              <a:spcAft>
                <a:spcPts val="400"/>
              </a:spcAft>
              <a:buClr>
                <a:schemeClr val="accent3">
                  <a:lumMod val="75000"/>
                </a:schemeClr>
              </a:buClr>
            </a:pPr>
            <a:r>
              <a:rPr lang="it-IT" sz="1400" b="1" dirty="0">
                <a:solidFill>
                  <a:schemeClr val="accent3">
                    <a:lumMod val="75000"/>
                  </a:schemeClr>
                </a:solidFill>
              </a:rPr>
              <a:t>l'estrema portabilità</a:t>
            </a:r>
            <a:r>
              <a:rPr lang="it-IT" sz="1400" dirty="0">
                <a:solidFill>
                  <a:schemeClr val="tx1">
                    <a:lumMod val="75000"/>
                    <a:lumOff val="25000"/>
                  </a:schemeClr>
                </a:solidFill>
              </a:rPr>
              <a:t>, anche perché dà la possibilità di portare con sé più testate </a:t>
            </a:r>
            <a:endParaRPr lang="it-IT" sz="1400" dirty="0" smtClean="0">
              <a:solidFill>
                <a:schemeClr val="tx1">
                  <a:lumMod val="75000"/>
                  <a:lumOff val="25000"/>
                </a:schemeClr>
              </a:solidFil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sz="1400" dirty="0" smtClean="0">
                <a:solidFill>
                  <a:schemeClr val="tx1">
                    <a:lumMod val="75000"/>
                    <a:lumOff val="25000"/>
                  </a:schemeClr>
                </a:solidFill>
                <a:latin typeface="Arial"/>
                <a:cs typeface="Arial"/>
              </a:rPr>
              <a:t>è infatti particolarmente diffuso tra i lettori che prediligono occasioni di fruizione di natura interstiziale (metropolitana verso il lavoro, viaggi in treno) </a:t>
            </a:r>
          </a:p>
          <a:p>
            <a:pPr marL="736600" lvl="2" indent="-285750" algn="just">
              <a:lnSpc>
                <a:spcPts val="1920"/>
              </a:lnSpc>
              <a:spcBef>
                <a:spcPts val="0"/>
              </a:spcBef>
              <a:spcAft>
                <a:spcPts val="400"/>
              </a:spcAft>
              <a:buClr>
                <a:schemeClr val="accent3">
                  <a:lumMod val="75000"/>
                </a:schemeClr>
              </a:buClr>
            </a:pPr>
            <a:r>
              <a:rPr lang="it-IT" sz="1400" b="1" dirty="0" smtClean="0">
                <a:solidFill>
                  <a:schemeClr val="accent3">
                    <a:lumMod val="75000"/>
                  </a:schemeClr>
                </a:solidFill>
              </a:rPr>
              <a:t>la maneggevolezza</a:t>
            </a:r>
            <a:r>
              <a:rPr lang="it-IT" sz="1400" dirty="0" smtClean="0">
                <a:solidFill>
                  <a:schemeClr val="tx1">
                    <a:lumMod val="75000"/>
                    <a:lumOff val="25000"/>
                  </a:schemeClr>
                </a:solidFill>
              </a:rPr>
              <a:t> </a:t>
            </a:r>
            <a:r>
              <a:rPr lang="it-IT" sz="1400" dirty="0">
                <a:solidFill>
                  <a:schemeClr val="tx1">
                    <a:lumMod val="75000"/>
                    <a:lumOff val="25000"/>
                  </a:schemeClr>
                </a:solidFill>
              </a:rPr>
              <a:t>rispetto al cartaceo, soprattutto nel caso dei quotidiani </a:t>
            </a:r>
            <a:r>
              <a:rPr lang="it-IT" sz="1400" dirty="0" smtClean="0">
                <a:solidFill>
                  <a:schemeClr val="tx1">
                    <a:lumMod val="75000"/>
                    <a:lumOff val="25000"/>
                  </a:schemeClr>
                </a:solidFill>
              </a:rPr>
              <a:t>e, di nuovo, soprattutto in mobilità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sz="1400" dirty="0">
                <a:solidFill>
                  <a:schemeClr val="tx1">
                    <a:lumMod val="75000"/>
                    <a:lumOff val="25000"/>
                  </a:schemeClr>
                </a:solidFill>
                <a:latin typeface="Arial"/>
                <a:cs typeface="Arial"/>
              </a:rPr>
              <a:t>da parte dei lettori del formato cartaceo è infatti frequente la richiesta che i quotidiani riducano il formato </a:t>
            </a:r>
            <a:r>
              <a:rPr lang="it-IT" sz="1400" dirty="0" smtClean="0">
                <a:solidFill>
                  <a:schemeClr val="tx1">
                    <a:lumMod val="75000"/>
                    <a:lumOff val="25000"/>
                  </a:schemeClr>
                </a:solidFill>
                <a:latin typeface="Arial"/>
                <a:cs typeface="Arial"/>
              </a:rPr>
              <a:t>affinché diventi più portabile e maneggevole </a:t>
            </a:r>
            <a:endParaRPr lang="it-IT" sz="1400" dirty="0">
              <a:solidFill>
                <a:schemeClr val="tx1">
                  <a:lumMod val="75000"/>
                  <a:lumOff val="25000"/>
                </a:schemeClr>
              </a:solidFill>
              <a:latin typeface="Arial"/>
              <a:cs typeface="Arial"/>
            </a:endParaRPr>
          </a:p>
          <a:p>
            <a:pPr marL="736600" lvl="2" indent="-285750" algn="just">
              <a:lnSpc>
                <a:spcPts val="1920"/>
              </a:lnSpc>
              <a:spcBef>
                <a:spcPts val="0"/>
              </a:spcBef>
              <a:spcAft>
                <a:spcPts val="400"/>
              </a:spcAft>
              <a:buClr>
                <a:schemeClr val="accent3">
                  <a:lumMod val="75000"/>
                </a:schemeClr>
              </a:buClr>
            </a:pPr>
            <a:r>
              <a:rPr lang="it-IT" sz="1400" b="1" dirty="0">
                <a:solidFill>
                  <a:schemeClr val="accent3">
                    <a:lumMod val="75000"/>
                  </a:schemeClr>
                </a:solidFill>
              </a:rPr>
              <a:t>il prezzo inferiore </a:t>
            </a:r>
            <a:r>
              <a:rPr lang="it-IT" sz="1400" dirty="0">
                <a:solidFill>
                  <a:schemeClr val="tx1">
                    <a:lumMod val="75000"/>
                    <a:lumOff val="25000"/>
                  </a:schemeClr>
                </a:solidFill>
                <a:latin typeface="Arial"/>
                <a:cs typeface="Arial"/>
              </a:rPr>
              <a:t>praticato da alcune testate </a:t>
            </a:r>
            <a:endParaRPr lang="it-IT" sz="1400" dirty="0">
              <a:solidFill>
                <a:schemeClr val="tx1">
                  <a:lumMod val="75000"/>
                  <a:lumOff val="25000"/>
                </a:schemeClr>
              </a:solidFill>
              <a:latin typeface="Arial" panose="020B0604020202020204" pitchFamily="34" charset="0"/>
              <a:cs typeface="Arial" panose="020B0604020202020204" pitchFamily="34" charset="0"/>
            </a:endParaRPr>
          </a:p>
          <a:p>
            <a:pPr marL="285750" lvl="1" indent="-285750" algn="just">
              <a:lnSpc>
                <a:spcPts val="1920"/>
              </a:lnSpc>
              <a:spcBef>
                <a:spcPts val="0"/>
              </a:spcBef>
              <a:spcAft>
                <a:spcPts val="400"/>
              </a:spcAft>
              <a:buBlip>
                <a:blip r:embed="rId2"/>
              </a:buBlip>
            </a:pPr>
            <a:endParaRPr lang="it-IT"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cs typeface="Arial"/>
              </a:rPr>
              <a:t>La fruizione </a:t>
            </a:r>
            <a:endParaRPr lang="it-IT" sz="2700" b="1" dirty="0">
              <a:solidFill>
                <a:schemeClr val="tx1">
                  <a:lumMod val="65000"/>
                  <a:lumOff val="35000"/>
                </a:schemeClr>
              </a:solidFill>
              <a:latin typeface="Arial"/>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Driver di scelta del formato digitale</a:t>
            </a:r>
            <a:endParaRPr lang="it-IT" sz="2000" b="1" i="1" dirty="0">
              <a:solidFill>
                <a:schemeClr val="tx1">
                  <a:lumMod val="65000"/>
                  <a:lumOff val="35000"/>
                </a:schemeClr>
              </a:solidFill>
              <a:latin typeface="Arial"/>
              <a:ea typeface="+mj-ea"/>
              <a:cs typeface="Arial"/>
            </a:endParaRPr>
          </a:p>
        </p:txBody>
      </p:sp>
      <p:sp>
        <p:nvSpPr>
          <p:cNvPr id="6" name="Скругленный прямоугольник 4"/>
          <p:cNvSpPr/>
          <p:nvPr/>
        </p:nvSpPr>
        <p:spPr>
          <a:xfrm>
            <a:off x="296386" y="5009433"/>
            <a:ext cx="8558213" cy="612222"/>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"Il </a:t>
            </a:r>
            <a:r>
              <a:rPr lang="it-IT" sz="1200" i="1" dirty="0">
                <a:solidFill>
                  <a:srgbClr val="5F5F5F"/>
                </a:solidFill>
                <a:latin typeface="Arial" panose="020B0604020202020204" pitchFamily="34" charset="0"/>
                <a:ea typeface="MS PGothic" pitchFamily="34" charset="-128"/>
                <a:cs typeface="Arial" panose="020B0604020202020204" pitchFamily="34" charset="0"/>
              </a:rPr>
              <a:t>prezzo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è un motivo, costa </a:t>
            </a:r>
            <a:r>
              <a:rPr lang="it-IT" sz="1200" i="1" dirty="0">
                <a:solidFill>
                  <a:srgbClr val="5F5F5F"/>
                </a:solidFill>
                <a:latin typeface="Arial" panose="020B0604020202020204" pitchFamily="34" charset="0"/>
                <a:ea typeface="MS PGothic" pitchFamily="34" charset="-128"/>
                <a:cs typeface="Arial" panose="020B0604020202020204" pitchFamily="34" charset="0"/>
              </a:rPr>
              <a:t>3,60 invece che 4,50. Poi capita di andare all’estero in viaggio per poterlo leggere è comodo.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Inoltre </a:t>
            </a:r>
            <a:r>
              <a:rPr lang="it-IT" sz="1200" i="1" dirty="0">
                <a:solidFill>
                  <a:srgbClr val="5F5F5F"/>
                </a:solidFill>
                <a:latin typeface="Arial" panose="020B0604020202020204" pitchFamily="34" charset="0"/>
                <a:ea typeface="MS PGothic" pitchFamily="34" charset="-128"/>
                <a:cs typeface="Arial" panose="020B0604020202020204" pitchFamily="34" charset="0"/>
              </a:rPr>
              <a:t>lo ho sempre a portata di mano, poi mi piace tenerlo, tipo biblioteca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virtuale</a:t>
            </a:r>
            <a:r>
              <a:rPr lang="it-IT" sz="1200" i="1" dirty="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(Salvatore, 34, Milano, Class)</a:t>
            </a:r>
          </a:p>
        </p:txBody>
      </p:sp>
    </p:spTree>
    <p:extLst>
      <p:ext uri="{BB962C8B-B14F-4D97-AF65-F5344CB8AC3E}">
        <p14:creationId xmlns:p14="http://schemas.microsoft.com/office/powerpoint/2010/main" xmlns="" val="297177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285750" lvl="1" indent="-285750" algn="just">
              <a:lnSpc>
                <a:spcPts val="1920"/>
              </a:lnSpc>
              <a:spcBef>
                <a:spcPts val="0"/>
              </a:spcBef>
              <a:spcAft>
                <a:spcPts val="400"/>
              </a:spcAft>
              <a:buBlip>
                <a:blip r:embed="rId2"/>
              </a:buBlip>
            </a:pPr>
            <a:r>
              <a:rPr lang="it-IT" sz="1400" b="1" dirty="0" smtClean="0">
                <a:solidFill>
                  <a:schemeClr val="accent3">
                    <a:lumMod val="75000"/>
                  </a:schemeClr>
                </a:solidFill>
                <a:latin typeface="Arial" panose="020B0604020202020204" pitchFamily="34" charset="0"/>
                <a:cs typeface="Arial" panose="020B0604020202020204" pitchFamily="34" charset="0"/>
              </a:rPr>
              <a:t>Il </a:t>
            </a:r>
            <a:r>
              <a:rPr lang="it-IT" sz="1400" b="1" dirty="0">
                <a:solidFill>
                  <a:schemeClr val="accent3">
                    <a:lumMod val="75000"/>
                  </a:schemeClr>
                </a:solidFill>
                <a:latin typeface="Arial" panose="020B0604020202020204" pitchFamily="34" charset="0"/>
                <a:cs typeface="Arial" panose="020B0604020202020204" pitchFamily="34" charset="0"/>
              </a:rPr>
              <a:t>potenziale </a:t>
            </a:r>
            <a:r>
              <a:rPr lang="it-IT" sz="1400" b="1" dirty="0" smtClean="0">
                <a:solidFill>
                  <a:schemeClr val="accent3">
                    <a:lumMod val="75000"/>
                  </a:schemeClr>
                </a:solidFill>
                <a:latin typeface="Arial" panose="020B0604020202020204" pitchFamily="34" charset="0"/>
                <a:cs typeface="Arial" panose="020B0604020202020204" pitchFamily="34" charset="0"/>
              </a:rPr>
              <a:t>"esperienziale" e di "fluidità" del formato digitale </a:t>
            </a:r>
            <a:r>
              <a:rPr lang="it-IT" sz="1400" dirty="0" smtClean="0">
                <a:solidFill>
                  <a:schemeClr val="tx1">
                    <a:lumMod val="75000"/>
                    <a:lumOff val="25000"/>
                  </a:schemeClr>
                </a:solidFill>
                <a:latin typeface="Arial" panose="020B0604020202020204" pitchFamily="34" charset="0"/>
                <a:cs typeface="Arial" panose="020B0604020202020204" pitchFamily="34" charset="0"/>
              </a:rPr>
              <a:t>(più immagini e video, tridimensionalità, link </a:t>
            </a:r>
            <a:r>
              <a:rPr lang="it-IT" sz="1400" dirty="0" err="1" smtClean="0">
                <a:solidFill>
                  <a:schemeClr val="tx1">
                    <a:lumMod val="75000"/>
                    <a:lumOff val="25000"/>
                  </a:schemeClr>
                </a:solidFill>
                <a:latin typeface="Arial" panose="020B0604020202020204" pitchFamily="34" charset="0"/>
                <a:cs typeface="Arial" panose="020B0604020202020204" pitchFamily="34" charset="0"/>
              </a:rPr>
              <a:t>embedded</a:t>
            </a:r>
            <a:r>
              <a:rPr lang="it-IT" sz="1400" dirty="0" smtClean="0">
                <a:solidFill>
                  <a:schemeClr val="tx1">
                    <a:lumMod val="75000"/>
                    <a:lumOff val="25000"/>
                  </a:schemeClr>
                </a:solidFill>
                <a:latin typeface="Arial" panose="020B0604020202020204" pitchFamily="34" charset="0"/>
                <a:cs typeface="Arial" panose="020B0604020202020204" pitchFamily="34" charset="0"/>
              </a:rPr>
              <a:t> con accesso diretto a contenuti di approfondimento/aggiornamenti o a siti di </a:t>
            </a:r>
            <a:r>
              <a:rPr lang="it-IT" sz="1400" dirty="0" err="1" smtClean="0">
                <a:solidFill>
                  <a:schemeClr val="tx1">
                    <a:lumMod val="75000"/>
                    <a:lumOff val="25000"/>
                  </a:schemeClr>
                </a:solidFill>
                <a:latin typeface="Arial" panose="020B0604020202020204" pitchFamily="34" charset="0"/>
                <a:cs typeface="Arial" panose="020B0604020202020204" pitchFamily="34" charset="0"/>
              </a:rPr>
              <a:t>retailer</a:t>
            </a:r>
            <a:r>
              <a:rPr lang="it-IT" sz="1400" dirty="0" smtClean="0">
                <a:solidFill>
                  <a:schemeClr val="tx1">
                    <a:lumMod val="75000"/>
                    <a:lumOff val="25000"/>
                  </a:schemeClr>
                </a:solidFill>
                <a:latin typeface="Arial" panose="020B0604020202020204" pitchFamily="34" charset="0"/>
                <a:cs typeface="Arial" panose="020B0604020202020204" pitchFamily="34" charset="0"/>
              </a:rPr>
              <a:t>) – vero vantaggio potenziale attribuito a questo formato -  è oggetto di diffuse aspettative da parte dei suoi </a:t>
            </a:r>
            <a:r>
              <a:rPr lang="it-IT" sz="1400" dirty="0" err="1" smtClean="0">
                <a:solidFill>
                  <a:schemeClr val="tx1">
                    <a:lumMod val="75000"/>
                    <a:lumOff val="25000"/>
                  </a:schemeClr>
                </a:solidFill>
                <a:latin typeface="Arial" panose="020B0604020202020204" pitchFamily="34" charset="0"/>
                <a:cs typeface="Arial" panose="020B0604020202020204" pitchFamily="34" charset="0"/>
              </a:rPr>
              <a:t>user</a:t>
            </a:r>
            <a:r>
              <a:rPr lang="it-IT" sz="1400" dirty="0" smtClean="0">
                <a:solidFill>
                  <a:schemeClr val="tx1">
                    <a:lumMod val="75000"/>
                    <a:lumOff val="25000"/>
                  </a:schemeClr>
                </a:solidFill>
                <a:latin typeface="Arial" panose="020B0604020202020204" pitchFamily="34" charset="0"/>
                <a:cs typeface="Arial" panose="020B0604020202020204" pitchFamily="34" charset="0"/>
              </a:rPr>
              <a:t> ma è ritenuto ancora largamente inespresso.</a:t>
            </a:r>
            <a:endParaRPr lang="it-IT" sz="1400" dirty="0">
              <a:solidFill>
                <a:schemeClr val="tx1">
                  <a:lumMod val="75000"/>
                  <a:lumOff val="25000"/>
                </a:schemeClr>
              </a:solidFill>
              <a:latin typeface="Arial" panose="020B0604020202020204" pitchFamily="34" charset="0"/>
              <a:cs typeface="Arial" panose="020B0604020202020204" pitchFamily="34" charset="0"/>
            </a:endParaRPr>
          </a:p>
          <a:p>
            <a:pPr marL="285750" lvl="1" indent="-285750" algn="just">
              <a:lnSpc>
                <a:spcPts val="1920"/>
              </a:lnSpc>
              <a:spcBef>
                <a:spcPts val="0"/>
              </a:spcBef>
              <a:spcAft>
                <a:spcPts val="400"/>
              </a:spcAft>
              <a:buBlip>
                <a:blip r:embed="rId2"/>
              </a:buBlip>
            </a:pPr>
            <a:r>
              <a:rPr lang="it-IT" sz="1400" dirty="0" smtClean="0">
                <a:solidFill>
                  <a:schemeClr val="tx1">
                    <a:lumMod val="75000"/>
                    <a:lumOff val="25000"/>
                  </a:schemeClr>
                </a:solidFill>
                <a:latin typeface="Arial" panose="020B0604020202020204" pitchFamily="34" charset="0"/>
                <a:cs typeface="Arial" panose="020B0604020202020204" pitchFamily="34" charset="0"/>
              </a:rPr>
              <a:t>Allo stesso tempo, si chiede che la tecnologia sia messa al servizio di una sorta di </a:t>
            </a:r>
            <a:r>
              <a:rPr lang="it-IT" sz="1400" b="1" dirty="0" smtClean="0">
                <a:solidFill>
                  <a:schemeClr val="accent3">
                    <a:lumMod val="75000"/>
                  </a:schemeClr>
                </a:solidFill>
                <a:latin typeface="Arial" panose="020B0604020202020204" pitchFamily="34" charset="0"/>
                <a:cs typeface="Arial" panose="020B0604020202020204" pitchFamily="34" charset="0"/>
              </a:rPr>
              <a:t>"mimesi" della carta</a:t>
            </a:r>
            <a:r>
              <a:rPr lang="it-IT" sz="1400" dirty="0" smtClean="0">
                <a:solidFill>
                  <a:schemeClr val="tx1">
                    <a:lumMod val="75000"/>
                    <a:lumOff val="25000"/>
                  </a:schemeClr>
                </a:solidFill>
                <a:latin typeface="Arial" panose="020B0604020202020204" pitchFamily="34" charset="0"/>
                <a:cs typeface="Arial" panose="020B0604020202020204" pitchFamily="34" charset="0"/>
              </a:rPr>
              <a:t>: anche i lettori più digitalizzati, affermano infatti di sentire una carta nostalgia per il "calore" della carta. Si chiede dunque (per le applicazioni che ne sono prive) l'introduzione di </a:t>
            </a:r>
          </a:p>
          <a:p>
            <a:pPr marL="736600" lvl="2" indent="-285750" algn="just">
              <a:lnSpc>
                <a:spcPts val="1920"/>
              </a:lnSpc>
              <a:spcBef>
                <a:spcPts val="0"/>
              </a:spcBef>
              <a:spcAft>
                <a:spcPts val="400"/>
              </a:spcAft>
              <a:buClr>
                <a:schemeClr val="accent3">
                  <a:lumMod val="75000"/>
                </a:schemeClr>
              </a:buClr>
            </a:pPr>
            <a:r>
              <a:rPr lang="it-IT" sz="1400" dirty="0" smtClean="0">
                <a:solidFill>
                  <a:schemeClr val="tx1">
                    <a:lumMod val="75000"/>
                    <a:lumOff val="25000"/>
                  </a:schemeClr>
                </a:solidFill>
              </a:rPr>
              <a:t>dispositivi </a:t>
            </a:r>
            <a:r>
              <a:rPr lang="it-IT" sz="1400" dirty="0">
                <a:solidFill>
                  <a:schemeClr val="tx1">
                    <a:lumMod val="75000"/>
                    <a:lumOff val="25000"/>
                  </a:schemeClr>
                </a:solidFill>
              </a:rPr>
              <a:t>che ne imitino il "fruscio" </a:t>
            </a:r>
          </a:p>
          <a:p>
            <a:pPr marL="736600" lvl="2" indent="-285750" algn="just">
              <a:lnSpc>
                <a:spcPts val="1920"/>
              </a:lnSpc>
              <a:spcBef>
                <a:spcPts val="0"/>
              </a:spcBef>
              <a:spcAft>
                <a:spcPts val="400"/>
              </a:spcAft>
              <a:buClr>
                <a:schemeClr val="accent3">
                  <a:lumMod val="75000"/>
                </a:schemeClr>
              </a:buClr>
            </a:pPr>
            <a:r>
              <a:rPr lang="it-IT" sz="1400" dirty="0" smtClean="0">
                <a:solidFill>
                  <a:schemeClr val="tx1">
                    <a:lumMod val="75000"/>
                    <a:lumOff val="25000"/>
                  </a:schemeClr>
                </a:solidFill>
              </a:rPr>
              <a:t>una sorta di "segnalibro" </a:t>
            </a:r>
          </a:p>
          <a:p>
            <a:pPr marL="736600" lvl="2" indent="-285750" algn="just">
              <a:lnSpc>
                <a:spcPts val="1920"/>
              </a:lnSpc>
              <a:spcBef>
                <a:spcPts val="0"/>
              </a:spcBef>
              <a:spcAft>
                <a:spcPts val="400"/>
              </a:spcAft>
              <a:buClr>
                <a:schemeClr val="accent3">
                  <a:lumMod val="75000"/>
                </a:schemeClr>
              </a:buClr>
            </a:pPr>
            <a:r>
              <a:rPr lang="it-IT" sz="1400" dirty="0" smtClean="0">
                <a:solidFill>
                  <a:schemeClr val="tx1">
                    <a:lumMod val="75000"/>
                    <a:lumOff val="25000"/>
                  </a:schemeClr>
                </a:solidFill>
              </a:rPr>
              <a:t>un menu di navigazione che non obblighi alla fruizione in sequenza ma che consenta quell'andamento libero, spontaneo, </a:t>
            </a:r>
            <a:r>
              <a:rPr lang="it-IT" sz="1400" dirty="0" err="1" smtClean="0">
                <a:solidFill>
                  <a:schemeClr val="tx1">
                    <a:lumMod val="75000"/>
                    <a:lumOff val="25000"/>
                  </a:schemeClr>
                </a:solidFill>
              </a:rPr>
              <a:t>randomico</a:t>
            </a:r>
            <a:r>
              <a:rPr lang="it-IT" sz="1400" dirty="0" smtClean="0">
                <a:solidFill>
                  <a:schemeClr val="tx1">
                    <a:lumMod val="75000"/>
                    <a:lumOff val="25000"/>
                  </a:schemeClr>
                </a:solidFill>
              </a:rPr>
              <a:t>, guidato solo dall'ispirazione e dal desiderio del momento, tipico della fruizione sul cartaceo </a:t>
            </a:r>
            <a:endParaRPr lang="it-IT" sz="1400" dirty="0">
              <a:solidFill>
                <a:schemeClr val="tx1">
                  <a:lumMod val="75000"/>
                  <a:lumOff val="25000"/>
                </a:schemeClr>
              </a:solidFill>
            </a:endParaRPr>
          </a:p>
          <a:p>
            <a:pPr marL="736600" lvl="2" indent="-285750">
              <a:lnSpc>
                <a:spcPts val="1920"/>
              </a:lnSpc>
              <a:spcBef>
                <a:spcPts val="0"/>
              </a:spcBef>
              <a:spcAft>
                <a:spcPts val="400"/>
              </a:spcAft>
              <a:buClr>
                <a:schemeClr val="accent3">
                  <a:lumMod val="75000"/>
                </a:schemeClr>
              </a:buClr>
            </a:pPr>
            <a:endParaRPr lang="it-IT" sz="1400" dirty="0">
              <a:solidFill>
                <a:schemeClr val="tx1">
                  <a:lumMod val="75000"/>
                  <a:lumOff val="25000"/>
                </a:schemeClr>
              </a:solidFill>
            </a:endParaRPr>
          </a:p>
          <a:p>
            <a:pPr marL="285750" lvl="1" indent="-285750" algn="just">
              <a:lnSpc>
                <a:spcPts val="1920"/>
              </a:lnSpc>
              <a:spcBef>
                <a:spcPts val="0"/>
              </a:spcBef>
              <a:spcAft>
                <a:spcPts val="400"/>
              </a:spcAft>
              <a:buBlip>
                <a:blip r:embed="rId2"/>
              </a:buBlip>
            </a:pPr>
            <a:endParaRPr lang="it-IT"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cs typeface="Arial"/>
              </a:rPr>
              <a:t>La fruizione </a:t>
            </a:r>
            <a:endParaRPr lang="it-IT" sz="2700" b="1" dirty="0">
              <a:solidFill>
                <a:schemeClr val="tx1">
                  <a:lumMod val="65000"/>
                  <a:lumOff val="35000"/>
                </a:schemeClr>
              </a:solidFill>
              <a:latin typeface="Arial"/>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Su </a:t>
            </a:r>
            <a:r>
              <a:rPr lang="it-IT" sz="2000" b="1" i="1" dirty="0" err="1" smtClean="0">
                <a:solidFill>
                  <a:schemeClr val="tx1">
                    <a:lumMod val="65000"/>
                    <a:lumOff val="35000"/>
                  </a:schemeClr>
                </a:solidFill>
                <a:latin typeface="Arial"/>
                <a:ea typeface="+mj-ea"/>
                <a:cs typeface="Arial"/>
              </a:rPr>
              <a:t>tablet</a:t>
            </a:r>
            <a:r>
              <a:rPr lang="it-IT" sz="2000" b="1" i="1" dirty="0" smtClean="0">
                <a:solidFill>
                  <a:schemeClr val="tx1">
                    <a:lumMod val="65000"/>
                    <a:lumOff val="35000"/>
                  </a:schemeClr>
                </a:solidFill>
                <a:latin typeface="Arial"/>
                <a:ea typeface="+mj-ea"/>
                <a:cs typeface="Arial"/>
              </a:rPr>
              <a:t> si chiede più tecnologia ma anche mimesi della carta</a:t>
            </a:r>
            <a:endParaRPr lang="it-IT" sz="2000" b="1" i="1" dirty="0">
              <a:solidFill>
                <a:schemeClr val="tx1">
                  <a:lumMod val="65000"/>
                  <a:lumOff val="35000"/>
                </a:schemeClr>
              </a:solidFill>
              <a:latin typeface="Arial"/>
              <a:ea typeface="+mj-ea"/>
              <a:cs typeface="Arial"/>
            </a:endParaRPr>
          </a:p>
        </p:txBody>
      </p:sp>
      <p:sp>
        <p:nvSpPr>
          <p:cNvPr id="6" name="Скругленный прямоугольник 4"/>
          <p:cNvSpPr/>
          <p:nvPr/>
        </p:nvSpPr>
        <p:spPr>
          <a:xfrm>
            <a:off x="262385" y="4625162"/>
            <a:ext cx="8558213" cy="1531089"/>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"Manca il </a:t>
            </a:r>
            <a:r>
              <a:rPr lang="it-IT" sz="1200" i="1" dirty="0">
                <a:solidFill>
                  <a:srgbClr val="5F5F5F"/>
                </a:solidFill>
                <a:latin typeface="Arial" panose="020B0604020202020204" pitchFamily="34" charset="0"/>
                <a:ea typeface="MS PGothic" pitchFamily="34" charset="-128"/>
                <a:cs typeface="Arial" panose="020B0604020202020204" pitchFamily="34" charset="0"/>
              </a:rPr>
              <a:t>f</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ruscio </a:t>
            </a:r>
            <a:r>
              <a:rPr lang="it-IT" sz="1200" i="1" dirty="0">
                <a:solidFill>
                  <a:srgbClr val="5F5F5F"/>
                </a:solidFill>
                <a:latin typeface="Arial" panose="020B0604020202020204" pitchFamily="34" charset="0"/>
                <a:ea typeface="MS PGothic" pitchFamily="34" charset="-128"/>
                <a:cs typeface="Arial" panose="020B0604020202020204" pitchFamily="34" charset="0"/>
              </a:rPr>
              <a:t>delle pagine sulle applicazioni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i</a:t>
            </a:r>
            <a:r>
              <a:rPr lang="it-IT" sz="1200" i="1" dirty="0" err="1">
                <a:solidFill>
                  <a:srgbClr val="5F5F5F"/>
                </a:solidFill>
                <a:latin typeface="Arial" panose="020B0604020202020204" pitchFamily="34" charset="0"/>
                <a:ea typeface="MS PGothic" pitchFamily="34" charset="-128"/>
                <a:cs typeface="Arial" panose="020B0604020202020204" pitchFamily="34" charset="0"/>
              </a:rPr>
              <a:t>P</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ad</a:t>
            </a:r>
            <a:r>
              <a:rPr lang="it-IT" sz="1200" i="1" dirty="0">
                <a:solidFill>
                  <a:srgbClr val="5F5F5F"/>
                </a:solidFill>
                <a:latin typeface="Arial" panose="020B0604020202020204" pitchFamily="34" charset="0"/>
                <a:ea typeface="MS PGothic" pitchFamily="34" charset="-128"/>
                <a:cs typeface="Arial" panose="020B0604020202020204" pitchFamily="34" charset="0"/>
              </a:rPr>
              <a:t>. Un po’ la carta manca, è più calorosa e non dispiace mai. Noi siamo abituati alla carta e quindi un po’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manca, poi </a:t>
            </a:r>
            <a:r>
              <a:rPr lang="it-IT" sz="1200" i="1" dirty="0">
                <a:solidFill>
                  <a:srgbClr val="5F5F5F"/>
                </a:solidFill>
                <a:latin typeface="Arial" panose="020B0604020202020204" pitchFamily="34" charset="0"/>
                <a:ea typeface="MS PGothic" pitchFamily="34" charset="-128"/>
                <a:cs typeface="Arial" panose="020B0604020202020204" pitchFamily="34" charset="0"/>
              </a:rPr>
              <a:t>mi sto abituando senza ma la carta è sempre la carta.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marL="0" lvl="1"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Io comunque il futuro lo vedo digitale, vorrei per esempio che inserissero alcuni dizionari di parole più complicate, quelle di cui forse tu sai il significato ma non ne sei sicuro. Senza uscire dall’applicazione del giornale cliccare subito sulla parola e si apre una finestra che ti spiega il significato. Inoltre poter proiettare tutte le immagini in 3D. La possibilità di fare una orecchietta alla pagina dove sei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rimasto, e poi più </a:t>
            </a:r>
            <a:r>
              <a:rPr lang="it-IT" sz="1200" i="1" dirty="0">
                <a:solidFill>
                  <a:srgbClr val="5F5F5F"/>
                </a:solidFill>
                <a:latin typeface="Arial" panose="020B0604020202020204" pitchFamily="34" charset="0"/>
                <a:ea typeface="MS PGothic" pitchFamily="34" charset="-128"/>
                <a:cs typeface="Arial" panose="020B0604020202020204" pitchFamily="34" charset="0"/>
              </a:rPr>
              <a:t>contenuti più coinvolgenti con finestre che si aprono</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Salvatore, 34, Milano, Class)</a:t>
            </a:r>
          </a:p>
        </p:txBody>
      </p:sp>
    </p:spTree>
    <p:extLst>
      <p:ext uri="{BB962C8B-B14F-4D97-AF65-F5344CB8AC3E}">
        <p14:creationId xmlns:p14="http://schemas.microsoft.com/office/powerpoint/2010/main" xmlns="" val="274641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6688" y="1137684"/>
            <a:ext cx="8730443" cy="3221665"/>
          </a:xfrm>
        </p:spPr>
        <p:txBody>
          <a:bodyPr>
            <a:normAutofit fontScale="92500"/>
          </a:bodyPr>
          <a:lstStyle/>
          <a:p>
            <a:pPr marL="285750" lvl="1" indent="-285750" algn="just">
              <a:lnSpc>
                <a:spcPts val="1920"/>
              </a:lnSpc>
              <a:spcBef>
                <a:spcPts val="0"/>
              </a:spcBef>
              <a:spcAft>
                <a:spcPts val="400"/>
              </a:spcAft>
              <a:buBlip>
                <a:blip r:embed="rId2"/>
              </a:buBlip>
            </a:pPr>
            <a:r>
              <a:rPr lang="it-IT" sz="1400" dirty="0" smtClean="0">
                <a:solidFill>
                  <a:schemeClr val="tx1">
                    <a:lumMod val="75000"/>
                    <a:lumOff val="25000"/>
                  </a:schemeClr>
                </a:solidFill>
                <a:latin typeface="Arial" panose="020B0604020202020204" pitchFamily="34" charset="0"/>
                <a:cs typeface="Arial" panose="020B0604020202020204" pitchFamily="34" charset="0"/>
              </a:rPr>
              <a:t>In generale, nonostante l'effetto "meraviglia" al momento dell'uscita di questa tecnologia sia in parte eroso, </a:t>
            </a:r>
            <a:r>
              <a:rPr lang="it-IT" sz="1400" b="1" dirty="0" smtClean="0">
                <a:solidFill>
                  <a:schemeClr val="accent3">
                    <a:lumMod val="75000"/>
                  </a:schemeClr>
                </a:solidFill>
                <a:latin typeface="Arial" panose="020B0604020202020204" pitchFamily="34" charset="0"/>
                <a:cs typeface="Arial" panose="020B0604020202020204" pitchFamily="34" charset="0"/>
              </a:rPr>
              <a:t>il carattere vivido e impattante delle immagini rimane una caratteristica distintiva delle testate su </a:t>
            </a:r>
            <a:r>
              <a:rPr lang="it-IT" sz="1400" b="1" dirty="0" err="1" smtClean="0">
                <a:solidFill>
                  <a:schemeClr val="accent3">
                    <a:lumMod val="75000"/>
                  </a:schemeClr>
                </a:solidFill>
                <a:latin typeface="Arial" panose="020B0604020202020204" pitchFamily="34" charset="0"/>
                <a:cs typeface="Arial" panose="020B0604020202020204" pitchFamily="34" charset="0"/>
              </a:rPr>
              <a:t>tablet</a:t>
            </a:r>
            <a:endParaRPr lang="it-IT" sz="1400" b="1" dirty="0" smtClean="0">
              <a:solidFill>
                <a:schemeClr val="accent3">
                  <a:lumMod val="75000"/>
                </a:schemeClr>
              </a:solidFill>
              <a:latin typeface="Arial" panose="020B0604020202020204" pitchFamily="34" charset="0"/>
              <a:cs typeface="Arial" panose="020B0604020202020204" pitchFamily="34" charset="0"/>
            </a:endParaRPr>
          </a:p>
          <a:p>
            <a:pPr marL="736600" lvl="2" indent="-285750" algn="just">
              <a:lnSpc>
                <a:spcPts val="1920"/>
              </a:lnSpc>
              <a:spcBef>
                <a:spcPts val="0"/>
              </a:spcBef>
              <a:spcAft>
                <a:spcPts val="400"/>
              </a:spcAft>
              <a:buClr>
                <a:schemeClr val="accent3">
                  <a:lumMod val="75000"/>
                </a:schemeClr>
              </a:buClr>
            </a:pPr>
            <a:r>
              <a:rPr lang="it-IT" sz="1400" dirty="0">
                <a:solidFill>
                  <a:schemeClr val="tx1">
                    <a:lumMod val="75000"/>
                    <a:lumOff val="25000"/>
                  </a:schemeClr>
                </a:solidFill>
              </a:rPr>
              <a:t>soprattutto rispetto ai quotidiani </a:t>
            </a:r>
            <a:r>
              <a:rPr lang="it-IT" sz="1400" dirty="0" smtClean="0">
                <a:solidFill>
                  <a:schemeClr val="tx1">
                    <a:lumMod val="75000"/>
                    <a:lumOff val="25000"/>
                  </a:schemeClr>
                </a:solidFill>
              </a:rPr>
              <a:t>in formato cartaceo, la capacità di fascinazione delle immagini (comprese quelle pubblicitarie) risulta più elevata</a:t>
            </a:r>
          </a:p>
          <a:p>
            <a:pPr marL="736600" lvl="2" indent="-285750" algn="just">
              <a:lnSpc>
                <a:spcPts val="1920"/>
              </a:lnSpc>
              <a:spcBef>
                <a:spcPts val="0"/>
              </a:spcBef>
              <a:spcAft>
                <a:spcPts val="400"/>
              </a:spcAft>
              <a:buClr>
                <a:schemeClr val="accent3">
                  <a:lumMod val="75000"/>
                </a:schemeClr>
              </a:buClr>
            </a:pPr>
            <a:r>
              <a:rPr lang="it-IT" sz="1400" dirty="0" smtClean="0">
                <a:solidFill>
                  <a:schemeClr val="tx1">
                    <a:lumMod val="75000"/>
                    <a:lumOff val="25000"/>
                  </a:schemeClr>
                </a:solidFill>
              </a:rPr>
              <a:t>meno unanime la valutazione dell'impatto del contenuto iconografico delle riviste nei diversi formati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sz="1400" dirty="0" smtClean="0">
                <a:solidFill>
                  <a:schemeClr val="tx1">
                    <a:lumMod val="75000"/>
                    <a:lumOff val="25000"/>
                  </a:schemeClr>
                </a:solidFill>
                <a:latin typeface="Arial"/>
                <a:cs typeface="Arial"/>
              </a:rPr>
              <a:t>sul cartaceo appaiono più grandi e beneficiano della fisicità della carta – la carta spessa delle riviste che fa piacere toccare e su cui si indugia volentieri (questo comporta una esposizione più lunga al contenuto pubblicitario) </a:t>
            </a:r>
            <a:endParaRPr lang="it-IT" sz="1800" dirty="0">
              <a:solidFill>
                <a:schemeClr val="tx1">
                  <a:lumMod val="75000"/>
                  <a:lumOff val="25000"/>
                </a:schemeClr>
              </a:solidFill>
              <a:latin typeface="Arial"/>
              <a:cs typeface="Aria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sz="1400" dirty="0" smtClean="0">
                <a:solidFill>
                  <a:schemeClr val="tx1">
                    <a:lumMod val="75000"/>
                    <a:lumOff val="25000"/>
                  </a:schemeClr>
                </a:solidFill>
                <a:latin typeface="Arial"/>
                <a:cs typeface="Arial"/>
              </a:rPr>
              <a:t>su tablet</a:t>
            </a:r>
            <a:r>
              <a:rPr lang="it-IT" sz="1400" dirty="0">
                <a:solidFill>
                  <a:schemeClr val="tx1">
                    <a:lumMod val="75000"/>
                    <a:lumOff val="25000"/>
                  </a:schemeClr>
                </a:solidFill>
                <a:latin typeface="Arial"/>
                <a:cs typeface="Arial"/>
              </a:rPr>
              <a:t> </a:t>
            </a:r>
            <a:r>
              <a:rPr lang="it-IT" sz="1400" dirty="0" smtClean="0">
                <a:solidFill>
                  <a:schemeClr val="tx1">
                    <a:lumMod val="75000"/>
                    <a:lumOff val="25000"/>
                  </a:schemeClr>
                </a:solidFill>
                <a:latin typeface="Arial"/>
                <a:cs typeface="Arial"/>
              </a:rPr>
              <a:t>– oltre a godere di una saturazione distintiva - le si può ingrandire senza che si sgranino </a:t>
            </a:r>
            <a:r>
              <a:rPr lang="it-IT" sz="1400" dirty="0">
                <a:solidFill>
                  <a:schemeClr val="tx1">
                    <a:lumMod val="75000"/>
                    <a:lumOff val="25000"/>
                  </a:schemeClr>
                </a:solidFill>
                <a:latin typeface="Arial"/>
                <a:cs typeface="Arial"/>
              </a:rPr>
              <a:t>(</a:t>
            </a:r>
            <a:r>
              <a:rPr lang="it-IT" sz="1400" dirty="0" smtClean="0">
                <a:solidFill>
                  <a:schemeClr val="tx1">
                    <a:lumMod val="75000"/>
                    <a:lumOff val="25000"/>
                  </a:schemeClr>
                </a:solidFill>
                <a:latin typeface="Arial"/>
                <a:cs typeface="Arial"/>
              </a:rPr>
              <a:t>ma nel caso delle immagini pubblicitarie – soprattutto se si susseguono una dopo l'altra come sui femminili – è più facile scorrerle rapidamente) </a:t>
            </a:r>
            <a:endParaRPr lang="it-IT" sz="1400" dirty="0">
              <a:solidFill>
                <a:schemeClr val="tx1">
                  <a:lumMod val="75000"/>
                  <a:lumOff val="25000"/>
                </a:schemeClr>
              </a:solidFill>
              <a:latin typeface="Arial"/>
              <a:cs typeface="Arial"/>
            </a:endParaRPr>
          </a:p>
          <a:p>
            <a:pPr marL="736600" lvl="2" indent="-285750" algn="just">
              <a:lnSpc>
                <a:spcPts val="1920"/>
              </a:lnSpc>
              <a:spcBef>
                <a:spcPts val="0"/>
              </a:spcBef>
              <a:spcAft>
                <a:spcPts val="400"/>
              </a:spcAft>
              <a:buClr>
                <a:schemeClr val="accent3">
                  <a:lumMod val="75000"/>
                </a:schemeClr>
              </a:buClr>
            </a:pPr>
            <a:endParaRPr lang="it-IT" sz="1400" dirty="0">
              <a:solidFill>
                <a:schemeClr val="tx1">
                  <a:lumMod val="75000"/>
                  <a:lumOff val="25000"/>
                </a:schemeClr>
              </a:solidFill>
            </a:endParaRPr>
          </a:p>
        </p:txBody>
      </p:sp>
      <p:sp>
        <p:nvSpPr>
          <p:cNvPr id="4"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cs typeface="Arial"/>
              </a:rPr>
              <a:t>La fruizione </a:t>
            </a:r>
            <a:endParaRPr lang="it-IT" sz="2700" b="1" dirty="0">
              <a:solidFill>
                <a:schemeClr val="tx1">
                  <a:lumMod val="65000"/>
                  <a:lumOff val="35000"/>
                </a:schemeClr>
              </a:solidFill>
              <a:latin typeface="Arial"/>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Le immagini punto di forza del </a:t>
            </a:r>
            <a:r>
              <a:rPr lang="it-IT" sz="2000" b="1" i="1" dirty="0" err="1" smtClean="0">
                <a:solidFill>
                  <a:schemeClr val="tx1">
                    <a:lumMod val="65000"/>
                    <a:lumOff val="35000"/>
                  </a:schemeClr>
                </a:solidFill>
                <a:latin typeface="Arial"/>
                <a:ea typeface="+mj-ea"/>
                <a:cs typeface="Arial"/>
              </a:rPr>
              <a:t>tablet</a:t>
            </a:r>
            <a:r>
              <a:rPr lang="it-IT" sz="2000" b="1" i="1" dirty="0" smtClean="0">
                <a:solidFill>
                  <a:schemeClr val="tx1">
                    <a:lumMod val="65000"/>
                    <a:lumOff val="35000"/>
                  </a:schemeClr>
                </a:solidFill>
                <a:latin typeface="Arial"/>
                <a:ea typeface="+mj-ea"/>
                <a:cs typeface="Arial"/>
              </a:rPr>
              <a:t> (ma non per tutti)  </a:t>
            </a:r>
            <a:endParaRPr lang="it-IT" sz="2000" b="1" i="1" dirty="0">
              <a:solidFill>
                <a:schemeClr val="tx1">
                  <a:lumMod val="65000"/>
                  <a:lumOff val="35000"/>
                </a:schemeClr>
              </a:solidFill>
              <a:latin typeface="Arial"/>
              <a:ea typeface="+mj-ea"/>
              <a:cs typeface="Arial"/>
            </a:endParaRPr>
          </a:p>
        </p:txBody>
      </p:sp>
      <p:sp>
        <p:nvSpPr>
          <p:cNvPr id="6" name="Скругленный прямоугольник 4"/>
          <p:cNvSpPr/>
          <p:nvPr/>
        </p:nvSpPr>
        <p:spPr>
          <a:xfrm>
            <a:off x="182562" y="4311156"/>
            <a:ext cx="8558213" cy="1073888"/>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"Per me la pubblicità è più bella e  </a:t>
            </a:r>
            <a:r>
              <a:rPr lang="it-IT" sz="1200" i="1" dirty="0">
                <a:solidFill>
                  <a:srgbClr val="5F5F5F"/>
                </a:solidFill>
                <a:latin typeface="Arial" panose="020B0604020202020204" pitchFamily="34" charset="0"/>
                <a:ea typeface="MS PGothic" pitchFamily="34" charset="-128"/>
                <a:cs typeface="Arial" panose="020B0604020202020204" pitchFamily="34" charset="0"/>
              </a:rPr>
              <a:t>impattante su carta talvolta grazie alla consistenza della pagina, a volta sono stampate su una carta un po’ più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spessa, più </a:t>
            </a:r>
            <a:r>
              <a:rPr lang="it-IT" sz="1200" i="1" dirty="0">
                <a:solidFill>
                  <a:srgbClr val="5F5F5F"/>
                </a:solidFill>
                <a:latin typeface="Arial" panose="020B0604020202020204" pitchFamily="34" charset="0"/>
                <a:ea typeface="MS PGothic" pitchFamily="34" charset="-128"/>
                <a:cs typeface="Arial" panose="020B0604020202020204" pitchFamily="34" charset="0"/>
              </a:rPr>
              <a:t>lucida forse anche i colori a volte escono di più e poi è richiesta più energia per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sfogliarlo, devi </a:t>
            </a:r>
            <a:r>
              <a:rPr lang="it-IT" sz="1200" i="1" dirty="0">
                <a:solidFill>
                  <a:srgbClr val="5F5F5F"/>
                </a:solidFill>
                <a:latin typeface="Arial" panose="020B0604020202020204" pitchFamily="34" charset="0"/>
                <a:ea typeface="MS PGothic" pitchFamily="34" charset="-128"/>
                <a:cs typeface="Arial" panose="020B0604020202020204" pitchFamily="34" charset="0"/>
              </a:rPr>
              <a:t>sfogliarle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una alla </a:t>
            </a:r>
            <a:r>
              <a:rPr lang="it-IT" sz="1200" i="1" dirty="0">
                <a:solidFill>
                  <a:srgbClr val="5F5F5F"/>
                </a:solidFill>
                <a:latin typeface="Arial" panose="020B0604020202020204" pitchFamily="34" charset="0"/>
                <a:ea typeface="MS PGothic" pitchFamily="34" charset="-128"/>
                <a:cs typeface="Arial" panose="020B0604020202020204" pitchFamily="34" charset="0"/>
              </a:rPr>
              <a:t>volta quindi forse le vedi anche di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più, sul </a:t>
            </a:r>
            <a:r>
              <a:rPr lang="it-IT" sz="1200" i="1" dirty="0" err="1">
                <a:solidFill>
                  <a:srgbClr val="5F5F5F"/>
                </a:solidFill>
                <a:latin typeface="Arial" panose="020B0604020202020204" pitchFamily="34" charset="0"/>
                <a:ea typeface="MS PGothic" pitchFamily="34" charset="-128"/>
                <a:cs typeface="Arial" panose="020B0604020202020204" pitchFamily="34" charset="0"/>
              </a:rPr>
              <a:t>tablet</a:t>
            </a:r>
            <a:r>
              <a:rPr lang="it-IT" sz="1200" i="1" dirty="0">
                <a:solidFill>
                  <a:srgbClr val="5F5F5F"/>
                </a:solidFill>
                <a:latin typeface="Arial" panose="020B0604020202020204" pitchFamily="34" charset="0"/>
                <a:ea typeface="MS PGothic" pitchFamily="34" charset="-128"/>
                <a:cs typeface="Arial" panose="020B0604020202020204" pitchFamily="34" charset="0"/>
              </a:rPr>
              <a:t> dai un leggero colpo 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passano </a:t>
            </a:r>
            <a:r>
              <a:rPr lang="it-IT" sz="1200" i="1" dirty="0">
                <a:solidFill>
                  <a:srgbClr val="5F5F5F"/>
                </a:solidFill>
                <a:latin typeface="Arial" panose="020B0604020202020204" pitchFamily="34" charset="0"/>
                <a:ea typeface="MS PGothic" pitchFamily="34" charset="-128"/>
                <a:cs typeface="Arial" panose="020B0604020202020204" pitchFamily="34" charset="0"/>
              </a:rPr>
              <a:t>avanti anche 4-5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pagine</a:t>
            </a:r>
            <a:r>
              <a:rPr lang="it-IT" sz="1200" i="1" dirty="0">
                <a:solidFill>
                  <a:srgbClr val="5F5F5F"/>
                </a:solidFill>
                <a:latin typeface="Arial" panose="020B0604020202020204" pitchFamily="34" charset="0"/>
                <a:ea typeface="MS PGothic" pitchFamily="34" charset="-128"/>
                <a:cs typeface="Arial" panose="020B0604020202020204" pitchFamily="34" charset="0"/>
              </a:rPr>
              <a:t>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alla volta"</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Chiara, 40, Milano, lettrice di Elle e Marie Claire)</a:t>
            </a:r>
          </a:p>
        </p:txBody>
      </p:sp>
      <p:sp>
        <p:nvSpPr>
          <p:cNvPr id="7" name="Скругленный прямоугольник 4"/>
          <p:cNvSpPr/>
          <p:nvPr/>
        </p:nvSpPr>
        <p:spPr>
          <a:xfrm>
            <a:off x="182562" y="5429691"/>
            <a:ext cx="8558213" cy="854149"/>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"Il </a:t>
            </a:r>
            <a:r>
              <a:rPr lang="it-IT" sz="1200" i="1" dirty="0">
                <a:solidFill>
                  <a:srgbClr val="5F5F5F"/>
                </a:solidFill>
                <a:latin typeface="Arial" panose="020B0604020202020204" pitchFamily="34" charset="0"/>
                <a:ea typeface="MS PGothic" pitchFamily="34" charset="-128"/>
                <a:cs typeface="Arial" panose="020B0604020202020204" pitchFamily="34" charset="0"/>
              </a:rPr>
              <a:t>fascino di vedere e apprezzare forme futuristiche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poi avendo il digitale posso cliccare e ti dà delle immagini in più. Mi </a:t>
            </a:r>
            <a:r>
              <a:rPr lang="it-IT" sz="1200" i="1" dirty="0">
                <a:solidFill>
                  <a:srgbClr val="5F5F5F"/>
                </a:solidFill>
                <a:latin typeface="Arial" panose="020B0604020202020204" pitchFamily="34" charset="0"/>
                <a:ea typeface="MS PGothic" pitchFamily="34" charset="-128"/>
                <a:cs typeface="Arial" panose="020B0604020202020204" pitchFamily="34" charset="0"/>
              </a:rPr>
              <a:t>fa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sognare, </a:t>
            </a:r>
            <a:r>
              <a:rPr lang="it-IT" sz="1200" i="1" dirty="0">
                <a:solidFill>
                  <a:srgbClr val="5F5F5F"/>
                </a:solidFill>
                <a:latin typeface="Arial" panose="020B0604020202020204" pitchFamily="34" charset="0"/>
                <a:ea typeface="MS PGothic" pitchFamily="34" charset="-128"/>
                <a:cs typeface="Arial" panose="020B0604020202020204" pitchFamily="34" charset="0"/>
              </a:rPr>
              <a:t>mi rilassa.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 </a:t>
            </a:r>
            <a:r>
              <a:rPr lang="it-IT" sz="1200" i="1" dirty="0">
                <a:solidFill>
                  <a:srgbClr val="5F5F5F"/>
                </a:solidFill>
                <a:latin typeface="Arial" panose="020B0604020202020204" pitchFamily="34" charset="0"/>
                <a:ea typeface="MS PGothic" pitchFamily="34" charset="-128"/>
                <a:cs typeface="Arial" panose="020B0604020202020204" pitchFamily="34" charset="0"/>
              </a:rPr>
              <a:t>livello estetico le immagini sono più chiare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che nel cartaceo, non </a:t>
            </a:r>
            <a:r>
              <a:rPr lang="it-IT" sz="1200" i="1" dirty="0">
                <a:solidFill>
                  <a:srgbClr val="5F5F5F"/>
                </a:solidFill>
                <a:latin typeface="Arial" panose="020B0604020202020204" pitchFamily="34" charset="0"/>
                <a:ea typeface="MS PGothic" pitchFamily="34" charset="-128"/>
                <a:cs typeface="Arial" panose="020B0604020202020204" pitchFamily="34" charset="0"/>
              </a:rPr>
              <a:t>c’è rischio che lo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stropicci, l’immagine </a:t>
            </a:r>
            <a:r>
              <a:rPr lang="it-IT" sz="1200" i="1" dirty="0">
                <a:solidFill>
                  <a:srgbClr val="5F5F5F"/>
                </a:solidFill>
                <a:latin typeface="Arial" panose="020B0604020202020204" pitchFamily="34" charset="0"/>
                <a:ea typeface="MS PGothic" pitchFamily="34" charset="-128"/>
                <a:cs typeface="Arial" panose="020B0604020202020204" pitchFamily="34" charset="0"/>
              </a:rPr>
              <a:t>è sempre nitida e poi puoi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zoommare</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non </a:t>
            </a:r>
            <a:r>
              <a:rPr lang="it-IT" sz="1200" i="1" dirty="0">
                <a:solidFill>
                  <a:srgbClr val="5F5F5F"/>
                </a:solidFill>
                <a:latin typeface="Arial" panose="020B0604020202020204" pitchFamily="34" charset="0"/>
                <a:ea typeface="MS PGothic" pitchFamily="34" charset="-128"/>
                <a:cs typeface="Arial" panose="020B0604020202020204" pitchFamily="34" charset="0"/>
              </a:rPr>
              <a:t>ti affatichi la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vista"</a:t>
            </a: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(Salvatore, 34, Milano, Class)</a:t>
            </a:r>
          </a:p>
        </p:txBody>
      </p:sp>
    </p:spTree>
    <p:extLst>
      <p:ext uri="{BB962C8B-B14F-4D97-AF65-F5344CB8AC3E}">
        <p14:creationId xmlns:p14="http://schemas.microsoft.com/office/powerpoint/2010/main" xmlns="" val="302036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cs typeface="Arial"/>
              </a:rPr>
              <a:t>La fruizione </a:t>
            </a:r>
            <a:endParaRPr lang="it-IT" sz="2700" b="1" dirty="0">
              <a:solidFill>
                <a:schemeClr val="tx1">
                  <a:lumMod val="65000"/>
                  <a:lumOff val="35000"/>
                </a:schemeClr>
              </a:solidFill>
              <a:latin typeface="Arial"/>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Elevato livello attenzionale e ritenzione mnestica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I lettori sono concordi nell'indicare alcuni vantaggi competitivi specifici dell'esperienza fruitiva delle testate a pagamento (vs. le fonti gratuite su internet):</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un </a:t>
            </a:r>
            <a:r>
              <a:rPr lang="it-IT" sz="1400" b="1" dirty="0" smtClean="0">
                <a:solidFill>
                  <a:schemeClr val="accent3">
                    <a:lumMod val="75000"/>
                  </a:schemeClr>
                </a:solidFill>
              </a:rPr>
              <a:t>elevato livello di concentrazione e attenzione</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che a sua volta favorisce una ottimale </a:t>
            </a:r>
            <a:r>
              <a:rPr lang="it-IT" sz="1400" b="1" dirty="0" smtClean="0">
                <a:solidFill>
                  <a:schemeClr val="accent3">
                    <a:lumMod val="75000"/>
                  </a:schemeClr>
                </a:solidFill>
              </a:rPr>
              <a:t>comprensione e assimilazione dei contenuti </a:t>
            </a:r>
            <a:endParaRPr lang="it-IT" sz="1400" b="1" dirty="0">
              <a:solidFill>
                <a:schemeClr val="accent3">
                  <a:lumMod val="7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Le condizioni di possibilità di questi benefici specifici rimandano alle caratteristiche dell'esperienza fruitiva stessa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la sua "lentezza", imposta dal carattere discorsivo dei contenuti stessi, che richiedono tempo per essere letti e decodificati (vs. la stringatezza delle fonti gratuite, che hanno spesso carattere audiovisivo)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il suo carattere rituale, il fatto che avvenga in momenti dedicati, in cui ci si concede una pausa dalla pressione doveristica del vivere quotidiano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cui si aggiunge, per chi legge su supporto cartaceo, il carattere "taumaturgico" della carta stessa, che amplifica l'effetto </a:t>
            </a:r>
            <a:r>
              <a:rPr lang="it-IT" sz="1400" dirty="0" err="1" smtClean="0">
                <a:solidFill>
                  <a:schemeClr val="tx1">
                    <a:lumMod val="75000"/>
                    <a:lumOff val="25000"/>
                  </a:schemeClr>
                </a:solidFill>
              </a:rPr>
              <a:t>immersivo</a:t>
            </a:r>
            <a:r>
              <a:rPr lang="it-IT" sz="1400" dirty="0" smtClean="0">
                <a:solidFill>
                  <a:schemeClr val="tx1">
                    <a:lumMod val="75000"/>
                    <a:lumOff val="25000"/>
                  </a:schemeClr>
                </a:solidFill>
              </a:rPr>
              <a:t> grazie al coinvolgimento sensoriale e alla relazione quasi fisica con il lettore </a:t>
            </a:r>
          </a:p>
          <a:p>
            <a:pPr marL="736600" lvl="2" indent="-285750" algn="just">
              <a:lnSpc>
                <a:spcPts val="1920"/>
              </a:lnSpc>
              <a:spcBef>
                <a:spcPts val="0"/>
              </a:spcBef>
              <a:spcAft>
                <a:spcPts val="400"/>
              </a:spcAft>
            </a:pPr>
            <a:endParaRPr lang="it-IT" sz="1400" dirty="0" smtClean="0">
              <a:solidFill>
                <a:schemeClr val="tx1">
                  <a:lumMod val="75000"/>
                  <a:lumOff val="25000"/>
                </a:schemeClr>
              </a:solidFill>
            </a:endParaRPr>
          </a:p>
        </p:txBody>
      </p:sp>
      <p:sp>
        <p:nvSpPr>
          <p:cNvPr id="9" name="Скругленный прямоугольник 4"/>
          <p:cNvSpPr/>
          <p:nvPr/>
        </p:nvSpPr>
        <p:spPr>
          <a:xfrm>
            <a:off x="292893" y="4952015"/>
            <a:ext cx="8558213" cy="47736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“Sfogliare </a:t>
            </a:r>
            <a:r>
              <a:rPr lang="it-IT" sz="1200" i="1" dirty="0">
                <a:solidFill>
                  <a:srgbClr val="5F5F5F"/>
                </a:solidFill>
                <a:latin typeface="Arial" panose="020B0604020202020204" pitchFamily="34" charset="0"/>
                <a:ea typeface="MS PGothic" pitchFamily="34" charset="-128"/>
                <a:cs typeface="Arial" panose="020B0604020202020204" pitchFamily="34" charset="0"/>
              </a:rPr>
              <a:t>ti dice che hai tempo, che ti vuoi e ti puoi dedicare un momento, che non vai di corsa</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(Stefano, 56, Roma, 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10" name="Скругленный прямоугольник 4"/>
          <p:cNvSpPr/>
          <p:nvPr/>
        </p:nvSpPr>
        <p:spPr>
          <a:xfrm>
            <a:off x="292893" y="5534282"/>
            <a:ext cx="8558213" cy="65276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“Sulla </a:t>
            </a:r>
            <a:r>
              <a:rPr lang="it-IT" sz="1200" i="1" dirty="0">
                <a:solidFill>
                  <a:srgbClr val="5F5F5F"/>
                </a:solidFill>
                <a:latin typeface="Arial" panose="020B0604020202020204" pitchFamily="34" charset="0"/>
                <a:ea typeface="MS PGothic" pitchFamily="34" charset="-128"/>
                <a:cs typeface="Arial" panose="020B0604020202020204" pitchFamily="34" charset="0"/>
              </a:rPr>
              <a:t>carta ti concentri, penetri quello che leggi e lo metabolizzi, anche perché la carta dà riferimenti visivi e leggendo usi la memoria visiva e mi ricordo dove ho letto le varie frasi”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(Amelia, </a:t>
            </a:r>
            <a:r>
              <a:rPr lang="it-IT" sz="1200" i="1" dirty="0">
                <a:solidFill>
                  <a:srgbClr val="5F5F5F"/>
                </a:solidFill>
                <a:latin typeface="Arial" panose="020B0604020202020204" pitchFamily="34" charset="0"/>
                <a:ea typeface="MS PGothic" pitchFamily="34" charset="-128"/>
                <a:cs typeface="Arial" panose="020B0604020202020204" pitchFamily="34" charset="0"/>
              </a:rPr>
              <a:t>4</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6, Roma, Marie Claire)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187026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cs typeface="Arial"/>
              </a:rPr>
              <a:t>La fruizione </a:t>
            </a:r>
            <a:endParaRPr lang="it-IT" sz="2700" b="1" dirty="0">
              <a:solidFill>
                <a:schemeClr val="tx1">
                  <a:lumMod val="65000"/>
                  <a:lumOff val="35000"/>
                </a:schemeClr>
              </a:solidFill>
              <a:latin typeface="Arial"/>
              <a:cs typeface="Arial"/>
            </a:endParaRP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Digitale: velocità e compulsione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Alle fonti gratuite digitali (sito internet della testata stessa, aggiornamenti di agenzie stampa, </a:t>
            </a:r>
            <a:r>
              <a:rPr lang="it-IT" sz="1400" dirty="0" err="1" smtClean="0">
                <a:solidFill>
                  <a:schemeClr val="tx1">
                    <a:lumMod val="75000"/>
                    <a:lumOff val="25000"/>
                  </a:schemeClr>
                </a:solidFill>
              </a:rPr>
              <a:t>app</a:t>
            </a:r>
            <a:r>
              <a:rPr lang="it-IT" sz="1400" dirty="0" smtClean="0">
                <a:solidFill>
                  <a:schemeClr val="tx1">
                    <a:lumMod val="75000"/>
                    <a:lumOff val="25000"/>
                  </a:schemeClr>
                </a:solidFill>
              </a:rPr>
              <a:t> di news) è riservata una fruizione soprattutto interstiziale: si tratta di brevi interruzioni al normale flusso delle proprie attività che</a:t>
            </a:r>
          </a:p>
          <a:p>
            <a:pPr marL="285750" lvl="1" indent="-285750" algn="just">
              <a:lnSpc>
                <a:spcPts val="1920"/>
              </a:lnSpc>
              <a:spcBef>
                <a:spcPts val="0"/>
              </a:spcBef>
              <a:spcAft>
                <a:spcPts val="400"/>
              </a:spcAft>
            </a:pP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si caratterizza per la </a:t>
            </a:r>
            <a:r>
              <a:rPr lang="it-IT" sz="1400" b="1" dirty="0" smtClean="0">
                <a:solidFill>
                  <a:schemeClr val="accent3">
                    <a:lumMod val="75000"/>
                  </a:schemeClr>
                </a:solidFill>
              </a:rPr>
              <a:t>velocità</a:t>
            </a:r>
            <a:r>
              <a:rPr lang="it-IT" sz="1400" dirty="0" smtClean="0">
                <a:solidFill>
                  <a:schemeClr val="tx1">
                    <a:lumMod val="75000"/>
                    <a:lumOff val="25000"/>
                  </a:schemeClr>
                </a:solidFill>
              </a:rPr>
              <a:t> e </a:t>
            </a:r>
            <a:r>
              <a:rPr lang="it-IT" sz="1400" b="1" dirty="0">
                <a:solidFill>
                  <a:schemeClr val="accent3">
                    <a:lumMod val="75000"/>
                  </a:schemeClr>
                </a:solidFill>
              </a:rPr>
              <a:t>l'attitudine "compulsiva"</a:t>
            </a:r>
            <a:r>
              <a:rPr lang="it-IT" sz="1400" dirty="0">
                <a:solidFill>
                  <a:schemeClr val="tx1">
                    <a:lumMod val="75000"/>
                    <a:lumOff val="25000"/>
                  </a:schemeClr>
                </a:solidFill>
              </a:rPr>
              <a:t>: il </a:t>
            </a:r>
            <a:r>
              <a:rPr lang="it-IT" sz="1400" dirty="0" smtClean="0">
                <a:solidFill>
                  <a:schemeClr val="tx1">
                    <a:lumMod val="75000"/>
                    <a:lumOff val="25000"/>
                  </a:schemeClr>
                </a:solidFill>
              </a:rPr>
              <a:t>controllo delle notizie su pc o </a:t>
            </a:r>
            <a:r>
              <a:rPr lang="it-IT" sz="1400" dirty="0" err="1" smtClean="0">
                <a:solidFill>
                  <a:schemeClr val="tx1">
                    <a:lumMod val="75000"/>
                    <a:lumOff val="25000"/>
                  </a:schemeClr>
                </a:solidFill>
              </a:rPr>
              <a:t>smartphone</a:t>
            </a:r>
            <a:r>
              <a:rPr lang="it-IT" sz="1400" dirty="0" smtClean="0">
                <a:solidFill>
                  <a:schemeClr val="tx1">
                    <a:lumMod val="75000"/>
                    <a:lumOff val="25000"/>
                  </a:schemeClr>
                </a:solidFill>
              </a:rPr>
              <a:t> assume talvolta i connotati di una dipendenza, di un gesto automatico che si fa per riempire il tempo e procrastinare o interrompere altre attività </a:t>
            </a:r>
          </a:p>
          <a:p>
            <a:pPr marL="736600" lvl="2" indent="-285750" algn="just">
              <a:lnSpc>
                <a:spcPts val="1920"/>
              </a:lnSpc>
              <a:spcBef>
                <a:spcPts val="0"/>
              </a:spcBef>
              <a:spcAft>
                <a:spcPts val="400"/>
              </a:spcAft>
            </a:pP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fatta eccezione per i momenti "rubati" mentre si è al lavoro, si tratta spesso di situazioni di mobilità, in cui manca il contesto "rituale" che facilita invece la concentrazione e l'immersione in ciò che si legge </a:t>
            </a:r>
          </a:p>
          <a:p>
            <a:pPr marL="736600" lvl="2" indent="-285750" algn="just">
              <a:lnSpc>
                <a:spcPts val="1920"/>
              </a:lnSpc>
              <a:spcBef>
                <a:spcPts val="0"/>
              </a:spcBef>
              <a:spcAft>
                <a:spcPts val="400"/>
              </a:spcAft>
            </a:pPr>
            <a:endParaRPr lang="it-IT" sz="1400" dirty="0">
              <a:solidFill>
                <a:schemeClr val="tx1">
                  <a:lumMod val="75000"/>
                  <a:lumOff val="25000"/>
                </a:schemeClr>
              </a:solidFill>
            </a:endParaRPr>
          </a:p>
          <a:p>
            <a:pPr marL="736600" lvl="2" indent="-285750" algn="just">
              <a:lnSpc>
                <a:spcPts val="1920"/>
              </a:lnSpc>
              <a:spcBef>
                <a:spcPts val="0"/>
              </a:spcBef>
              <a:spcAft>
                <a:spcPts val="400"/>
              </a:spcAft>
            </a:pPr>
            <a:endParaRPr lang="it-IT" sz="1400" dirty="0" smtClean="0">
              <a:solidFill>
                <a:schemeClr val="tx1">
                  <a:lumMod val="75000"/>
                  <a:lumOff val="25000"/>
                </a:schemeClr>
              </a:solidFill>
            </a:endParaRPr>
          </a:p>
        </p:txBody>
      </p:sp>
      <p:sp>
        <p:nvSpPr>
          <p:cNvPr id="10" name="Скругленный прямоугольник 4"/>
          <p:cNvSpPr/>
          <p:nvPr/>
        </p:nvSpPr>
        <p:spPr>
          <a:xfrm>
            <a:off x="285748" y="5726265"/>
            <a:ext cx="8558213" cy="47736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“Quella che leggi </a:t>
            </a:r>
            <a:r>
              <a:rPr lang="it-IT" sz="1200" i="1" dirty="0">
                <a:solidFill>
                  <a:srgbClr val="5F5F5F"/>
                </a:solidFill>
                <a:latin typeface="Arial" panose="020B0604020202020204" pitchFamily="34" charset="0"/>
                <a:ea typeface="MS PGothic" pitchFamily="34" charset="-128"/>
                <a:cs typeface="Arial" panose="020B0604020202020204" pitchFamily="34" charset="0"/>
              </a:rPr>
              <a:t>sullo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smartphone</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a:t>
            </a:r>
            <a:r>
              <a:rPr lang="it-IT" sz="1200" i="1" dirty="0">
                <a:solidFill>
                  <a:srgbClr val="5F5F5F"/>
                </a:solidFill>
                <a:latin typeface="Arial" panose="020B0604020202020204" pitchFamily="34" charset="0"/>
                <a:ea typeface="MS PGothic" pitchFamily="34" charset="-128"/>
                <a:cs typeface="Arial" panose="020B0604020202020204" pitchFamily="34" charset="0"/>
              </a:rPr>
              <a:t>è un’informazione veloce, letta al volo, in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macchina, in </a:t>
            </a:r>
            <a:r>
              <a:rPr lang="it-IT" sz="1200" i="1" dirty="0">
                <a:solidFill>
                  <a:srgbClr val="5F5F5F"/>
                </a:solidFill>
                <a:latin typeface="Arial" panose="020B0604020202020204" pitchFamily="34" charset="0"/>
                <a:ea typeface="MS PGothic" pitchFamily="34" charset="-128"/>
                <a:cs typeface="Arial" panose="020B0604020202020204" pitchFamily="34" charset="0"/>
              </a:rPr>
              <a:t>ufficio, non ti resta”</a:t>
            </a: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Marianna, </a:t>
            </a:r>
            <a:r>
              <a:rPr lang="it-IT" sz="1200" i="1" dirty="0">
                <a:solidFill>
                  <a:srgbClr val="5F5F5F"/>
                </a:solidFill>
                <a:latin typeface="Arial" panose="020B0604020202020204" pitchFamily="34" charset="0"/>
                <a:ea typeface="MS PGothic" pitchFamily="34" charset="-128"/>
                <a:cs typeface="Arial" panose="020B0604020202020204" pitchFamily="34" charset="0"/>
              </a:rPr>
              <a:t>44, Roma,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13" name="Скругленный прямоугольник 4"/>
          <p:cNvSpPr/>
          <p:nvPr/>
        </p:nvSpPr>
        <p:spPr>
          <a:xfrm>
            <a:off x="285747" y="4809506"/>
            <a:ext cx="8558213" cy="78650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“È un’informazione </a:t>
            </a:r>
            <a:r>
              <a:rPr lang="it-IT" sz="1200" i="1" dirty="0">
                <a:solidFill>
                  <a:srgbClr val="5F5F5F"/>
                </a:solidFill>
                <a:latin typeface="Arial" panose="020B0604020202020204" pitchFamily="34" charset="0"/>
                <a:ea typeface="MS PGothic" pitchFamily="34" charset="-128"/>
                <a:cs typeface="Arial" panose="020B0604020202020204" pitchFamily="34" charset="0"/>
              </a:rPr>
              <a:t>veloce, mirata e quindi non la metabolizzi come un articolo che leggi in santa pace con la giusta concentrazione”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a:t>
            </a:r>
          </a:p>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(Manuela, </a:t>
            </a:r>
            <a:r>
              <a:rPr lang="it-IT" sz="1200" i="1" dirty="0">
                <a:solidFill>
                  <a:srgbClr val="5F5F5F"/>
                </a:solidFill>
                <a:latin typeface="Arial" panose="020B0604020202020204" pitchFamily="34" charset="0"/>
                <a:ea typeface="MS PGothic" pitchFamily="34" charset="-128"/>
                <a:cs typeface="Arial" panose="020B0604020202020204" pitchFamily="34" charset="0"/>
              </a:rPr>
              <a:t>44, Roma,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Donna Moderna)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14" name="Скругленный прямоугольник 4"/>
          <p:cNvSpPr/>
          <p:nvPr/>
        </p:nvSpPr>
        <p:spPr>
          <a:xfrm>
            <a:off x="285749" y="4168617"/>
            <a:ext cx="8558213" cy="47736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“Quella digitale non è lettura che metabolizzi, è volatile”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(Ivan, 46, </a:t>
            </a:r>
            <a:r>
              <a:rPr lang="it-IT" sz="1200" i="1" dirty="0">
                <a:solidFill>
                  <a:srgbClr val="5F5F5F"/>
                </a:solidFill>
                <a:latin typeface="Arial" panose="020B0604020202020204" pitchFamily="34" charset="0"/>
                <a:ea typeface="MS PGothic" pitchFamily="34" charset="-128"/>
                <a:cs typeface="Arial" panose="020B0604020202020204" pitchFamily="34" charset="0"/>
              </a:rPr>
              <a:t>Roma,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065326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9375" y="-206375"/>
            <a:ext cx="9482138" cy="7067550"/>
          </a:xfrm>
          <a:prstGeom prst="rect">
            <a:avLst/>
          </a:prstGeom>
          <a:solidFill>
            <a:srgbClr val="779345"/>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it-IT" dirty="0">
              <a:solidFill>
                <a:srgbClr val="779345"/>
              </a:solidFill>
            </a:endParaRPr>
          </a:p>
        </p:txBody>
      </p:sp>
      <p:sp>
        <p:nvSpPr>
          <p:cNvPr id="8" name="CasellaDiTesto 7"/>
          <p:cNvSpPr txBox="1"/>
          <p:nvPr/>
        </p:nvSpPr>
        <p:spPr>
          <a:xfrm>
            <a:off x="1403350" y="459748"/>
            <a:ext cx="7124700" cy="1717393"/>
          </a:xfrm>
          <a:prstGeom prst="rect">
            <a:avLst/>
          </a:prstGeom>
          <a:noFill/>
        </p:spPr>
        <p:txBody>
          <a:bodyPr>
            <a:spAutoFit/>
          </a:bodyPr>
          <a:lstStyle/>
          <a:p>
            <a:pPr marL="355600" lvl="1">
              <a:lnSpc>
                <a:spcPct val="80000"/>
              </a:lnSpc>
              <a:defRPr/>
            </a:pPr>
            <a:r>
              <a:rPr lang="it-IT" sz="4400" b="1" spc="-150" dirty="0" smtClean="0">
                <a:solidFill>
                  <a:schemeClr val="bg1"/>
                </a:solidFill>
                <a:latin typeface="Arial"/>
                <a:cs typeface="Arial"/>
              </a:rPr>
              <a:t>Motivazioni di acquisto e stili relazionali con la testata</a:t>
            </a:r>
          </a:p>
        </p:txBody>
      </p:sp>
      <p:sp>
        <p:nvSpPr>
          <p:cNvPr id="11" name="Ovale 10"/>
          <p:cNvSpPr/>
          <p:nvPr/>
        </p:nvSpPr>
        <p:spPr>
          <a:xfrm>
            <a:off x="568325" y="727075"/>
            <a:ext cx="1028700" cy="1027113"/>
          </a:xfrm>
          <a:prstGeom prst="ellipse">
            <a:avLst/>
          </a:prstGeom>
          <a:solidFill>
            <a:srgbClr val="779345"/>
          </a:solidFill>
          <a:ln w="120650" cmpd="sng"/>
          <a:effectLst/>
        </p:spPr>
        <p:style>
          <a:lnRef idx="3">
            <a:schemeClr val="lt1"/>
          </a:lnRef>
          <a:fillRef idx="1">
            <a:schemeClr val="accent3"/>
          </a:fillRef>
          <a:effectRef idx="1">
            <a:schemeClr val="accent3"/>
          </a:effectRef>
          <a:fontRef idx="minor">
            <a:schemeClr val="lt1"/>
          </a:fontRef>
        </p:style>
        <p:txBody>
          <a:bodyPr anchor="ctr"/>
          <a:lstStyle/>
          <a:p>
            <a:pPr>
              <a:defRPr/>
            </a:pPr>
            <a:endParaRPr lang="it-IT" dirty="0"/>
          </a:p>
        </p:txBody>
      </p:sp>
      <p:sp>
        <p:nvSpPr>
          <p:cNvPr id="5125" name="CasellaDiTesto 8"/>
          <p:cNvSpPr txBox="1">
            <a:spLocks noChangeArrowheads="1"/>
          </p:cNvSpPr>
          <p:nvPr/>
        </p:nvSpPr>
        <p:spPr bwMode="auto">
          <a:xfrm>
            <a:off x="757238" y="715963"/>
            <a:ext cx="64611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77933C"/>
              </a:buClr>
              <a:buSzPct val="85000"/>
              <a:buFont typeface="Wingdings" pitchFamily="2" charset="2"/>
              <a:buChar char=""/>
              <a:defRPr>
                <a:solidFill>
                  <a:srgbClr val="595959"/>
                </a:solidFill>
                <a:latin typeface="Calibri" pitchFamily="34" charset="0"/>
                <a:ea typeface="Calibri" pitchFamily="34" charset="0"/>
                <a:cs typeface="Calibri" pitchFamily="34" charset="0"/>
              </a:defRPr>
            </a:lvl1pPr>
            <a:lvl2pPr marL="742950" indent="-285750" algn="l" eaLnBrk="0" hangingPunct="0">
              <a:spcBef>
                <a:spcPct val="20000"/>
              </a:spcBef>
              <a:buClr>
                <a:srgbClr val="77933C"/>
              </a:buClr>
              <a:buSzPct val="110000"/>
              <a:buFont typeface="Wingdings" pitchFamily="2" charset="2"/>
              <a:buChar char="§"/>
              <a:defRPr>
                <a:solidFill>
                  <a:srgbClr val="595959"/>
                </a:solidFill>
                <a:latin typeface="Calibri" pitchFamily="34" charset="0"/>
                <a:ea typeface="Calibri" pitchFamily="34" charset="0"/>
                <a:cs typeface="Calibri" pitchFamily="34" charset="0"/>
              </a:defRPr>
            </a:lvl2pPr>
            <a:lvl3pPr marL="11430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3pPr>
            <a:lvl4pPr marL="16002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4pPr>
            <a:lvl5pPr marL="20574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9pPr>
          </a:lstStyle>
          <a:p>
            <a:pPr algn="ctr" eaLnBrk="1" hangingPunct="1">
              <a:spcBef>
                <a:spcPct val="0"/>
              </a:spcBef>
              <a:buClrTx/>
              <a:buSzTx/>
              <a:buFontTx/>
              <a:buNone/>
            </a:pPr>
            <a:r>
              <a:rPr lang="it-IT" altLang="it-IT" sz="6000" b="1" dirty="0" smtClean="0">
                <a:solidFill>
                  <a:srgbClr val="FFFFFF"/>
                </a:solidFill>
                <a:latin typeface="Arial" pitchFamily="34" charset="0"/>
                <a:cs typeface="Arial" pitchFamily="34" charset="0"/>
              </a:rPr>
              <a:t>2</a:t>
            </a:r>
            <a:endParaRPr lang="it-IT" altLang="it-IT" sz="6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2898640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a:solidFill>
                  <a:schemeClr val="tx1">
                    <a:lumMod val="75000"/>
                    <a:lumOff val="25000"/>
                  </a:schemeClr>
                </a:solidFill>
              </a:rPr>
              <a:t>Essere lettori </a:t>
            </a:r>
            <a:r>
              <a:rPr lang="it-IT" sz="1400" dirty="0" smtClean="0">
                <a:solidFill>
                  <a:schemeClr val="tx1">
                    <a:lumMod val="75000"/>
                    <a:lumOff val="25000"/>
                  </a:schemeClr>
                </a:solidFill>
              </a:rPr>
              <a:t>di testate a pagamento oggi </a:t>
            </a:r>
            <a:r>
              <a:rPr lang="it-IT" sz="1400" dirty="0">
                <a:solidFill>
                  <a:schemeClr val="tx1">
                    <a:lumMod val="75000"/>
                    <a:lumOff val="25000"/>
                  </a:schemeClr>
                </a:solidFill>
              </a:rPr>
              <a:t>risulta essere </a:t>
            </a:r>
            <a:r>
              <a:rPr lang="it-IT" sz="1400" b="1" dirty="0">
                <a:solidFill>
                  <a:schemeClr val="accent3">
                    <a:lumMod val="75000"/>
                  </a:schemeClr>
                </a:solidFill>
              </a:rPr>
              <a:t>un’abitudine </a:t>
            </a:r>
            <a:r>
              <a:rPr lang="it-IT" sz="1400" b="1" dirty="0" smtClean="0">
                <a:solidFill>
                  <a:schemeClr val="accent3">
                    <a:lumMod val="75000"/>
                  </a:schemeClr>
                </a:solidFill>
              </a:rPr>
              <a:t>strutturante </a:t>
            </a:r>
            <a:r>
              <a:rPr lang="it-IT" sz="1400" b="1" dirty="0">
                <a:solidFill>
                  <a:schemeClr val="accent3">
                    <a:lumMod val="75000"/>
                  </a:schemeClr>
                </a:solidFill>
              </a:rPr>
              <a:t>la percezione del </a:t>
            </a:r>
            <a:r>
              <a:rPr lang="it-IT" sz="1400" b="1" dirty="0" smtClean="0">
                <a:solidFill>
                  <a:schemeClr val="accent3">
                    <a:lumMod val="75000"/>
                  </a:schemeClr>
                </a:solidFill>
              </a:rPr>
              <a:t>sé</a:t>
            </a:r>
            <a:r>
              <a:rPr lang="it-IT" sz="1400" dirty="0" smtClean="0">
                <a:solidFill>
                  <a:schemeClr val="tx1">
                    <a:lumMod val="75000"/>
                    <a:lumOff val="25000"/>
                  </a:schemeClr>
                </a:solidFill>
              </a:rPr>
              <a:t>: la </a:t>
            </a:r>
            <a:r>
              <a:rPr lang="it-IT" sz="1400" dirty="0">
                <a:solidFill>
                  <a:schemeClr val="tx1">
                    <a:lumMod val="75000"/>
                    <a:lumOff val="25000"/>
                  </a:schemeClr>
                </a:solidFill>
              </a:rPr>
              <a:t>lettura resta una pratica identitaria proprio perché è liberamente scelta e perché è diffusa la consapevolezza </a:t>
            </a:r>
            <a:r>
              <a:rPr lang="it-IT" sz="1400" dirty="0" smtClean="0">
                <a:solidFill>
                  <a:schemeClr val="tx1">
                    <a:lumMod val="75000"/>
                    <a:lumOff val="25000"/>
                  </a:schemeClr>
                </a:solidFill>
              </a:rPr>
              <a:t>che il </a:t>
            </a:r>
            <a:r>
              <a:rPr lang="it-IT" sz="1400" dirty="0">
                <a:solidFill>
                  <a:schemeClr val="tx1">
                    <a:lumMod val="75000"/>
                    <a:lumOff val="25000"/>
                  </a:schemeClr>
                </a:solidFill>
              </a:rPr>
              <a:t>bisogno di </a:t>
            </a:r>
            <a:r>
              <a:rPr lang="it-IT" sz="1400" dirty="0" smtClean="0">
                <a:solidFill>
                  <a:schemeClr val="tx1">
                    <a:lumMod val="75000"/>
                    <a:lumOff val="25000"/>
                  </a:schemeClr>
                </a:solidFill>
              </a:rPr>
              <a:t>informazione e di consumo di contenuti culturali e di evasione potrebbe </a:t>
            </a:r>
            <a:r>
              <a:rPr lang="it-IT" sz="1400" dirty="0">
                <a:solidFill>
                  <a:schemeClr val="tx1">
                    <a:lumMod val="75000"/>
                    <a:lumOff val="25000"/>
                  </a:schemeClr>
                </a:solidFill>
              </a:rPr>
              <a:t>essere soddisfatto </a:t>
            </a:r>
            <a:r>
              <a:rPr lang="it-IT" sz="1400" dirty="0" smtClean="0">
                <a:solidFill>
                  <a:schemeClr val="tx1">
                    <a:lumMod val="75000"/>
                    <a:lumOff val="25000"/>
                  </a:schemeClr>
                </a:solidFill>
              </a:rPr>
              <a:t>– almeno in una certa misura - con </a:t>
            </a:r>
            <a:r>
              <a:rPr lang="it-IT" sz="1400" dirty="0">
                <a:solidFill>
                  <a:schemeClr val="tx1">
                    <a:lumMod val="75000"/>
                    <a:lumOff val="25000"/>
                  </a:schemeClr>
                </a:solidFill>
              </a:rPr>
              <a:t>pratiche sostitutive, principalmente la lettura di </a:t>
            </a:r>
            <a:r>
              <a:rPr lang="it-IT" sz="1400" dirty="0" smtClean="0">
                <a:solidFill>
                  <a:schemeClr val="tx1">
                    <a:lumMod val="75000"/>
                    <a:lumOff val="25000"/>
                  </a:schemeClr>
                </a:solidFill>
              </a:rPr>
              <a:t>fonti gratuite online</a:t>
            </a:r>
            <a:r>
              <a:rPr lang="it-IT" sz="1400" dirty="0">
                <a:solidFill>
                  <a:schemeClr val="tx1">
                    <a:lumMod val="75000"/>
                    <a:lumOff val="25000"/>
                  </a:schemeClr>
                </a:solidFill>
              </a:rPr>
              <a:t>. </a:t>
            </a: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Più che in passato dunque si tratta di un gesto carico di significato</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che molti </a:t>
            </a:r>
            <a:r>
              <a:rPr lang="it-IT" sz="1400" dirty="0">
                <a:solidFill>
                  <a:schemeClr val="tx1">
                    <a:lumMod val="75000"/>
                    <a:lumOff val="25000"/>
                  </a:schemeClr>
                </a:solidFill>
              </a:rPr>
              <a:t>lettori tendono a rivendicare con </a:t>
            </a:r>
            <a:r>
              <a:rPr lang="it-IT" sz="1400" b="1" dirty="0">
                <a:solidFill>
                  <a:schemeClr val="accent3">
                    <a:lumMod val="75000"/>
                  </a:schemeClr>
                </a:solidFill>
              </a:rPr>
              <a:t>orgoglio</a:t>
            </a:r>
            <a:r>
              <a:rPr lang="it-IT" sz="1400" dirty="0">
                <a:solidFill>
                  <a:schemeClr val="tx1">
                    <a:lumMod val="75000"/>
                    <a:lumOff val="25000"/>
                  </a:schemeClr>
                </a:solidFill>
              </a:rPr>
              <a:t>, sottolineando in molti casi la propria diversità nei confronti di un contesto che ritengono vittima di superficialità, succube dei ritmi veloci e del consumo compulsivo (anche di informazione) che caratterizza l'epoca di internet</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che si </a:t>
            </a:r>
            <a:r>
              <a:rPr lang="it-IT" sz="1400" dirty="0">
                <a:solidFill>
                  <a:schemeClr val="tx1">
                    <a:lumMod val="75000"/>
                    <a:lumOff val="25000"/>
                  </a:schemeClr>
                </a:solidFill>
              </a:rPr>
              <a:t>configura come un </a:t>
            </a:r>
            <a:r>
              <a:rPr lang="it-IT" sz="1400" b="1" dirty="0">
                <a:solidFill>
                  <a:schemeClr val="accent3">
                    <a:lumMod val="75000"/>
                  </a:schemeClr>
                </a:solidFill>
              </a:rPr>
              <a:t>consapevole atto di gratificazione e </a:t>
            </a:r>
            <a:r>
              <a:rPr lang="it-IT" sz="1400" b="1" dirty="0" smtClean="0">
                <a:solidFill>
                  <a:schemeClr val="accent3">
                    <a:lumMod val="75000"/>
                  </a:schemeClr>
                </a:solidFill>
              </a:rPr>
              <a:t>di cura </a:t>
            </a:r>
            <a:r>
              <a:rPr lang="it-IT" sz="1400" b="1" dirty="0">
                <a:solidFill>
                  <a:schemeClr val="accent3">
                    <a:lumMod val="75000"/>
                  </a:schemeClr>
                </a:solidFill>
              </a:rPr>
              <a:t>nei confronti di se stessi</a:t>
            </a: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sia che i contenuti vengano assunti per innalzare il proprio livello culturale, avere uno stimolo intellettuale o semplicemente per evadere </a:t>
            </a:r>
            <a:endParaRPr lang="it-IT" dirty="0">
              <a:solidFill>
                <a:schemeClr val="tx1">
                  <a:lumMod val="75000"/>
                  <a:lumOff val="25000"/>
                </a:schemeClr>
              </a:solidFill>
              <a:latin typeface="Arial"/>
              <a:cs typeface="Arial"/>
            </a:endParaRP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quale che sia il ruolo svolto dai contenuti, il momento deputato alla fruizione è per tutti in discontinuità con i doveri del quotidiano, in cui la "lentezza" è funzionale alla soddisfazione </a:t>
            </a: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Essere lettori oggi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Una scelta ad alto valore identitario </a:t>
            </a:r>
            <a:endParaRPr lang="it-IT" sz="2000" b="1" i="1" dirty="0">
              <a:solidFill>
                <a:schemeClr val="tx1">
                  <a:lumMod val="65000"/>
                  <a:lumOff val="35000"/>
                </a:schemeClr>
              </a:solidFill>
              <a:latin typeface="Arial"/>
              <a:ea typeface="+mj-ea"/>
              <a:cs typeface="Arial"/>
            </a:endParaRPr>
          </a:p>
        </p:txBody>
      </p:sp>
    </p:spTree>
    <p:extLst>
      <p:ext uri="{BB962C8B-B14F-4D97-AF65-F5344CB8AC3E}">
        <p14:creationId xmlns:p14="http://schemas.microsoft.com/office/powerpoint/2010/main" xmlns="" val="941927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 bisogni psicologici ed esistenziali alla base della fruizione di quotidiani e periodici sono molteplici, e possono essere sistematizzati in </a:t>
            </a:r>
            <a:r>
              <a:rPr lang="it-IT" sz="1400" b="1" dirty="0" smtClean="0">
                <a:solidFill>
                  <a:schemeClr val="accent3">
                    <a:lumMod val="75000"/>
                  </a:schemeClr>
                </a:solidFill>
              </a:rPr>
              <a:t>quattro motivazioni archetipali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a:solidFill>
                  <a:schemeClr val="accent3">
                    <a:lumMod val="75000"/>
                  </a:schemeClr>
                </a:solidFill>
              </a:rPr>
              <a:t>competenza e consapevolezza </a:t>
            </a:r>
            <a:r>
              <a:rPr lang="it-IT" sz="1400" b="1" dirty="0" smtClean="0">
                <a:solidFill>
                  <a:schemeClr val="accent3">
                    <a:lumMod val="75000"/>
                  </a:schemeClr>
                </a:solidFill>
              </a:rPr>
              <a:t>: "Il lettore impegnato"</a:t>
            </a:r>
            <a:endParaRPr lang="it-IT" sz="1400" b="1" dirty="0">
              <a:solidFill>
                <a:schemeClr val="accent3">
                  <a:lumMod val="7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rPr>
              <a:t>esplorazione </a:t>
            </a:r>
            <a:r>
              <a:rPr lang="it-IT" sz="1400" b="1" dirty="0">
                <a:solidFill>
                  <a:schemeClr val="accent3">
                    <a:lumMod val="75000"/>
                  </a:schemeClr>
                </a:solidFill>
              </a:rPr>
              <a:t>e arricchimento </a:t>
            </a:r>
            <a:r>
              <a:rPr lang="it-IT" sz="1400" b="1" dirty="0" smtClean="0">
                <a:solidFill>
                  <a:schemeClr val="accent3">
                    <a:lumMod val="75000"/>
                  </a:schemeClr>
                </a:solidFill>
              </a:rPr>
              <a:t>personale: "Il lettore curioso" </a:t>
            </a:r>
            <a:endParaRPr lang="it-IT" sz="1400" b="1" dirty="0">
              <a:solidFill>
                <a:schemeClr val="accent3">
                  <a:lumMod val="7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rPr>
              <a:t>empatia e appartenenza: "Il lettore social" </a:t>
            </a:r>
            <a:endParaRPr lang="it-IT" sz="1400" b="1" dirty="0">
              <a:solidFill>
                <a:schemeClr val="accent3">
                  <a:lumMod val="7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a:solidFill>
                  <a:schemeClr val="accent3">
                    <a:lumMod val="75000"/>
                  </a:schemeClr>
                </a:solidFill>
              </a:rPr>
              <a:t>evasione e </a:t>
            </a:r>
            <a:r>
              <a:rPr lang="it-IT" sz="1400" b="1" dirty="0" smtClean="0">
                <a:solidFill>
                  <a:schemeClr val="accent3">
                    <a:lumMod val="75000"/>
                  </a:schemeClr>
                </a:solidFill>
              </a:rPr>
              <a:t>sogno: "Il lettore disimpegnato" </a:t>
            </a:r>
            <a:endParaRPr lang="it-IT" sz="1400" b="1" dirty="0">
              <a:solidFill>
                <a:schemeClr val="accent3">
                  <a:lumMod val="75000"/>
                </a:schemeClr>
              </a:solidFill>
            </a:endParaRPr>
          </a:p>
          <a:p>
            <a:pPr algn="just">
              <a:lnSpc>
                <a:spcPts val="1920"/>
              </a:lnSpc>
              <a:spcBef>
                <a:spcPts val="0"/>
              </a:spcBef>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Questi driver motivazionali alla base della fruizione di testate a pagamento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spesso </a:t>
            </a:r>
            <a:r>
              <a:rPr lang="it-IT" sz="1400" dirty="0">
                <a:solidFill>
                  <a:schemeClr val="tx1">
                    <a:lumMod val="75000"/>
                    <a:lumOff val="25000"/>
                  </a:schemeClr>
                </a:solidFill>
              </a:rPr>
              <a:t>convivono nello stesso lettore </a:t>
            </a:r>
            <a:r>
              <a:rPr lang="it-IT" sz="1400" dirty="0" smtClean="0">
                <a:solidFill>
                  <a:schemeClr val="tx1">
                    <a:lumMod val="75000"/>
                    <a:lumOff val="25000"/>
                  </a:schemeClr>
                </a:solidFill>
              </a:rPr>
              <a:t>(solo per semplicità e immediatezza vengono ricondotti ad astrazioni archetipiche)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e possono venire soddisfatte da testate diverse (in caso di affiliazione multipla) oppure anche dalla stessa (magari da rubriche o da parti diverse) </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285750" indent="-285750" algn="just">
              <a:lnSpc>
                <a:spcPts val="1920"/>
              </a:lnSpc>
              <a:spcBef>
                <a:spcPts val="0"/>
              </a:spcBef>
              <a:buClr>
                <a:schemeClr val="accent3">
                  <a:lumMod val="75000"/>
                </a:schemeClr>
              </a:buClr>
              <a:buBlip>
                <a:blip r:embed="rId2"/>
              </a:buBlip>
            </a:pPr>
            <a:r>
              <a:rPr lang="it-IT" sz="1400" dirty="0" smtClean="0">
                <a:solidFill>
                  <a:schemeClr val="tx1">
                    <a:lumMod val="75000"/>
                    <a:lumOff val="25000"/>
                  </a:schemeClr>
                </a:solidFill>
              </a:rPr>
              <a:t>Ognuno di essi presuppone una diversa modalità relazionale con la testata, un diverso ruolo che le viene assegnato. </a:t>
            </a: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Essere lettori oggi</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Una molteplicità di bisogni e motivazioni esistenziali </a:t>
            </a:r>
            <a:endParaRPr lang="it-IT" sz="2000" b="1" i="1" dirty="0">
              <a:solidFill>
                <a:schemeClr val="tx1">
                  <a:lumMod val="65000"/>
                  <a:lumOff val="35000"/>
                </a:schemeClr>
              </a:solidFill>
              <a:latin typeface="Arial"/>
              <a:ea typeface="+mj-ea"/>
              <a:cs typeface="Arial"/>
            </a:endParaRPr>
          </a:p>
        </p:txBody>
      </p:sp>
    </p:spTree>
    <p:extLst>
      <p:ext uri="{BB962C8B-B14F-4D97-AF65-F5344CB8AC3E}">
        <p14:creationId xmlns:p14="http://schemas.microsoft.com/office/powerpoint/2010/main" xmlns="" val="1751278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p:cNvSpPr txBox="1">
            <a:spLocks/>
          </p:cNvSpPr>
          <p:nvPr/>
        </p:nvSpPr>
        <p:spPr bwMode="auto">
          <a:xfrm>
            <a:off x="182563" y="187265"/>
            <a:ext cx="86614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400"/>
              </a:spcBef>
              <a:spcAft>
                <a:spcPct val="0"/>
              </a:spcAft>
            </a:pPr>
            <a:r>
              <a:rPr lang="it-IT" sz="2400" b="1" dirty="0" smtClean="0">
                <a:solidFill>
                  <a:srgbClr val="595959"/>
                </a:solidFill>
              </a:rPr>
              <a:t>I driver di lettura </a:t>
            </a:r>
          </a:p>
        </p:txBody>
      </p:sp>
      <p:cxnSp>
        <p:nvCxnSpPr>
          <p:cNvPr id="8" name="Connettore 2 7"/>
          <p:cNvCxnSpPr>
            <a:endCxn id="27" idx="0"/>
          </p:cNvCxnSpPr>
          <p:nvPr/>
        </p:nvCxnSpPr>
        <p:spPr>
          <a:xfrm flipH="1">
            <a:off x="4513263" y="1647953"/>
            <a:ext cx="12701" cy="4030690"/>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V="1">
            <a:off x="1636713" y="3651805"/>
            <a:ext cx="5902325" cy="1587"/>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 name="Rettangolo arrotondato 1"/>
          <p:cNvSpPr/>
          <p:nvPr/>
        </p:nvSpPr>
        <p:spPr>
          <a:xfrm>
            <a:off x="-1" y="5763502"/>
            <a:ext cx="2470069" cy="1057639"/>
          </a:xfrm>
          <a:prstGeom prst="roundRect">
            <a:avLst/>
          </a:prstGeom>
          <a:solidFill>
            <a:schemeClr val="accent3">
              <a:lumMod val="60000"/>
              <a:lumOff val="40000"/>
            </a:schemeClr>
          </a:solidFill>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a:solidFill>
                  <a:schemeClr val="accent3">
                    <a:lumMod val="50000"/>
                  </a:schemeClr>
                </a:solidFill>
              </a:rPr>
              <a:t>ASSE ORIZZONTALE</a:t>
            </a:r>
          </a:p>
          <a:p>
            <a:pPr algn="ctr"/>
            <a:r>
              <a:rPr lang="it-IT" sz="1400" dirty="0">
                <a:solidFill>
                  <a:schemeClr val="accent3">
                    <a:lumMod val="50000"/>
                  </a:schemeClr>
                </a:solidFill>
              </a:rPr>
              <a:t>Concerne il rapporto con il mondo esterno, il modo  di relazionarsi con gli </a:t>
            </a:r>
            <a:r>
              <a:rPr lang="it-IT" sz="1400" dirty="0" smtClean="0">
                <a:solidFill>
                  <a:schemeClr val="accent3">
                    <a:lumMod val="50000"/>
                  </a:schemeClr>
                </a:solidFill>
              </a:rPr>
              <a:t>altri e l'ambiente</a:t>
            </a:r>
            <a:endParaRPr lang="it-IT" sz="1400" dirty="0">
              <a:solidFill>
                <a:schemeClr val="accent3">
                  <a:lumMod val="50000"/>
                </a:schemeClr>
              </a:solidFill>
            </a:endParaRPr>
          </a:p>
        </p:txBody>
      </p:sp>
      <p:sp>
        <p:nvSpPr>
          <p:cNvPr id="22" name="Rettangolo arrotondato 21"/>
          <p:cNvSpPr/>
          <p:nvPr/>
        </p:nvSpPr>
        <p:spPr>
          <a:xfrm>
            <a:off x="6728559" y="371350"/>
            <a:ext cx="2374711" cy="1175995"/>
          </a:xfrm>
          <a:prstGeom prst="roundRect">
            <a:avLst/>
          </a:prstGeom>
          <a:solidFill>
            <a:schemeClr val="accent3">
              <a:lumMod val="60000"/>
              <a:lumOff val="40000"/>
            </a:schemeClr>
          </a:solidFill>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a:solidFill>
                  <a:schemeClr val="accent3">
                    <a:lumMod val="50000"/>
                  </a:schemeClr>
                </a:solidFill>
              </a:rPr>
              <a:t>ASSE </a:t>
            </a:r>
            <a:r>
              <a:rPr lang="it-IT" sz="1400" dirty="0" smtClean="0">
                <a:solidFill>
                  <a:schemeClr val="accent3">
                    <a:lumMod val="50000"/>
                  </a:schemeClr>
                </a:solidFill>
              </a:rPr>
              <a:t>VERTICALE</a:t>
            </a:r>
            <a:endParaRPr lang="it-IT" sz="1400" dirty="0">
              <a:solidFill>
                <a:schemeClr val="accent3">
                  <a:lumMod val="50000"/>
                </a:schemeClr>
              </a:solidFill>
            </a:endParaRPr>
          </a:p>
          <a:p>
            <a:pPr algn="ctr"/>
            <a:r>
              <a:rPr lang="it-IT" sz="1400" dirty="0">
                <a:solidFill>
                  <a:schemeClr val="accent3">
                    <a:lumMod val="50000"/>
                  </a:schemeClr>
                </a:solidFill>
              </a:rPr>
              <a:t>Concerne il rapporto con se stessi, l’approccio all’esistenza, gli obiettivi, i progetti, i percorsi</a:t>
            </a:r>
          </a:p>
        </p:txBody>
      </p:sp>
      <p:sp>
        <p:nvSpPr>
          <p:cNvPr id="17" name="Rettangolo arrotondato 16"/>
          <p:cNvSpPr/>
          <p:nvPr/>
        </p:nvSpPr>
        <p:spPr>
          <a:xfrm>
            <a:off x="3711678" y="996170"/>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del nuovo</a:t>
            </a:r>
          </a:p>
          <a:p>
            <a:pPr algn="ctr"/>
            <a:r>
              <a:rPr lang="it-IT" sz="1200" dirty="0" smtClean="0"/>
              <a:t>Uscita da sé e verso il mondo </a:t>
            </a:r>
            <a:endParaRPr lang="it-IT" sz="1200" dirty="0"/>
          </a:p>
        </p:txBody>
      </p:sp>
      <p:sp>
        <p:nvSpPr>
          <p:cNvPr id="27" name="Rettangolo arrotondato 26"/>
          <p:cNvSpPr/>
          <p:nvPr/>
        </p:nvSpPr>
        <p:spPr>
          <a:xfrm>
            <a:off x="3699803" y="5678643"/>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di sicurezza e confort</a:t>
            </a:r>
          </a:p>
        </p:txBody>
      </p:sp>
      <p:sp>
        <p:nvSpPr>
          <p:cNvPr id="30" name="Rettangolo arrotondato 29"/>
          <p:cNvSpPr/>
          <p:nvPr/>
        </p:nvSpPr>
        <p:spPr>
          <a:xfrm>
            <a:off x="-1" y="3355899"/>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Affermazione di sé</a:t>
            </a:r>
            <a:endParaRPr lang="it-IT" sz="1200" dirty="0"/>
          </a:p>
        </p:txBody>
      </p:sp>
      <p:sp>
        <p:nvSpPr>
          <p:cNvPr id="31" name="Rettangolo arrotondato 30"/>
          <p:cNvSpPr/>
          <p:nvPr/>
        </p:nvSpPr>
        <p:spPr>
          <a:xfrm>
            <a:off x="7539038" y="3344406"/>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Armonia con l'ambiente</a:t>
            </a:r>
            <a:endParaRPr lang="it-IT" sz="1200" dirty="0"/>
          </a:p>
        </p:txBody>
      </p:sp>
      <p:sp>
        <p:nvSpPr>
          <p:cNvPr id="20" name="Rettangolo arrotondato 19"/>
          <p:cNvSpPr/>
          <p:nvPr/>
        </p:nvSpPr>
        <p:spPr>
          <a:xfrm>
            <a:off x="1187354" y="1864425"/>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lettore curioso</a:t>
            </a:r>
            <a:r>
              <a:rPr lang="it-IT" sz="1400" dirty="0" smtClean="0">
                <a:solidFill>
                  <a:schemeClr val="tx1">
                    <a:lumMod val="65000"/>
                    <a:lumOff val="35000"/>
                  </a:schemeClr>
                </a:solidFill>
              </a:rPr>
              <a:t>: la lettura è il mezzo d'eccezione per uscire da se stessi e ampliare i propri orizzonti,  imparare (anche a fare) cose nuove, in un percorso mai concluso di arricchimento personale </a:t>
            </a:r>
            <a:endParaRPr lang="it-IT" sz="1400" dirty="0">
              <a:solidFill>
                <a:schemeClr val="tx1">
                  <a:lumMod val="65000"/>
                  <a:lumOff val="35000"/>
                </a:schemeClr>
              </a:solidFill>
            </a:endParaRPr>
          </a:p>
        </p:txBody>
      </p:sp>
      <p:sp>
        <p:nvSpPr>
          <p:cNvPr id="33" name="Rettangolo arrotondato 32"/>
          <p:cNvSpPr/>
          <p:nvPr/>
        </p:nvSpPr>
        <p:spPr>
          <a:xfrm>
            <a:off x="4710318" y="1864425"/>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tx1">
                    <a:lumMod val="65000"/>
                    <a:lumOff val="35000"/>
                  </a:schemeClr>
                </a:solidFill>
              </a:rPr>
              <a:t>Il </a:t>
            </a:r>
            <a:r>
              <a:rPr lang="it-IT" sz="1400" b="1" dirty="0" smtClean="0">
                <a:solidFill>
                  <a:schemeClr val="tx1">
                    <a:lumMod val="65000"/>
                    <a:lumOff val="35000"/>
                  </a:schemeClr>
                </a:solidFill>
              </a:rPr>
              <a:t>lettore social</a:t>
            </a:r>
            <a:r>
              <a:rPr lang="it-IT" sz="1400" dirty="0" smtClean="0">
                <a:solidFill>
                  <a:schemeClr val="tx1">
                    <a:lumMod val="65000"/>
                    <a:lumOff val="35000"/>
                  </a:schemeClr>
                </a:solidFill>
              </a:rPr>
              <a:t>: antidoto alla solitudine e all'anomia del vivere contemporaneo, i giornali si fanno piattaforme relazionali, punto di incontro virtuale di una comunità ritrovata </a:t>
            </a:r>
            <a:endParaRPr lang="it-IT" sz="1400" dirty="0">
              <a:solidFill>
                <a:schemeClr val="tx1">
                  <a:lumMod val="65000"/>
                  <a:lumOff val="35000"/>
                </a:schemeClr>
              </a:solidFill>
            </a:endParaRPr>
          </a:p>
        </p:txBody>
      </p:sp>
      <p:sp>
        <p:nvSpPr>
          <p:cNvPr id="40" name="Rettangolo arrotondato 39"/>
          <p:cNvSpPr/>
          <p:nvPr/>
        </p:nvSpPr>
        <p:spPr>
          <a:xfrm>
            <a:off x="1187354" y="4083131"/>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lettore impegnato</a:t>
            </a:r>
            <a:r>
              <a:rPr lang="it-IT" sz="1400" dirty="0" smtClean="0">
                <a:solidFill>
                  <a:schemeClr val="tx1">
                    <a:lumMod val="65000"/>
                    <a:lumOff val="35000"/>
                  </a:schemeClr>
                </a:solidFill>
              </a:rPr>
              <a:t>: la competenza e la consapevolezza come strumenti di presa sulla realtà; la lettura come trasferimento di potere all'individuo, più sicuro nel mondo perché più capace di comprenderlo  </a:t>
            </a:r>
            <a:endParaRPr lang="it-IT" sz="1400" b="1" dirty="0">
              <a:solidFill>
                <a:schemeClr val="tx1">
                  <a:lumMod val="65000"/>
                  <a:lumOff val="35000"/>
                </a:schemeClr>
              </a:solidFill>
            </a:endParaRPr>
          </a:p>
        </p:txBody>
      </p:sp>
      <p:sp>
        <p:nvSpPr>
          <p:cNvPr id="41" name="Rettangolo arrotondato 40"/>
          <p:cNvSpPr/>
          <p:nvPr/>
        </p:nvSpPr>
        <p:spPr>
          <a:xfrm>
            <a:off x="4710318" y="4083131"/>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tx1">
                    <a:lumMod val="65000"/>
                    <a:lumOff val="35000"/>
                  </a:schemeClr>
                </a:solidFill>
              </a:rPr>
              <a:t>Il lettore </a:t>
            </a:r>
            <a:r>
              <a:rPr lang="it-IT" sz="1400" b="1" dirty="0" smtClean="0">
                <a:solidFill>
                  <a:schemeClr val="tx1">
                    <a:lumMod val="65000"/>
                    <a:lumOff val="35000"/>
                  </a:schemeClr>
                </a:solidFill>
              </a:rPr>
              <a:t>spensierato</a:t>
            </a:r>
            <a:r>
              <a:rPr lang="it-IT" sz="1400" dirty="0" smtClean="0">
                <a:solidFill>
                  <a:schemeClr val="tx1">
                    <a:lumMod val="65000"/>
                    <a:lumOff val="35000"/>
                  </a:schemeClr>
                </a:solidFill>
              </a:rPr>
              <a:t>: la seduzione della parola, delle immagini, della carta, diventa un balsamo per lo spirito; la lettura come momento intimo di gratificazione che lenisce la fatica del quotidiano  </a:t>
            </a:r>
            <a:endParaRPr lang="it-IT" sz="1400" dirty="0">
              <a:solidFill>
                <a:schemeClr val="tx1">
                  <a:lumMod val="65000"/>
                  <a:lumOff val="35000"/>
                </a:schemeClr>
              </a:solidFill>
            </a:endParaRPr>
          </a:p>
        </p:txBody>
      </p:sp>
    </p:spTree>
    <p:extLst>
      <p:ext uri="{BB962C8B-B14F-4D97-AF65-F5344CB8AC3E}">
        <p14:creationId xmlns:p14="http://schemas.microsoft.com/office/powerpoint/2010/main" xmlns="" val="234440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p:cNvSpPr txBox="1">
            <a:spLocks/>
          </p:cNvSpPr>
          <p:nvPr/>
        </p:nvSpPr>
        <p:spPr bwMode="auto">
          <a:xfrm>
            <a:off x="182563" y="187265"/>
            <a:ext cx="86614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400"/>
              </a:spcBef>
              <a:spcAft>
                <a:spcPct val="0"/>
              </a:spcAft>
            </a:pPr>
            <a:r>
              <a:rPr lang="it-IT" sz="2400" b="1" dirty="0" smtClean="0">
                <a:solidFill>
                  <a:srgbClr val="595959"/>
                </a:solidFill>
              </a:rPr>
              <a:t>I driver di lettura </a:t>
            </a:r>
          </a:p>
        </p:txBody>
      </p:sp>
      <p:cxnSp>
        <p:nvCxnSpPr>
          <p:cNvPr id="8" name="Connettore 2 7"/>
          <p:cNvCxnSpPr>
            <a:endCxn id="27" idx="0"/>
          </p:cNvCxnSpPr>
          <p:nvPr/>
        </p:nvCxnSpPr>
        <p:spPr>
          <a:xfrm flipH="1">
            <a:off x="4513263" y="1647953"/>
            <a:ext cx="12701" cy="4030690"/>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V="1">
            <a:off x="1636713" y="3651805"/>
            <a:ext cx="5902325" cy="1587"/>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3711678" y="996170"/>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del nuovo</a:t>
            </a:r>
          </a:p>
          <a:p>
            <a:pPr algn="ctr"/>
            <a:r>
              <a:rPr lang="it-IT" sz="1200" dirty="0" smtClean="0"/>
              <a:t>Uscita da sé e verso il mondo </a:t>
            </a:r>
            <a:endParaRPr lang="it-IT" sz="1200" dirty="0"/>
          </a:p>
        </p:txBody>
      </p:sp>
      <p:sp>
        <p:nvSpPr>
          <p:cNvPr id="27" name="Rettangolo arrotondato 26"/>
          <p:cNvSpPr/>
          <p:nvPr/>
        </p:nvSpPr>
        <p:spPr>
          <a:xfrm>
            <a:off x="3699803" y="5678643"/>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di sicurezza e confort</a:t>
            </a:r>
          </a:p>
        </p:txBody>
      </p:sp>
      <p:sp>
        <p:nvSpPr>
          <p:cNvPr id="30" name="Rettangolo arrotondato 29"/>
          <p:cNvSpPr/>
          <p:nvPr/>
        </p:nvSpPr>
        <p:spPr>
          <a:xfrm>
            <a:off x="-1" y="3355899"/>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Affermazione di sé</a:t>
            </a:r>
            <a:endParaRPr lang="it-IT" sz="1200" dirty="0"/>
          </a:p>
        </p:txBody>
      </p:sp>
      <p:sp>
        <p:nvSpPr>
          <p:cNvPr id="31" name="Rettangolo arrotondato 30"/>
          <p:cNvSpPr/>
          <p:nvPr/>
        </p:nvSpPr>
        <p:spPr>
          <a:xfrm>
            <a:off x="7539038" y="3344406"/>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Armonia con l'ambiente</a:t>
            </a:r>
            <a:endParaRPr lang="it-IT" sz="1200" dirty="0"/>
          </a:p>
        </p:txBody>
      </p:sp>
      <p:sp>
        <p:nvSpPr>
          <p:cNvPr id="20" name="Rettangolo arrotondato 19"/>
          <p:cNvSpPr/>
          <p:nvPr/>
        </p:nvSpPr>
        <p:spPr>
          <a:xfrm>
            <a:off x="1187354" y="1864425"/>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bg1">
                    <a:lumMod val="75000"/>
                  </a:schemeClr>
                </a:solidFill>
              </a:rPr>
              <a:t>Il lettore curioso</a:t>
            </a:r>
            <a:r>
              <a:rPr lang="it-IT" sz="1400" dirty="0" smtClean="0">
                <a:solidFill>
                  <a:schemeClr val="bg1">
                    <a:lumMod val="75000"/>
                  </a:schemeClr>
                </a:solidFill>
              </a:rPr>
              <a:t>: la lettura è il mezzo d'eccezione per uscire da se stessi e ampliare i propri orizzonti,  imparare (anche a fare) cose nuove, in un percorso mai concluso di arricchimento personale </a:t>
            </a:r>
            <a:endParaRPr lang="it-IT" sz="1400" dirty="0">
              <a:solidFill>
                <a:schemeClr val="bg1">
                  <a:lumMod val="75000"/>
                </a:schemeClr>
              </a:solidFill>
            </a:endParaRPr>
          </a:p>
        </p:txBody>
      </p:sp>
      <p:sp>
        <p:nvSpPr>
          <p:cNvPr id="33" name="Rettangolo arrotondato 32"/>
          <p:cNvSpPr/>
          <p:nvPr/>
        </p:nvSpPr>
        <p:spPr>
          <a:xfrm>
            <a:off x="4710318" y="1864425"/>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bg1">
                    <a:lumMod val="75000"/>
                  </a:schemeClr>
                </a:solidFill>
              </a:rPr>
              <a:t>Il </a:t>
            </a:r>
            <a:r>
              <a:rPr lang="it-IT" sz="1400" b="1" dirty="0" smtClean="0">
                <a:solidFill>
                  <a:schemeClr val="bg1">
                    <a:lumMod val="75000"/>
                  </a:schemeClr>
                </a:solidFill>
              </a:rPr>
              <a:t>lettore social</a:t>
            </a:r>
            <a:r>
              <a:rPr lang="it-IT" sz="1400" dirty="0" smtClean="0">
                <a:solidFill>
                  <a:schemeClr val="bg1">
                    <a:lumMod val="75000"/>
                  </a:schemeClr>
                </a:solidFill>
              </a:rPr>
              <a:t>: antidoto alla solitudine e all'anomia del vivere contemporaneo, i giornali si fanno piattaforme relazionali, punto di incontro virtuale di una comunità ritrovata </a:t>
            </a:r>
            <a:endParaRPr lang="it-IT" sz="1400" dirty="0">
              <a:solidFill>
                <a:schemeClr val="bg1">
                  <a:lumMod val="75000"/>
                </a:schemeClr>
              </a:solidFill>
            </a:endParaRPr>
          </a:p>
        </p:txBody>
      </p:sp>
      <p:sp>
        <p:nvSpPr>
          <p:cNvPr id="40" name="Rettangolo arrotondato 39"/>
          <p:cNvSpPr/>
          <p:nvPr/>
        </p:nvSpPr>
        <p:spPr>
          <a:xfrm>
            <a:off x="1187354" y="4083131"/>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lettore impegnato</a:t>
            </a:r>
            <a:r>
              <a:rPr lang="it-IT" sz="1400" dirty="0" smtClean="0">
                <a:solidFill>
                  <a:schemeClr val="tx1">
                    <a:lumMod val="65000"/>
                    <a:lumOff val="35000"/>
                  </a:schemeClr>
                </a:solidFill>
              </a:rPr>
              <a:t>: la competenza e la consapevolezza come strumenti di presa sulla realtà; la lettura come trasferimento di potere all'individuo, più sicuro nel mondo perché più capace di comprenderlo  </a:t>
            </a:r>
            <a:endParaRPr lang="it-IT" sz="1400" b="1" dirty="0">
              <a:solidFill>
                <a:schemeClr val="tx1">
                  <a:lumMod val="65000"/>
                  <a:lumOff val="35000"/>
                </a:schemeClr>
              </a:solidFill>
            </a:endParaRPr>
          </a:p>
        </p:txBody>
      </p:sp>
      <p:sp>
        <p:nvSpPr>
          <p:cNvPr id="41" name="Rettangolo arrotondato 40"/>
          <p:cNvSpPr/>
          <p:nvPr/>
        </p:nvSpPr>
        <p:spPr>
          <a:xfrm>
            <a:off x="4710318" y="4083131"/>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bg1">
                    <a:lumMod val="75000"/>
                  </a:schemeClr>
                </a:solidFill>
              </a:rPr>
              <a:t>Il lettore </a:t>
            </a:r>
            <a:r>
              <a:rPr lang="it-IT" sz="1400" b="1" dirty="0" smtClean="0">
                <a:solidFill>
                  <a:schemeClr val="bg1">
                    <a:lumMod val="75000"/>
                  </a:schemeClr>
                </a:solidFill>
              </a:rPr>
              <a:t>spensierato</a:t>
            </a:r>
            <a:r>
              <a:rPr lang="it-IT" sz="1400" dirty="0" smtClean="0">
                <a:solidFill>
                  <a:schemeClr val="bg1">
                    <a:lumMod val="75000"/>
                  </a:schemeClr>
                </a:solidFill>
              </a:rPr>
              <a:t>: la seduzione della parola, delle immagini, della carta, diventa un balsamo per lo spirito; la lettura come momento intimo di gratificazione che lenisce la fatica del quotidiano  </a:t>
            </a:r>
            <a:endParaRPr lang="it-IT" sz="1400" dirty="0">
              <a:solidFill>
                <a:schemeClr val="bg1">
                  <a:lumMod val="75000"/>
                </a:schemeClr>
              </a:solidFill>
            </a:endParaRPr>
          </a:p>
        </p:txBody>
      </p:sp>
    </p:spTree>
    <p:extLst>
      <p:ext uri="{BB962C8B-B14F-4D97-AF65-F5344CB8AC3E}">
        <p14:creationId xmlns:p14="http://schemas.microsoft.com/office/powerpoint/2010/main" xmlns="" val="385151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9375" y="-206375"/>
            <a:ext cx="9482138" cy="7067550"/>
          </a:xfrm>
          <a:prstGeom prst="rect">
            <a:avLst/>
          </a:prstGeom>
          <a:solidFill>
            <a:srgbClr val="779345"/>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it-IT" dirty="0">
              <a:solidFill>
                <a:srgbClr val="779345"/>
              </a:solidFill>
            </a:endParaRPr>
          </a:p>
        </p:txBody>
      </p:sp>
      <p:sp>
        <p:nvSpPr>
          <p:cNvPr id="8" name="CasellaDiTesto 7"/>
          <p:cNvSpPr txBox="1"/>
          <p:nvPr/>
        </p:nvSpPr>
        <p:spPr>
          <a:xfrm>
            <a:off x="1392238" y="619223"/>
            <a:ext cx="7124700" cy="1175706"/>
          </a:xfrm>
          <a:prstGeom prst="rect">
            <a:avLst/>
          </a:prstGeom>
          <a:noFill/>
        </p:spPr>
        <p:txBody>
          <a:bodyPr>
            <a:spAutoFit/>
          </a:bodyPr>
          <a:lstStyle/>
          <a:p>
            <a:pPr marL="355600" lvl="1">
              <a:lnSpc>
                <a:spcPct val="80000"/>
              </a:lnSpc>
              <a:defRPr/>
            </a:pPr>
            <a:r>
              <a:rPr lang="it-IT" sz="4400" b="1" spc="-150" dirty="0" smtClean="0">
                <a:solidFill>
                  <a:schemeClr val="bg1"/>
                </a:solidFill>
                <a:latin typeface="Arial"/>
                <a:cs typeface="Arial"/>
              </a:rPr>
              <a:t>Obiettivi, Metodologia &amp; Campione</a:t>
            </a:r>
            <a:endParaRPr lang="it-IT" sz="4400" b="1" spc="-150" dirty="0">
              <a:solidFill>
                <a:schemeClr val="bg1"/>
              </a:solidFill>
              <a:latin typeface="Arial"/>
              <a:cs typeface="Arial"/>
            </a:endParaRPr>
          </a:p>
        </p:txBody>
      </p:sp>
      <p:sp>
        <p:nvSpPr>
          <p:cNvPr id="11" name="Ovale 10"/>
          <p:cNvSpPr/>
          <p:nvPr/>
        </p:nvSpPr>
        <p:spPr>
          <a:xfrm>
            <a:off x="568325" y="727075"/>
            <a:ext cx="1028700" cy="1027113"/>
          </a:xfrm>
          <a:prstGeom prst="ellipse">
            <a:avLst/>
          </a:prstGeom>
          <a:solidFill>
            <a:srgbClr val="779345"/>
          </a:solidFill>
          <a:ln w="120650" cmpd="sng"/>
          <a:effectLst/>
        </p:spPr>
        <p:style>
          <a:lnRef idx="3">
            <a:schemeClr val="lt1"/>
          </a:lnRef>
          <a:fillRef idx="1">
            <a:schemeClr val="accent3"/>
          </a:fillRef>
          <a:effectRef idx="1">
            <a:schemeClr val="accent3"/>
          </a:effectRef>
          <a:fontRef idx="minor">
            <a:schemeClr val="lt1"/>
          </a:fontRef>
        </p:style>
        <p:txBody>
          <a:bodyPr anchor="ctr"/>
          <a:lstStyle/>
          <a:p>
            <a:pPr>
              <a:defRPr/>
            </a:pPr>
            <a:endParaRPr lang="it-IT" dirty="0"/>
          </a:p>
        </p:txBody>
      </p:sp>
      <p:sp>
        <p:nvSpPr>
          <p:cNvPr id="5125" name="CasellaDiTesto 8"/>
          <p:cNvSpPr txBox="1">
            <a:spLocks noChangeArrowheads="1"/>
          </p:cNvSpPr>
          <p:nvPr/>
        </p:nvSpPr>
        <p:spPr bwMode="auto">
          <a:xfrm>
            <a:off x="757238" y="715963"/>
            <a:ext cx="64611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77933C"/>
              </a:buClr>
              <a:buSzPct val="85000"/>
              <a:buFont typeface="Wingdings" pitchFamily="2" charset="2"/>
              <a:buChar char=""/>
              <a:defRPr>
                <a:solidFill>
                  <a:srgbClr val="595959"/>
                </a:solidFill>
                <a:latin typeface="Calibri" pitchFamily="34" charset="0"/>
                <a:ea typeface="Calibri" pitchFamily="34" charset="0"/>
                <a:cs typeface="Calibri" pitchFamily="34" charset="0"/>
              </a:defRPr>
            </a:lvl1pPr>
            <a:lvl2pPr marL="742950" indent="-285750" algn="l" eaLnBrk="0" hangingPunct="0">
              <a:spcBef>
                <a:spcPct val="20000"/>
              </a:spcBef>
              <a:buClr>
                <a:srgbClr val="77933C"/>
              </a:buClr>
              <a:buSzPct val="110000"/>
              <a:buFont typeface="Wingdings" pitchFamily="2" charset="2"/>
              <a:buChar char="§"/>
              <a:defRPr>
                <a:solidFill>
                  <a:srgbClr val="595959"/>
                </a:solidFill>
                <a:latin typeface="Calibri" pitchFamily="34" charset="0"/>
                <a:ea typeface="Calibri" pitchFamily="34" charset="0"/>
                <a:cs typeface="Calibri" pitchFamily="34" charset="0"/>
              </a:defRPr>
            </a:lvl2pPr>
            <a:lvl3pPr marL="11430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3pPr>
            <a:lvl4pPr marL="16002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4pPr>
            <a:lvl5pPr marL="20574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9pPr>
          </a:lstStyle>
          <a:p>
            <a:pPr algn="ctr" eaLnBrk="1" hangingPunct="1">
              <a:spcBef>
                <a:spcPct val="0"/>
              </a:spcBef>
              <a:buClrTx/>
              <a:buSzTx/>
              <a:buFontTx/>
              <a:buNone/>
            </a:pPr>
            <a:r>
              <a:rPr lang="it-IT" altLang="it-IT" sz="6000" b="1" dirty="0" smtClean="0">
                <a:solidFill>
                  <a:srgbClr val="FFFFFF"/>
                </a:solidFill>
                <a:latin typeface="Arial" pitchFamily="34" charset="0"/>
                <a:cs typeface="Arial" pitchFamily="34" charset="0"/>
              </a:rPr>
              <a:t>0</a:t>
            </a:r>
            <a:endParaRPr lang="it-IT" altLang="it-IT" sz="6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17915924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Il lettore impegnato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344385" y="1010361"/>
            <a:ext cx="8499578"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Uno dei principali driver motivazioni rilevati – soprattutto tra i lettori quotidiani e di periodici di attualità – è il desiderio di </a:t>
            </a:r>
            <a:r>
              <a:rPr lang="it-IT" sz="1400" b="1" dirty="0" smtClean="0">
                <a:solidFill>
                  <a:schemeClr val="accent3">
                    <a:lumMod val="75000"/>
                  </a:schemeClr>
                </a:solidFill>
              </a:rPr>
              <a:t>sentirsi interpreti consapevoli del proprio tempo</a:t>
            </a:r>
            <a:r>
              <a:rPr lang="it-IT" sz="1400" dirty="0" smtClean="0">
                <a:solidFill>
                  <a:schemeClr val="tx1">
                    <a:lumMod val="75000"/>
                    <a:lumOff val="25000"/>
                  </a:schemeClr>
                </a:solidFill>
              </a:rPr>
              <a:t>, di </a:t>
            </a:r>
            <a:r>
              <a:rPr lang="it-IT" sz="1400" b="1" dirty="0" smtClean="0">
                <a:solidFill>
                  <a:schemeClr val="accent3">
                    <a:lumMod val="75000"/>
                  </a:schemeClr>
                </a:solidFill>
              </a:rPr>
              <a:t>poter dare un senso </a:t>
            </a:r>
            <a:r>
              <a:rPr lang="it-IT" sz="1400" dirty="0" smtClean="0">
                <a:solidFill>
                  <a:schemeClr val="tx1">
                    <a:lumMod val="75000"/>
                    <a:lumOff val="25000"/>
                  </a:schemeClr>
                </a:solidFill>
              </a:rPr>
              <a:t>a ciò che accade e a ciò che ci circonda.</a:t>
            </a: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Questo driver è sostenuto da una </a:t>
            </a:r>
            <a:r>
              <a:rPr lang="it-IT" sz="1400" b="1" dirty="0" smtClean="0">
                <a:solidFill>
                  <a:schemeClr val="accent3">
                    <a:lumMod val="75000"/>
                  </a:schemeClr>
                </a:solidFill>
              </a:rPr>
              <a:t>sottostante ricerca di sicurezza e di </a:t>
            </a:r>
            <a:r>
              <a:rPr lang="it-IT" sz="1400" b="1" dirty="0" err="1" smtClean="0">
                <a:solidFill>
                  <a:schemeClr val="accent3">
                    <a:lumMod val="75000"/>
                  </a:schemeClr>
                </a:solidFill>
              </a:rPr>
              <a:t>empowerment</a:t>
            </a:r>
            <a:r>
              <a:rPr lang="it-IT" sz="1400" dirty="0" smtClean="0">
                <a:solidFill>
                  <a:schemeClr val="tx1">
                    <a:lumMod val="75000"/>
                    <a:lumOff val="25000"/>
                  </a:schemeClr>
                </a:solidFill>
              </a:rPr>
              <a:t>, in un duplice senso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rPr>
              <a:t>comprendere i fenomeni fa sentire meno in balia dell'ignoto</a:t>
            </a:r>
            <a:r>
              <a:rPr lang="it-IT" sz="1400" dirty="0" smtClean="0">
                <a:solidFill>
                  <a:schemeClr val="tx1">
                    <a:lumMod val="75000"/>
                    <a:lumOff val="25000"/>
                  </a:schemeClr>
                </a:solidFill>
              </a:rPr>
              <a:t>, fa sentire – per quanto possa essere illusorio – maggiormente in controllo, meno passivi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per molti </a:t>
            </a:r>
            <a:r>
              <a:rPr lang="it-IT" sz="1400" b="1" dirty="0" smtClean="0">
                <a:solidFill>
                  <a:schemeClr val="accent3">
                    <a:lumMod val="75000"/>
                  </a:schemeClr>
                </a:solidFill>
              </a:rPr>
              <a:t>sentirsi competenti</a:t>
            </a:r>
            <a:r>
              <a:rPr lang="it-IT" sz="1400" dirty="0" smtClean="0">
                <a:solidFill>
                  <a:schemeClr val="tx1">
                    <a:lumMod val="75000"/>
                    <a:lumOff val="25000"/>
                  </a:schemeClr>
                </a:solidFill>
              </a:rPr>
              <a:t>, tanto da potersi persino distinguere all'interno della propria rete relazionale, costituisce un </a:t>
            </a:r>
            <a:r>
              <a:rPr lang="it-IT" sz="1400" b="1" dirty="0" smtClean="0">
                <a:solidFill>
                  <a:schemeClr val="accent3">
                    <a:lumMod val="75000"/>
                  </a:schemeClr>
                </a:solidFill>
              </a:rPr>
              <a:t>tassello cruciale della propria immagine di sé </a:t>
            </a:r>
            <a:r>
              <a:rPr lang="it-IT" sz="1400" dirty="0" smtClean="0">
                <a:solidFill>
                  <a:schemeClr val="tx1">
                    <a:lumMod val="75000"/>
                    <a:lumOff val="25000"/>
                  </a:schemeClr>
                </a:solidFill>
              </a:rPr>
              <a:t>e del proprio senso dell'identità: i contenuti forniti dalla testata diventano allora </a:t>
            </a: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uno strumento per esercitare influenza sugli altri e in certi casi per sfoggiare la propria competenza </a:t>
            </a: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una fonte di soddisfazione narcisistica, non solo perché costituiscono il nutrimento che ci fa essere migliori, più competenti, più sofisticati ma perché a poco a poco – nella serialità, nella fedeltà a una testata nel tempo – consentono di sentirsi parte di una comunità ideale di interpreti raffinati e consapevoli </a:t>
            </a:r>
          </a:p>
        </p:txBody>
      </p:sp>
      <p:sp>
        <p:nvSpPr>
          <p:cNvPr id="4" name="Скругленный прямоугольник 4"/>
          <p:cNvSpPr/>
          <p:nvPr/>
        </p:nvSpPr>
        <p:spPr>
          <a:xfrm>
            <a:off x="182561" y="5607506"/>
            <a:ext cx="8761413" cy="70218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"La notizia e l’approfondimento mi arricchiscono. La notizia nuda e cruda non mi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dà niente, </a:t>
            </a:r>
            <a:r>
              <a:rPr lang="it-IT" sz="1200" i="1" dirty="0">
                <a:solidFill>
                  <a:srgbClr val="5F5F5F"/>
                </a:solidFill>
                <a:latin typeface="Arial" panose="020B0604020202020204" pitchFamily="34" charset="0"/>
                <a:ea typeface="MS PGothic" pitchFamily="34" charset="-128"/>
                <a:cs typeface="Arial" panose="020B0604020202020204" pitchFamily="34" charset="0"/>
              </a:rPr>
              <a:t>l’approfondimento mi permette anche che se dopo vado al bar e trovo due che discutono posso intromettermi e dire ‘no è così, perché…’"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Enrico, Milano, 55, L'Espresso)</a:t>
            </a:r>
          </a:p>
        </p:txBody>
      </p:sp>
    </p:spTree>
    <p:extLst>
      <p:ext uri="{BB962C8B-B14F-4D97-AF65-F5344CB8AC3E}">
        <p14:creationId xmlns:p14="http://schemas.microsoft.com/office/powerpoint/2010/main" xmlns="" val="3817832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a:solidFill>
                  <a:schemeClr val="tx1">
                    <a:lumMod val="65000"/>
                    <a:lumOff val="35000"/>
                  </a:schemeClr>
                </a:solidFill>
                <a:latin typeface="Arial"/>
                <a:ea typeface="+mj-ea"/>
                <a:cs typeface="Arial"/>
              </a:rPr>
              <a:t>A</a:t>
            </a:r>
            <a:r>
              <a:rPr lang="it-IT" sz="2000" b="1" i="1" dirty="0" smtClean="0">
                <a:solidFill>
                  <a:schemeClr val="tx1">
                    <a:lumMod val="65000"/>
                    <a:lumOff val="35000"/>
                  </a:schemeClr>
                </a:solidFill>
                <a:latin typeface="Arial"/>
                <a:ea typeface="+mj-ea"/>
                <a:cs typeface="Arial"/>
              </a:rPr>
              <a:t>ddomesticare la realtà e darle un senso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4562698" cy="5071462"/>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L'effetto rassicurante dato dalla decodifica della complessità, dalla sua riduzione in categorie e in connessioni causali comprensibili, si genera spesso quando </a:t>
            </a:r>
            <a:r>
              <a:rPr lang="it-IT" sz="1400" b="1" dirty="0" smtClean="0">
                <a:solidFill>
                  <a:schemeClr val="accent3">
                    <a:lumMod val="75000"/>
                  </a:schemeClr>
                </a:solidFill>
              </a:rPr>
              <a:t>vicende generali vengono ricondotte a vicende private e viceversa</a:t>
            </a:r>
            <a:r>
              <a:rPr lang="it-IT" sz="1400" dirty="0" smtClean="0">
                <a:solidFill>
                  <a:schemeClr val="tx1">
                    <a:lumMod val="75000"/>
                    <a:lumOff val="25000"/>
                  </a:schemeClr>
                </a:solidFill>
              </a:rPr>
              <a:t>:</a:t>
            </a:r>
          </a:p>
          <a:p>
            <a:pPr algn="just">
              <a:lnSpc>
                <a:spcPts val="1920"/>
              </a:lnSpc>
              <a:spcBef>
                <a:spcPts val="0"/>
              </a:spcBef>
            </a:pPr>
            <a:endParaRPr lang="it-IT" sz="1400" dirty="0" smtClean="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riportare le eccezioni alla normalità, dare un senso all'inspiegabile follia di un gesto criminale riportandolo alle sue cause sociologiche o semplicemente "umane" (come l'analisi di Gramellini sulla vicenda </a:t>
            </a:r>
            <a:r>
              <a:rPr lang="it-IT" sz="1400" dirty="0" err="1" smtClean="0">
                <a:solidFill>
                  <a:schemeClr val="tx1">
                    <a:lumMod val="75000"/>
                    <a:lumOff val="25000"/>
                  </a:schemeClr>
                </a:solidFill>
              </a:rPr>
              <a:t>German</a:t>
            </a:r>
            <a:r>
              <a:rPr lang="it-IT" sz="1400" dirty="0" smtClean="0">
                <a:solidFill>
                  <a:schemeClr val="tx1">
                    <a:lumMod val="75000"/>
                    <a:lumOff val="25000"/>
                  </a:schemeClr>
                </a:solidFill>
              </a:rPr>
              <a:t> </a:t>
            </a:r>
            <a:r>
              <a:rPr lang="it-IT" sz="1400" dirty="0" err="1" smtClean="0">
                <a:solidFill>
                  <a:schemeClr val="tx1">
                    <a:lumMod val="75000"/>
                    <a:lumOff val="25000"/>
                  </a:schemeClr>
                </a:solidFill>
              </a:rPr>
              <a:t>Wings</a:t>
            </a:r>
            <a:r>
              <a:rPr lang="it-IT" sz="1400" dirty="0" smtClean="0">
                <a:solidFill>
                  <a:schemeClr val="tx1">
                    <a:lumMod val="75000"/>
                    <a:lumOff val="25000"/>
                  </a:schemeClr>
                </a:solidFill>
              </a:rPr>
              <a:t>)</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capire </a:t>
            </a:r>
            <a:r>
              <a:rPr lang="it-IT" sz="1400" dirty="0">
                <a:solidFill>
                  <a:schemeClr val="tx1">
                    <a:lumMod val="75000"/>
                    <a:lumOff val="25000"/>
                  </a:schemeClr>
                </a:solidFill>
              </a:rPr>
              <a:t>se stessi all'interno del </a:t>
            </a:r>
            <a:r>
              <a:rPr lang="it-IT" sz="1400" dirty="0" smtClean="0">
                <a:solidFill>
                  <a:schemeClr val="tx1">
                    <a:lumMod val="75000"/>
                    <a:lumOff val="25000"/>
                  </a:schemeClr>
                </a:solidFill>
              </a:rPr>
              <a:t>mondo e dei suoi cambiamenti, </a:t>
            </a:r>
            <a:r>
              <a:rPr lang="it-IT" sz="1400" dirty="0">
                <a:solidFill>
                  <a:schemeClr val="tx1">
                    <a:lumMod val="75000"/>
                    <a:lumOff val="25000"/>
                  </a:schemeClr>
                </a:solidFill>
              </a:rPr>
              <a:t>capire le proprie vicende private alla luce di quelle </a:t>
            </a:r>
            <a:r>
              <a:rPr lang="it-IT" sz="1400" dirty="0" smtClean="0">
                <a:solidFill>
                  <a:schemeClr val="tx1">
                    <a:lumMod val="75000"/>
                    <a:lumOff val="25000"/>
                  </a:schemeClr>
                </a:solidFill>
              </a:rPr>
              <a:t>pubbliche, per sentirsi meno impotenti, almeno in parte protagonisti della propria vita perché consapevoli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p:txBody>
      </p:sp>
      <p:pic>
        <p:nvPicPr>
          <p:cNvPr id="7" name="Immagine 6" descr="foto 2-2.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134572" y="1130036"/>
            <a:ext cx="3825040" cy="2868780"/>
          </a:xfrm>
          <a:prstGeom prst="rect">
            <a:avLst/>
          </a:prstGeom>
          <a:ln>
            <a:noFill/>
          </a:ln>
          <a:effectLst>
            <a:outerShdw blurRad="292100" dist="139700" dir="2700000" algn="tl" rotWithShape="0">
              <a:srgbClr val="333333">
                <a:alpha val="65000"/>
              </a:srgbClr>
            </a:outerShdw>
          </a:effectLst>
        </p:spPr>
      </p:pic>
      <p:sp>
        <p:nvSpPr>
          <p:cNvPr id="8" name="Скругленный прямоугольник 4"/>
          <p:cNvSpPr/>
          <p:nvPr/>
        </p:nvSpPr>
        <p:spPr>
          <a:xfrm>
            <a:off x="6008391" y="3991774"/>
            <a:ext cx="2659137" cy="38693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Mauro, 41,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Torino, La Stampa)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9" name="Скругленный прямоугольник 4"/>
          <p:cNvSpPr/>
          <p:nvPr/>
        </p:nvSpPr>
        <p:spPr>
          <a:xfrm>
            <a:off x="4667696" y="4516309"/>
            <a:ext cx="4376643" cy="193765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“Iniziai </a:t>
            </a:r>
            <a:r>
              <a:rPr lang="it-IT" sz="1200" i="1" dirty="0">
                <a:solidFill>
                  <a:srgbClr val="5F5F5F"/>
                </a:solidFill>
                <a:latin typeface="Arial" panose="020B0604020202020204" pitchFamily="34" charset="0"/>
                <a:ea typeface="MS PGothic" pitchFamily="34" charset="-128"/>
                <a:cs typeface="Arial" panose="020B0604020202020204" pitchFamily="34" charset="0"/>
              </a:rPr>
              <a:t>a leggere Panorama nel 68, non pensavo mai di sfogliarlo, pensavo fosse per soli uomini. Ma un giorno vidi in copertina la foto della rivoluzione giovanile del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'68 </a:t>
            </a:r>
            <a:r>
              <a:rPr lang="it-IT" sz="1200" i="1" dirty="0">
                <a:solidFill>
                  <a:srgbClr val="5F5F5F"/>
                </a:solidFill>
                <a:latin typeface="Arial" panose="020B0604020202020204" pitchFamily="34" charset="0"/>
                <a:ea typeface="MS PGothic" pitchFamily="34" charset="-128"/>
                <a:cs typeface="Arial" panose="020B0604020202020204" pitchFamily="34" charset="0"/>
              </a:rPr>
              <a:t>e decisi di guardarlo. E scoprii che parlava di giovani, di quello che stava succedendo nei vari paesi del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mondo</a:t>
            </a:r>
            <a:r>
              <a:rPr lang="it-IT" sz="1200" i="1" dirty="0">
                <a:solidFill>
                  <a:srgbClr val="5F5F5F"/>
                </a:solidFill>
                <a:latin typeface="Arial" panose="020B0604020202020204" pitchFamily="34" charset="0"/>
                <a:ea typeface="MS PGothic" pitchFamily="34" charset="-128"/>
                <a:cs typeface="Arial" panose="020B0604020202020204" pitchFamily="34" charset="0"/>
              </a:rPr>
              <a:t>, foto di Parigi, Londra, Praga. Capii che nel modo tutto stava cambiando… l’intervista a Mary </a:t>
            </a:r>
            <a:r>
              <a:rPr lang="it-IT" sz="1200" i="1" dirty="0" err="1">
                <a:solidFill>
                  <a:srgbClr val="5F5F5F"/>
                </a:solidFill>
                <a:latin typeface="Arial" panose="020B0604020202020204" pitchFamily="34" charset="0"/>
                <a:ea typeface="MS PGothic" pitchFamily="34" charset="-128"/>
                <a:cs typeface="Arial" panose="020B0604020202020204" pitchFamily="34" charset="0"/>
              </a:rPr>
              <a:t>Quant</a:t>
            </a:r>
            <a:r>
              <a:rPr lang="it-IT" sz="1200" i="1" dirty="0">
                <a:solidFill>
                  <a:srgbClr val="5F5F5F"/>
                </a:solidFill>
                <a:latin typeface="Arial" panose="020B0604020202020204" pitchFamily="34" charset="0"/>
                <a:ea typeface="MS PGothic" pitchFamily="34" charset="-128"/>
                <a:cs typeface="Arial" panose="020B0604020202020204" pitchFamily="34" charset="0"/>
              </a:rPr>
              <a:t>, la minigonna… i cambiamenti in genere che stavano succedendo intorno e lontano da noi. Da allora non ho mai smesso di leggerlo” (Anna Maria, 58, Torino</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787256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 prodotto editoriale di qualità che (</a:t>
            </a:r>
            <a:r>
              <a:rPr lang="it-IT" sz="2000" b="1" i="1" dirty="0" err="1" smtClean="0">
                <a:solidFill>
                  <a:schemeClr val="tx1">
                    <a:lumMod val="65000"/>
                    <a:lumOff val="35000"/>
                  </a:schemeClr>
                </a:solidFill>
                <a:latin typeface="Arial"/>
                <a:ea typeface="+mj-ea"/>
                <a:cs typeface="Arial"/>
              </a:rPr>
              <a:t>tras</a:t>
            </a:r>
            <a:r>
              <a:rPr lang="it-IT" sz="2000" b="1" i="1" dirty="0" smtClean="0">
                <a:solidFill>
                  <a:schemeClr val="tx1">
                    <a:lumMod val="65000"/>
                    <a:lumOff val="35000"/>
                  </a:schemeClr>
                </a:solidFill>
                <a:latin typeface="Arial"/>
                <a:ea typeface="+mj-ea"/>
                <a:cs typeface="Arial"/>
              </a:rPr>
              <a:t>)forma il lettore</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Il ricorso alle testate a pagamento è l'unica opzione davvero in grado di saturare questo bisogno di competenza e di distinzione intellettuale, in virtù di alcuni tratti distintivi riconosciuti dai lettori: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autorevolezza</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capacità di offrire una restituzione filtrata, organizzata, problematizzata della realtà</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approfondimento</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285750" indent="-285750" algn="just">
              <a:lnSpc>
                <a:spcPts val="1920"/>
              </a:lnSpc>
              <a:spcBef>
                <a:spcPts val="0"/>
              </a:spcBef>
              <a:buClr>
                <a:schemeClr val="accent3">
                  <a:lumMod val="75000"/>
                </a:schemeClr>
              </a:buClr>
              <a:buBlip>
                <a:blip r:embed="rId2"/>
              </a:buBlip>
            </a:pPr>
            <a:r>
              <a:rPr lang="it-IT" sz="1400" dirty="0" smtClean="0">
                <a:solidFill>
                  <a:schemeClr val="tx1">
                    <a:lumMod val="75000"/>
                    <a:lumOff val="25000"/>
                  </a:schemeClr>
                </a:solidFill>
              </a:rPr>
              <a:t>Ed è proprio sul terreno della </a:t>
            </a:r>
            <a:r>
              <a:rPr lang="it-IT" sz="1400" dirty="0" err="1" smtClean="0">
                <a:solidFill>
                  <a:schemeClr val="tx1">
                    <a:lumMod val="75000"/>
                    <a:lumOff val="25000"/>
                  </a:schemeClr>
                </a:solidFill>
              </a:rPr>
              <a:t>problematizzazione</a:t>
            </a:r>
            <a:r>
              <a:rPr lang="it-IT" sz="1400" dirty="0" smtClean="0">
                <a:solidFill>
                  <a:schemeClr val="tx1">
                    <a:lumMod val="75000"/>
                    <a:lumOff val="25000"/>
                  </a:schemeClr>
                </a:solidFill>
              </a:rPr>
              <a:t> e dell'approfondimento che il lettore può cimentarsi per </a:t>
            </a:r>
            <a:r>
              <a:rPr lang="it-IT" sz="1400" b="1" dirty="0" smtClean="0">
                <a:solidFill>
                  <a:schemeClr val="accent3">
                    <a:lumMod val="75000"/>
                  </a:schemeClr>
                </a:solidFill>
              </a:rPr>
              <a:t>sviluppare il proprio sguardo critico e interpretante</a:t>
            </a:r>
            <a:r>
              <a:rPr lang="it-IT" sz="1400" dirty="0" smtClean="0">
                <a:solidFill>
                  <a:schemeClr val="tx1">
                    <a:lumMod val="75000"/>
                    <a:lumOff val="25000"/>
                  </a:schemeClr>
                </a:solidFill>
              </a:rPr>
              <a:t>: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non vi è infatti (soltanto) un'assunzione passiva di contenuti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ma – è la percezione e </a:t>
            </a:r>
            <a:r>
              <a:rPr lang="it-IT" sz="1400" dirty="0" smtClean="0">
                <a:solidFill>
                  <a:schemeClr val="tx1">
                    <a:lumMod val="75000"/>
                    <a:lumOff val="25000"/>
                  </a:schemeClr>
                </a:solidFill>
              </a:rPr>
              <a:t>l'aspirazione </a:t>
            </a:r>
            <a:r>
              <a:rPr lang="it-IT" sz="1400" dirty="0">
                <a:solidFill>
                  <a:schemeClr val="tx1">
                    <a:lumMod val="75000"/>
                    <a:lumOff val="25000"/>
                  </a:schemeClr>
                </a:solidFill>
              </a:rPr>
              <a:t>dei lettori – una sorta di trasferimento di competenza dalla testata al lettore, come se </a:t>
            </a:r>
            <a:r>
              <a:rPr lang="it-IT" sz="1400" b="1" dirty="0">
                <a:solidFill>
                  <a:schemeClr val="accent3">
                    <a:lumMod val="75000"/>
                  </a:schemeClr>
                </a:solidFill>
              </a:rPr>
              <a:t>il senso della fedeltà al giornale fosse il compimento di un percorso trasformativo del sé </a:t>
            </a:r>
          </a:p>
        </p:txBody>
      </p:sp>
      <p:sp>
        <p:nvSpPr>
          <p:cNvPr id="7" name="Скругленный прямоугольник 4"/>
          <p:cNvSpPr/>
          <p:nvPr/>
        </p:nvSpPr>
        <p:spPr>
          <a:xfrm>
            <a:off x="218186" y="4762005"/>
            <a:ext cx="8761413" cy="90252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Ogni giorno ha sempre storie nuove da raccontarmi, è una persona che narra ciò che succede nel mondo e ciò che questo causa, vorrei potere viaggiare con lei così da imparare da lei a guardare in giro con gli occhi dell’imparzialità e tornando poter coinvolgere tutti in questo viaggio, con i miei racconti e le mie emozioni</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Mauro, 41,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Torino, La Stampa)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036247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Il rapporto speciale con le firme</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Di questa progressiva e aspirazionale </a:t>
            </a:r>
            <a:r>
              <a:rPr lang="it-IT" sz="1400" b="1" dirty="0" smtClean="0">
                <a:solidFill>
                  <a:schemeClr val="accent3">
                    <a:lumMod val="75000"/>
                  </a:schemeClr>
                </a:solidFill>
              </a:rPr>
              <a:t>"assunzione" del lettore nella comunità degli interpreti avanzati della contemporaneità </a:t>
            </a:r>
            <a:r>
              <a:rPr lang="it-IT" sz="1400" dirty="0" smtClean="0">
                <a:solidFill>
                  <a:schemeClr val="tx1">
                    <a:lumMod val="75000"/>
                    <a:lumOff val="25000"/>
                  </a:schemeClr>
                </a:solidFill>
              </a:rPr>
              <a:t>attraverso l'esposizione ai contenuti della testata, è sintomatico il rapporto dialogico e quasi "alla pari" che molti lettori sentono di avere con le firme: la serialità delle rubriche o la regolarità dei contributi (in caso di contributor esterni alla redazione), insomma la ripetitività degli appuntamenti, sembra simulare </a:t>
            </a:r>
            <a:r>
              <a:rPr lang="it-IT" sz="1400" b="1" dirty="0" smtClean="0">
                <a:solidFill>
                  <a:schemeClr val="accent3">
                    <a:lumMod val="75000"/>
                  </a:schemeClr>
                </a:solidFill>
              </a:rPr>
              <a:t>una consuetudine di frequentazione</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si ha come l'illusione di far parte di una sorta di "salotto" della buona società colta e impegnata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quasi che la lettura del </a:t>
            </a:r>
            <a:r>
              <a:rPr lang="it-IT" sz="1400" dirty="0">
                <a:solidFill>
                  <a:schemeClr val="tx1">
                    <a:lumMod val="75000"/>
                    <a:lumOff val="25000"/>
                  </a:schemeClr>
                </a:solidFill>
              </a:rPr>
              <a:t>giornale o </a:t>
            </a:r>
            <a:r>
              <a:rPr lang="it-IT" sz="1400" dirty="0" smtClean="0">
                <a:solidFill>
                  <a:schemeClr val="tx1">
                    <a:lumMod val="75000"/>
                    <a:lumOff val="25000"/>
                  </a:schemeClr>
                </a:solidFill>
              </a:rPr>
              <a:t>della </a:t>
            </a:r>
            <a:r>
              <a:rPr lang="it-IT" sz="1400" dirty="0">
                <a:solidFill>
                  <a:schemeClr val="tx1">
                    <a:lumMod val="75000"/>
                    <a:lumOff val="25000"/>
                  </a:schemeClr>
                </a:solidFill>
              </a:rPr>
              <a:t>rivista fossero </a:t>
            </a:r>
            <a:r>
              <a:rPr lang="it-IT" sz="1400" dirty="0" smtClean="0">
                <a:solidFill>
                  <a:schemeClr val="tx1">
                    <a:lumMod val="75000"/>
                    <a:lumOff val="25000"/>
                  </a:schemeClr>
                </a:solidFill>
              </a:rPr>
              <a:t>la modalità di accesso e partecipazione a un </a:t>
            </a:r>
            <a:r>
              <a:rPr lang="it-IT" sz="1400" dirty="0">
                <a:solidFill>
                  <a:schemeClr val="tx1">
                    <a:lumMod val="75000"/>
                    <a:lumOff val="25000"/>
                  </a:schemeClr>
                </a:solidFill>
              </a:rPr>
              <a:t>moderno caffè letterario, dove la coscienza del ceto riflessivo si esercita e si forma  </a:t>
            </a:r>
            <a:endParaRPr lang="it-IT" sz="1400" dirty="0" smtClean="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285750" indent="-285750" algn="just">
              <a:lnSpc>
                <a:spcPts val="1920"/>
              </a:lnSpc>
              <a:spcBef>
                <a:spcPts val="0"/>
              </a:spcBef>
              <a:buClr>
                <a:schemeClr val="accent3">
                  <a:lumMod val="75000"/>
                </a:schemeClr>
              </a:buClr>
              <a:buBlip>
                <a:blip r:embed="rId2"/>
              </a:buBlip>
            </a:pPr>
            <a:r>
              <a:rPr lang="it-IT" sz="1400" dirty="0">
                <a:solidFill>
                  <a:schemeClr val="tx1">
                    <a:lumMod val="75000"/>
                    <a:lumOff val="25000"/>
                  </a:schemeClr>
                </a:solidFill>
              </a:rPr>
              <a:t>L’attitudine dialogica </a:t>
            </a:r>
            <a:r>
              <a:rPr lang="it-IT" sz="1400" dirty="0" smtClean="0">
                <a:solidFill>
                  <a:schemeClr val="tx1">
                    <a:lumMod val="75000"/>
                    <a:lumOff val="25000"/>
                  </a:schemeClr>
                </a:solidFill>
              </a:rPr>
              <a:t>viene </a:t>
            </a:r>
            <a:r>
              <a:rPr lang="it-IT" sz="1400" dirty="0">
                <a:solidFill>
                  <a:schemeClr val="tx1">
                    <a:lumMod val="75000"/>
                    <a:lumOff val="25000"/>
                  </a:schemeClr>
                </a:solidFill>
              </a:rPr>
              <a:t>confermata dall’assiduità con cui i lettori più appassionati coltivano la relazione </a:t>
            </a:r>
            <a:r>
              <a:rPr lang="it-IT" sz="1400" b="1" dirty="0">
                <a:solidFill>
                  <a:schemeClr val="accent3">
                    <a:lumMod val="75000"/>
                  </a:schemeClr>
                </a:solidFill>
              </a:rPr>
              <a:t>moltiplicando i possibili punti </a:t>
            </a:r>
            <a:r>
              <a:rPr lang="it-IT" sz="1400" b="1" dirty="0" smtClean="0">
                <a:solidFill>
                  <a:schemeClr val="accent3">
                    <a:lumMod val="75000"/>
                  </a:schemeClr>
                </a:solidFill>
              </a:rPr>
              <a:t>di </a:t>
            </a:r>
            <a:r>
              <a:rPr lang="it-IT" sz="1400" b="1" dirty="0">
                <a:solidFill>
                  <a:schemeClr val="accent3">
                    <a:lumMod val="75000"/>
                  </a:schemeClr>
                </a:solidFill>
              </a:rPr>
              <a:t>contatto </a:t>
            </a:r>
            <a:r>
              <a:rPr lang="it-IT" sz="1400" dirty="0">
                <a:solidFill>
                  <a:schemeClr val="tx1">
                    <a:lumMod val="75000"/>
                    <a:lumOff val="25000"/>
                  </a:schemeClr>
                </a:solidFill>
              </a:rPr>
              <a:t>con la </a:t>
            </a:r>
            <a:r>
              <a:rPr lang="it-IT" sz="1400" dirty="0" smtClean="0">
                <a:solidFill>
                  <a:schemeClr val="tx1">
                    <a:lumMod val="75000"/>
                    <a:lumOff val="25000"/>
                  </a:schemeClr>
                </a:solidFill>
              </a:rPr>
              <a:t>redazione e con le sue firme di spicco,</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partecipando a conferenze, leggendone i libri, seguendone i blog e gli account </a:t>
            </a:r>
            <a:r>
              <a:rPr lang="it-IT" sz="1400" dirty="0" err="1">
                <a:solidFill>
                  <a:schemeClr val="tx1">
                    <a:lumMod val="75000"/>
                    <a:lumOff val="25000"/>
                  </a:schemeClr>
                </a:solidFill>
              </a:rPr>
              <a:t>Twitter</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seguendone le gesta anche al di fuori del perimetro strettamente professionale </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p:txBody>
      </p:sp>
      <p:sp>
        <p:nvSpPr>
          <p:cNvPr id="4" name="Скругленный прямоугольник 4"/>
          <p:cNvSpPr/>
          <p:nvPr/>
        </p:nvSpPr>
        <p:spPr>
          <a:xfrm>
            <a:off x="241936" y="5058881"/>
            <a:ext cx="8761413" cy="845501"/>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Se uno di loro scrive un libro io lo leggo. Se lo presenta io vado ad ascoltarlo. Posso rileggere i loro libri o articoli anche più volte, e comunque li ho conosciuti tutti. Al salone del libro quando c’era la possibilità di incontrarli sono sempre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andata”</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(Serena, 47, Torino, La Stampa)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29887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Leggere per diventare migliori</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b="1" dirty="0" smtClean="0">
                <a:solidFill>
                  <a:schemeClr val="accent3">
                    <a:lumMod val="75000"/>
                  </a:schemeClr>
                </a:solidFill>
              </a:rPr>
              <a:t>Per </a:t>
            </a:r>
            <a:r>
              <a:rPr lang="it-IT" sz="1400" b="1" dirty="0">
                <a:solidFill>
                  <a:schemeClr val="accent3">
                    <a:lumMod val="75000"/>
                  </a:schemeClr>
                </a:solidFill>
              </a:rPr>
              <a:t>i profili oggettivamente più elevati e sofisticati la lettura dei giornali come rito che celebra la propria appartenenza </a:t>
            </a:r>
            <a:r>
              <a:rPr lang="it-IT" sz="1400" b="1" dirty="0" smtClean="0">
                <a:solidFill>
                  <a:schemeClr val="accent3">
                    <a:lumMod val="75000"/>
                  </a:schemeClr>
                </a:solidFill>
              </a:rPr>
              <a:t>al ceto riflessivo è funzionale a un'appartenenza che è vera nei fatti </a:t>
            </a:r>
            <a:r>
              <a:rPr lang="it-IT" sz="1400" dirty="0" smtClean="0">
                <a:solidFill>
                  <a:schemeClr val="tx1">
                    <a:lumMod val="75000"/>
                    <a:lumOff val="25000"/>
                  </a:schemeClr>
                </a:solidFill>
              </a:rPr>
              <a:t>(o che si percepisce come tale):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il giornale è la </a:t>
            </a:r>
            <a:r>
              <a:rPr lang="it-IT" sz="1400" b="1" dirty="0">
                <a:solidFill>
                  <a:schemeClr val="accent3">
                    <a:lumMod val="75000"/>
                  </a:schemeClr>
                </a:solidFill>
              </a:rPr>
              <a:t>piattaforma relazionale dove </a:t>
            </a:r>
            <a:r>
              <a:rPr lang="it-IT" sz="1400" b="1" dirty="0" smtClean="0">
                <a:solidFill>
                  <a:schemeClr val="accent3">
                    <a:lumMod val="75000"/>
                  </a:schemeClr>
                </a:solidFill>
              </a:rPr>
              <a:t>una community di manager, imprenditori, intellettuali parla a se stessa e si aggiorna su "ciò che occorre sapere", non leggere significherebbe esserne esclusi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i contenuti dei giornali costituiscono una koinè che occorre parlare per esercitare di diritto la propria appartenenza a certi ambienti</a:t>
            </a:r>
            <a:endParaRPr lang="it-IT" sz="1400" dirty="0">
              <a:solidFill>
                <a:schemeClr val="tx1">
                  <a:lumMod val="75000"/>
                  <a:lumOff val="25000"/>
                </a:schemeClr>
              </a:solidFill>
            </a:endParaRPr>
          </a:p>
          <a:p>
            <a:pPr marL="285750" indent="-285750" algn="just">
              <a:lnSpc>
                <a:spcPts val="1920"/>
              </a:lnSpc>
              <a:spcBef>
                <a:spcPts val="0"/>
              </a:spcBef>
              <a:buClr>
                <a:schemeClr val="accent3">
                  <a:lumMod val="75000"/>
                </a:schemeClr>
              </a:buClr>
              <a:buBlip>
                <a:blip r:embed="rId2"/>
              </a:buBlip>
            </a:pPr>
            <a:r>
              <a:rPr lang="it-IT" sz="1400" b="1" dirty="0" smtClean="0">
                <a:solidFill>
                  <a:schemeClr val="accent3">
                    <a:lumMod val="75000"/>
                  </a:schemeClr>
                </a:solidFill>
              </a:rPr>
              <a:t>Per la maggior parte dei lettori tuttavia questo senso di appartenenza è soprattutto aspirazionale </a:t>
            </a:r>
            <a:r>
              <a:rPr lang="it-IT" sz="1400" dirty="0" smtClean="0">
                <a:solidFill>
                  <a:schemeClr val="tx1">
                    <a:lumMod val="75000"/>
                    <a:lumOff val="25000"/>
                  </a:schemeClr>
                </a:solidFill>
              </a:rPr>
              <a:t>e il giornale o la rivista assume il ruolo di un agente abilitante, finanche di un agente di riscatto: significativamente, tra il lettorato di giornali e riviste specializzate, posizionate su un target socio-culturalmente elevato (IlSole24Ore, Class)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vi sono persone poco simili allo </a:t>
            </a:r>
            <a:r>
              <a:rPr lang="it-IT" sz="1400" dirty="0" err="1">
                <a:solidFill>
                  <a:schemeClr val="tx1">
                    <a:lumMod val="75000"/>
                    <a:lumOff val="25000"/>
                  </a:schemeClr>
                </a:solidFill>
              </a:rPr>
              <a:t>user</a:t>
            </a:r>
            <a:r>
              <a:rPr lang="it-IT" sz="1400" dirty="0">
                <a:solidFill>
                  <a:schemeClr val="tx1">
                    <a:lumMod val="75000"/>
                    <a:lumOff val="25000"/>
                  </a:schemeClr>
                </a:solidFill>
              </a:rPr>
              <a:t> </a:t>
            </a:r>
            <a:r>
              <a:rPr lang="it-IT" sz="1400" dirty="0" err="1">
                <a:solidFill>
                  <a:schemeClr val="tx1">
                    <a:lumMod val="75000"/>
                    <a:lumOff val="25000"/>
                  </a:schemeClr>
                </a:solidFill>
              </a:rPr>
              <a:t>idealtipico</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che tratteggiano infatti la propria relazione con la testata di </a:t>
            </a:r>
            <a:r>
              <a:rPr lang="it-IT" sz="1400" dirty="0" smtClean="0">
                <a:solidFill>
                  <a:schemeClr val="tx1">
                    <a:lumMod val="75000"/>
                    <a:lumOff val="25000"/>
                  </a:schemeClr>
                </a:solidFill>
              </a:rPr>
              <a:t>riferimento come un'affiliazione trainata dall'ammirazione per i valori e la competenza che la testata esprime, come se esserne lettori consentisse di divenire a poco a poco simili alla persona che si ambirebbe a essere  </a:t>
            </a:r>
            <a:endParaRPr lang="it-IT" sz="1400" dirty="0">
              <a:solidFill>
                <a:schemeClr val="tx1">
                  <a:lumMod val="75000"/>
                  <a:lumOff val="25000"/>
                </a:schemeClr>
              </a:solidFill>
            </a:endParaRPr>
          </a:p>
        </p:txBody>
      </p:sp>
      <p:sp>
        <p:nvSpPr>
          <p:cNvPr id="8" name="Скругленный прямоугольник 4"/>
          <p:cNvSpPr/>
          <p:nvPr/>
        </p:nvSpPr>
        <p:spPr>
          <a:xfrm>
            <a:off x="182562" y="5035138"/>
            <a:ext cx="8761413" cy="125878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"Se Class fosse una persona sarebbe un uomo di 30 anni che si veste in maniera distinta … un libero professionista nel settore internet, viaggia spesso per lavoro (stipulare contratti con multinazionali estere), ma il suo mondo è la città dove si muove con disinvoltura. A guardarlo da lontano per come si comporta, ho un po' timore e soggezione. Lui è sicuro di sé, sa il fatto suo e va avanti come un treno per la sua strada senza fermarsi e guardarsi indietro. Lo seguirei dappertutto per studiare e rubare i suoi comportamenti, atteggiamenti, modi di porsi."</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(Salvatore, 34, Milano, Class)</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4051349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"Lo sport è una cosa seria"</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4667003" y="1111983"/>
            <a:ext cx="4227615"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Il bisogno di competenza e di distinzione intellettuale riguarda anche i lettori di testate specializzate in un ambito apparentemente disimpegnato come lo sport: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l'assiduità della lettura – i veri appassionati infatti non si perdono un numero - è finalizzata a maturare </a:t>
            </a:r>
            <a:r>
              <a:rPr lang="it-IT" sz="1400" b="1" dirty="0" err="1">
                <a:solidFill>
                  <a:schemeClr val="accent3">
                    <a:lumMod val="75000"/>
                  </a:schemeClr>
                </a:solidFill>
              </a:rPr>
              <a:t>un'expertise</a:t>
            </a:r>
            <a:r>
              <a:rPr lang="it-IT" sz="1400" b="1" dirty="0">
                <a:solidFill>
                  <a:schemeClr val="accent3">
                    <a:lumMod val="75000"/>
                  </a:schemeClr>
                </a:solidFill>
              </a:rPr>
              <a:t> dalla spiccata connotazione tecnica </a:t>
            </a: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tale </a:t>
            </a:r>
            <a:r>
              <a:rPr lang="it-IT" sz="1400" dirty="0">
                <a:solidFill>
                  <a:schemeClr val="tx1">
                    <a:lumMod val="75000"/>
                    <a:lumOff val="25000"/>
                  </a:schemeClr>
                </a:solidFill>
              </a:rPr>
              <a:t>conoscenza diventa una moneta da spendere in contesti sociali, dove viene </a:t>
            </a:r>
            <a:r>
              <a:rPr lang="it-IT" sz="1400" b="1" dirty="0">
                <a:solidFill>
                  <a:schemeClr val="accent3">
                    <a:lumMod val="75000"/>
                  </a:schemeClr>
                </a:solidFill>
              </a:rPr>
              <a:t>sfoggiata tra pari </a:t>
            </a:r>
            <a:r>
              <a:rPr lang="it-IT" sz="1400" dirty="0">
                <a:solidFill>
                  <a:schemeClr val="tx1">
                    <a:lumMod val="75000"/>
                    <a:lumOff val="25000"/>
                  </a:schemeClr>
                </a:solidFill>
              </a:rPr>
              <a:t>e viene </a:t>
            </a:r>
            <a:r>
              <a:rPr lang="it-IT" sz="1400" dirty="0" smtClean="0">
                <a:solidFill>
                  <a:schemeClr val="tx1">
                    <a:lumMod val="75000"/>
                    <a:lumOff val="25000"/>
                  </a:schemeClr>
                </a:solidFill>
              </a:rPr>
              <a:t>messa in campo per </a:t>
            </a:r>
            <a:r>
              <a:rPr lang="it-IT" sz="1400" b="1" dirty="0" smtClean="0">
                <a:solidFill>
                  <a:schemeClr val="accent3">
                    <a:lumMod val="75000"/>
                  </a:schemeClr>
                </a:solidFill>
              </a:rPr>
              <a:t>avere la meglio in dispute tra esperti </a:t>
            </a:r>
            <a:endParaRPr lang="it-IT" sz="1400" b="1" dirty="0">
              <a:solidFill>
                <a:schemeClr val="accent3">
                  <a:lumMod val="75000"/>
                </a:schemeClr>
              </a:solidFill>
            </a:endParaRPr>
          </a:p>
          <a:p>
            <a:pPr marL="285750" lvl="1" indent="-285750" algn="just">
              <a:lnSpc>
                <a:spcPts val="1920"/>
              </a:lnSpc>
              <a:spcBef>
                <a:spcPts val="0"/>
              </a:spcBef>
              <a:spcAft>
                <a:spcPts val="400"/>
              </a:spcAft>
            </a:pPr>
            <a:r>
              <a:rPr lang="it-IT" sz="1400" dirty="0">
                <a:solidFill>
                  <a:schemeClr val="tx1">
                    <a:lumMod val="75000"/>
                    <a:lumOff val="25000"/>
                  </a:schemeClr>
                </a:solidFill>
                <a:latin typeface="Open Sans Light"/>
                <a:cs typeface="Open Sans Light"/>
              </a:rPr>
              <a:t>In questo senso, </a:t>
            </a:r>
            <a:r>
              <a:rPr lang="it-IT" sz="1400" dirty="0" smtClean="0">
                <a:solidFill>
                  <a:schemeClr val="tx1">
                    <a:lumMod val="75000"/>
                    <a:lumOff val="25000"/>
                  </a:schemeClr>
                </a:solidFill>
                <a:latin typeface="Open Sans Light"/>
                <a:cs typeface="Open Sans Light"/>
              </a:rPr>
              <a:t>la competenza tecnica nello sport diventa </a:t>
            </a:r>
            <a:r>
              <a:rPr lang="it-IT" sz="1400" b="1" dirty="0" smtClean="0">
                <a:solidFill>
                  <a:schemeClr val="accent3">
                    <a:lumMod val="75000"/>
                  </a:schemeClr>
                </a:solidFill>
                <a:latin typeface="Open Sans Light"/>
                <a:cs typeface="Open Sans Light"/>
              </a:rPr>
              <a:t>un ambito in cui finalmente primeggiare</a:t>
            </a:r>
            <a:r>
              <a:rPr lang="it-IT" sz="1400" dirty="0" smtClean="0">
                <a:solidFill>
                  <a:schemeClr val="tx1">
                    <a:lumMod val="75000"/>
                    <a:lumOff val="25000"/>
                  </a:schemeClr>
                </a:solidFill>
                <a:latin typeface="Open Sans Light"/>
                <a:cs typeface="Open Sans Light"/>
              </a:rPr>
              <a:t>. </a:t>
            </a:r>
            <a:endParaRPr lang="it-IT" sz="1400" dirty="0">
              <a:solidFill>
                <a:schemeClr val="tx1">
                  <a:lumMod val="75000"/>
                  <a:lumOff val="25000"/>
                </a:schemeClr>
              </a:solidFill>
              <a:latin typeface="Open Sans Light"/>
              <a:cs typeface="Open Sans Light"/>
            </a:endParaRPr>
          </a:p>
        </p:txBody>
      </p:sp>
      <p:pic>
        <p:nvPicPr>
          <p:cNvPr id="2" name="Immagin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5400000">
            <a:off x="807393" y="368390"/>
            <a:ext cx="3020630" cy="4270293"/>
          </a:xfrm>
          <a:prstGeom prst="rect">
            <a:avLst/>
          </a:prstGeom>
          <a:ln>
            <a:noFill/>
          </a:ln>
          <a:effectLst>
            <a:outerShdw blurRad="292100" dist="139700" dir="2700000" algn="tl" rotWithShape="0">
              <a:srgbClr val="333333">
                <a:alpha val="65000"/>
              </a:srgbClr>
            </a:outerShdw>
          </a:effectLst>
        </p:spPr>
      </p:pic>
      <p:sp>
        <p:nvSpPr>
          <p:cNvPr id="7" name="Скругленный прямоугольник 4"/>
          <p:cNvSpPr/>
          <p:nvPr/>
        </p:nvSpPr>
        <p:spPr>
          <a:xfrm>
            <a:off x="182562" y="4078543"/>
            <a:ext cx="4270293" cy="129293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“Datemi un'</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infografica</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e farò i salti di gioia! Il giornale deve avere una competenza che io non ho e che deve emergere. Con un'</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infografica</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come questa io conosco meglio le probabili stelle dell'Europeo under 21, i possibili campioni dei prossimi anni. ” </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(Mario, 50, Milano, La Gazzetta dello sport)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8" name="Скругленный прямоугольник 4"/>
          <p:cNvSpPr/>
          <p:nvPr/>
        </p:nvSpPr>
        <p:spPr>
          <a:xfrm>
            <a:off x="182561" y="5391940"/>
            <a:ext cx="4270293" cy="91675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“Mi piacciono le statistiche, servono per fare i pronostici. Poi uno va in palestra e può dire di avere avuto ragione, come per Juve-Barcellona” </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(Umberto, 45, Milano, Corriere dello sport)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162201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Leggere per prendere decisioni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b="1" dirty="0" smtClean="0">
                <a:solidFill>
                  <a:schemeClr val="accent3">
                    <a:lumMod val="75000"/>
                  </a:schemeClr>
                </a:solidFill>
              </a:rPr>
              <a:t>Per il lettore "impegnato", la lettura dei giornali e delle riviste è funzionale al </a:t>
            </a:r>
            <a:r>
              <a:rPr lang="it-IT" sz="1400" b="1" dirty="0" err="1" smtClean="0">
                <a:solidFill>
                  <a:schemeClr val="accent3">
                    <a:lumMod val="75000"/>
                  </a:schemeClr>
                </a:solidFill>
              </a:rPr>
              <a:t>decision-making</a:t>
            </a:r>
            <a:endParaRPr lang="it-IT" sz="1400" b="1" dirty="0">
              <a:solidFill>
                <a:schemeClr val="accent3">
                  <a:lumMod val="7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b="1" dirty="0" smtClean="0">
              <a:solidFill>
                <a:schemeClr val="accent3">
                  <a:lumMod val="7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rPr>
              <a:t>in </a:t>
            </a:r>
            <a:r>
              <a:rPr lang="it-IT" sz="1400" b="1" dirty="0">
                <a:solidFill>
                  <a:schemeClr val="accent3">
                    <a:lumMod val="75000"/>
                  </a:schemeClr>
                </a:solidFill>
              </a:rPr>
              <a:t>ambito personale</a:t>
            </a:r>
            <a:r>
              <a:rPr lang="it-IT" sz="1400" dirty="0" smtClean="0">
                <a:solidFill>
                  <a:schemeClr val="tx1">
                    <a:lumMod val="75000"/>
                    <a:lumOff val="25000"/>
                  </a:schemeClr>
                </a:solidFill>
              </a:rPr>
              <a:t>: la stampa (in questo caso soprattutto quotidiana) costituisce un alleato indispensabile </a:t>
            </a: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per districarsi nelle normative </a:t>
            </a:r>
            <a:r>
              <a:rPr lang="it-IT" dirty="0" smtClean="0">
                <a:solidFill>
                  <a:schemeClr val="tx1">
                    <a:lumMod val="75000"/>
                    <a:lumOff val="25000"/>
                  </a:schemeClr>
                </a:solidFill>
                <a:latin typeface="Arial"/>
                <a:cs typeface="Arial"/>
              </a:rPr>
              <a:t>(soprattutto in materia fiscale) sempre </a:t>
            </a:r>
            <a:r>
              <a:rPr lang="it-IT" dirty="0">
                <a:solidFill>
                  <a:schemeClr val="tx1">
                    <a:lumMod val="75000"/>
                    <a:lumOff val="25000"/>
                  </a:schemeClr>
                </a:solidFill>
                <a:latin typeface="Arial"/>
                <a:cs typeface="Arial"/>
              </a:rPr>
              <a:t>in evoluzione del Paese</a:t>
            </a: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o per muoversi con maggiore sicurezza nel mondo degli investimenti </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b="1" dirty="0" smtClean="0">
              <a:solidFill>
                <a:schemeClr val="accent3">
                  <a:lumMod val="7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rPr>
              <a:t>in ambito professionale</a:t>
            </a:r>
            <a:r>
              <a:rPr lang="it-IT" sz="1400" dirty="0" smtClean="0">
                <a:solidFill>
                  <a:schemeClr val="tx1">
                    <a:lumMod val="75000"/>
                    <a:lumOff val="25000"/>
                  </a:schemeClr>
                </a:solidFill>
              </a:rPr>
              <a:t>: soprattutto da parte degli </a:t>
            </a:r>
            <a:r>
              <a:rPr lang="it-IT" sz="1400" b="1" dirty="0" smtClean="0">
                <a:solidFill>
                  <a:schemeClr val="accent3">
                    <a:lumMod val="75000"/>
                  </a:schemeClr>
                </a:solidFill>
              </a:rPr>
              <a:t>imprenditori</a:t>
            </a:r>
            <a:r>
              <a:rPr lang="it-IT" sz="1400" dirty="0" smtClean="0">
                <a:solidFill>
                  <a:schemeClr val="tx1">
                    <a:lumMod val="75000"/>
                    <a:lumOff val="25000"/>
                  </a:schemeClr>
                </a:solidFill>
              </a:rPr>
              <a:t> la lettura (sia di quotidiani che di periodici) è funzionale all'aggiornamento su temi rilevanti per le proprie scelte (sebbene da integrare necessariamente con fonti più specialistiche), in particolare </a:t>
            </a: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aggiornamento sulle vicende che coinvolgono le diverse </a:t>
            </a:r>
            <a:r>
              <a:rPr lang="it-IT" dirty="0" err="1" smtClean="0">
                <a:solidFill>
                  <a:schemeClr val="tx1">
                    <a:lumMod val="75000"/>
                    <a:lumOff val="25000"/>
                  </a:schemeClr>
                </a:solidFill>
                <a:latin typeface="Arial"/>
                <a:cs typeface="Arial"/>
              </a:rPr>
              <a:t>industry</a:t>
            </a:r>
            <a:r>
              <a:rPr lang="it-IT" dirty="0" smtClean="0">
                <a:solidFill>
                  <a:schemeClr val="tx1">
                    <a:lumMod val="75000"/>
                    <a:lumOff val="25000"/>
                  </a:schemeClr>
                </a:solidFill>
                <a:latin typeface="Arial"/>
                <a:cs typeface="Arial"/>
              </a:rPr>
              <a:t> e i grandi player dell'economia (fusioni, acquisizioni), in quanto potenziali clienti </a:t>
            </a:r>
            <a:endParaRPr lang="it-IT" dirty="0">
              <a:solidFill>
                <a:schemeClr val="tx1">
                  <a:lumMod val="75000"/>
                  <a:lumOff val="25000"/>
                </a:schemeClr>
              </a:solidFill>
              <a:latin typeface="Arial"/>
              <a:cs typeface="Arial"/>
            </a:endParaRP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tenere sotto controllo fenomeni geopolitici rilevanti, che possono influenzare significativamente l'andamento delle proprie esportazioni </a:t>
            </a: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avere cognizione delle variazioni legislative in termini di politiche fiscali e del lavoro </a:t>
            </a:r>
            <a:endParaRPr lang="it-IT" sz="1400" dirty="0">
              <a:solidFill>
                <a:schemeClr val="tx1">
                  <a:lumMod val="75000"/>
                  <a:lumOff val="25000"/>
                </a:schemeClr>
              </a:solidFill>
            </a:endParaRPr>
          </a:p>
          <a:p>
            <a:pPr marL="450850" lvl="1" indent="0">
              <a:lnSpc>
                <a:spcPts val="1920"/>
              </a:lnSpc>
              <a:spcBef>
                <a:spcPts val="0"/>
              </a:spcBef>
              <a:buClr>
                <a:schemeClr val="accent3">
                  <a:lumMod val="75000"/>
                </a:schemeClr>
              </a:buClr>
              <a:buNone/>
            </a:pPr>
            <a:endParaRPr lang="it-IT" sz="1400" dirty="0">
              <a:solidFill>
                <a:schemeClr val="tx1">
                  <a:lumMod val="75000"/>
                  <a:lumOff val="25000"/>
                </a:schemeClr>
              </a:solidFill>
            </a:endParaRPr>
          </a:p>
        </p:txBody>
      </p:sp>
    </p:spTree>
    <p:extLst>
      <p:ext uri="{BB962C8B-B14F-4D97-AF65-F5344CB8AC3E}">
        <p14:creationId xmlns:p14="http://schemas.microsoft.com/office/powerpoint/2010/main" xmlns="" val="2881007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La testata come mentore o "sparring partner"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In questa ricerca di competenza, la relazione con la testata si caratterizza in maniera più o meno paritaria:</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per la maggior parte dei lettori </a:t>
            </a:r>
            <a:r>
              <a:rPr lang="it-IT" sz="1400" dirty="0" smtClean="0">
                <a:solidFill>
                  <a:schemeClr val="tx1">
                    <a:lumMod val="75000"/>
                    <a:lumOff val="25000"/>
                  </a:schemeClr>
                </a:solidFill>
              </a:rPr>
              <a:t>(e con una certa accentuazione nei soggetti meno sicuri di sé), la testata è un </a:t>
            </a:r>
            <a:r>
              <a:rPr lang="it-IT" sz="1400" b="1" dirty="0" smtClean="0">
                <a:solidFill>
                  <a:schemeClr val="accent3">
                    <a:lumMod val="75000"/>
                  </a:schemeClr>
                </a:solidFill>
              </a:rPr>
              <a:t>mentore</a:t>
            </a:r>
            <a:r>
              <a:rPr lang="it-IT" sz="1400" dirty="0" smtClean="0">
                <a:solidFill>
                  <a:schemeClr val="tx1">
                    <a:lumMod val="75000"/>
                    <a:lumOff val="25000"/>
                  </a:schemeClr>
                </a:solidFill>
              </a:rPr>
              <a:t>, qualcuno a cui si guarda con ammirazione e con fiducia, desiderosi di fare tesoro della sua saggezza ed esperienza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per altri è un </a:t>
            </a:r>
            <a:r>
              <a:rPr lang="it-IT" sz="1400" b="1" dirty="0" smtClean="0">
                <a:solidFill>
                  <a:schemeClr val="accent3">
                    <a:lumMod val="75000"/>
                  </a:schemeClr>
                </a:solidFill>
              </a:rPr>
              <a:t>partner</a:t>
            </a:r>
            <a:r>
              <a:rPr lang="it-IT" sz="1400" dirty="0" smtClean="0">
                <a:solidFill>
                  <a:schemeClr val="tx1">
                    <a:lumMod val="75000"/>
                    <a:lumOff val="25000"/>
                  </a:schemeClr>
                </a:solidFill>
              </a:rPr>
              <a:t> con cui si intrattiene uno scambio, un confronto che ci fa crescere  in maniera maieutica, proprio attraverso </a:t>
            </a:r>
            <a:r>
              <a:rPr lang="it-IT" sz="1400" dirty="0">
                <a:solidFill>
                  <a:schemeClr val="tx1">
                    <a:lumMod val="75000"/>
                    <a:lumOff val="25000"/>
                  </a:schemeClr>
                </a:solidFill>
              </a:rPr>
              <a:t>l</a:t>
            </a:r>
            <a:r>
              <a:rPr lang="it-IT" sz="1400" dirty="0" smtClean="0">
                <a:solidFill>
                  <a:schemeClr val="tx1">
                    <a:lumMod val="75000"/>
                    <a:lumOff val="25000"/>
                  </a:schemeClr>
                </a:solidFill>
              </a:rPr>
              <a:t>'ingaggio in una conversazione ad alto livello e secondo una dinamica psicologica di </a:t>
            </a:r>
            <a:r>
              <a:rPr lang="it-IT" sz="1400" b="1" dirty="0" smtClean="0">
                <a:solidFill>
                  <a:schemeClr val="accent3">
                    <a:lumMod val="75000"/>
                  </a:schemeClr>
                </a:solidFill>
              </a:rPr>
              <a:t>emulazione</a:t>
            </a:r>
            <a:r>
              <a:rPr lang="it-IT" sz="1400" dirty="0" smtClean="0">
                <a:solidFill>
                  <a:schemeClr val="tx1">
                    <a:lumMod val="75000"/>
                    <a:lumOff val="25000"/>
                  </a:schemeClr>
                </a:solidFill>
              </a:rPr>
              <a:t> </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latin typeface="Arial"/>
              <a:cs typeface="Arial"/>
            </a:endParaRPr>
          </a:p>
          <a:p>
            <a:pPr marL="285750" indent="-285750" algn="just">
              <a:lnSpc>
                <a:spcPts val="1920"/>
              </a:lnSpc>
              <a:spcBef>
                <a:spcPts val="0"/>
              </a:spcBef>
              <a:buClr>
                <a:schemeClr val="accent3">
                  <a:lumMod val="75000"/>
                </a:schemeClr>
              </a:buClr>
              <a:buBlip>
                <a:blip r:embed="rId2"/>
              </a:buBlip>
            </a:pPr>
            <a:r>
              <a:rPr lang="it-IT" sz="1400" dirty="0" smtClean="0">
                <a:solidFill>
                  <a:schemeClr val="tx1">
                    <a:lumMod val="75000"/>
                    <a:lumOff val="25000"/>
                  </a:schemeClr>
                </a:solidFill>
              </a:rPr>
              <a:t>Per tutti, </a:t>
            </a:r>
            <a:r>
              <a:rPr lang="it-IT" sz="1400" b="1" dirty="0" smtClean="0">
                <a:solidFill>
                  <a:schemeClr val="accent3">
                    <a:lumMod val="75000"/>
                  </a:schemeClr>
                </a:solidFill>
              </a:rPr>
              <a:t>il riconoscimento identitario nella propria testata è molto forte e basato su un meccanismo aspirazionale</a:t>
            </a:r>
            <a:r>
              <a:rPr lang="it-IT" sz="1400" dirty="0" smtClean="0">
                <a:solidFill>
                  <a:schemeClr val="tx1">
                    <a:lumMod val="75000"/>
                    <a:lumOff val="25000"/>
                  </a:schemeClr>
                </a:solidFill>
              </a:rPr>
              <a:t>: la testata rappresenta chi vorremmo essere, chi vorremmo diventare, e ci offre gli strumenti per farlo. </a:t>
            </a:r>
            <a:endParaRPr lang="it-IT" sz="1400" dirty="0">
              <a:solidFill>
                <a:schemeClr val="tx1">
                  <a:lumMod val="75000"/>
                  <a:lumOff val="25000"/>
                </a:schemeClr>
              </a:solidFill>
            </a:endParaRPr>
          </a:p>
        </p:txBody>
      </p:sp>
      <p:sp>
        <p:nvSpPr>
          <p:cNvPr id="7" name="Скругленный прямоугольник 4"/>
          <p:cNvSpPr/>
          <p:nvPr/>
        </p:nvSpPr>
        <p:spPr>
          <a:xfrm>
            <a:off x="186287" y="5284381"/>
            <a:ext cx="8761413" cy="988838"/>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“Io considero il mio giornale come un insegnante di scuola media superiore: gli insegnanti delle elementari o delle medie inferiori insegnano e basta, quelli delle medie superiori, avendo a che fare con ragazzi anche più maturi, insegnano ma anche ascoltano. Per me il rapporto è questo: tu mi dai la notizia ed eventualmente un tuo giudizio, io mi prendo la briga di approfondire ed eventualmente di dubitare"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(Enrico, 55, Milano, L'Espresso)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8" name="Скругленный прямоугольник 4"/>
          <p:cNvSpPr/>
          <p:nvPr/>
        </p:nvSpPr>
        <p:spPr>
          <a:xfrm>
            <a:off x="182562" y="4348725"/>
            <a:ext cx="8761413" cy="896692"/>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“La immagino come una </a:t>
            </a:r>
            <a:r>
              <a:rPr lang="it-IT" sz="1200" i="1" dirty="0">
                <a:solidFill>
                  <a:srgbClr val="5F5F5F"/>
                </a:solidFill>
                <a:latin typeface="Arial" panose="020B0604020202020204" pitchFamily="34" charset="0"/>
                <a:ea typeface="MS PGothic" pitchFamily="34" charset="-128"/>
                <a:cs typeface="Arial" panose="020B0604020202020204" pitchFamily="34" charset="0"/>
              </a:rPr>
              <a:t>donna, coetanea, elegante ma colorata, vivace, incontrata al bar; facciamo chiacchiere normalissime ma mi sento in soggezione, non per l’atmosfera che è comunque amichevole, ma per il fatto che è molto più sicura di me; la ascolto con piacere e mi promette di continuare ad informarmi, regalandomi il piacere di ascoltarla”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(Andrea, 46, Roma, Panorama)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192528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Imparzialità funzionale alla formazione di un giudizio proprio</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Nel relazionarsi con la propria testata di riferimento, i lettori rivendicano la propria autonomia di pensiero e la volontà di costruirsi una propria opinione sui fatti a partire da una rielaborazione di quanto letto sul giornale o sulla rivista. </a:t>
            </a:r>
          </a:p>
          <a:p>
            <a:pPr marL="285750" lvl="1" indent="-285750" algn="just">
              <a:lnSpc>
                <a:spcPts val="1920"/>
              </a:lnSpc>
              <a:spcBef>
                <a:spcPts val="0"/>
              </a:spcBef>
              <a:spcAft>
                <a:spcPts val="400"/>
              </a:spcAft>
            </a:pPr>
            <a:endParaRPr lang="it-IT" sz="1400" dirty="0" smtClean="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Per questa ragione la maggior parte dei lettori dichiara di preferire testate capaci di restituire </a:t>
            </a:r>
            <a:r>
              <a:rPr lang="it-IT" sz="1400" b="1" dirty="0" smtClean="0">
                <a:solidFill>
                  <a:schemeClr val="accent3">
                    <a:lumMod val="75000"/>
                  </a:schemeClr>
                </a:solidFill>
              </a:rPr>
              <a:t>una versione equilibrata più che schierata della realtà</a:t>
            </a:r>
            <a:r>
              <a:rPr lang="it-IT" sz="1400" dirty="0" smtClean="0">
                <a:solidFill>
                  <a:schemeClr val="tx1">
                    <a:lumMod val="75000"/>
                    <a:lumOff val="25000"/>
                  </a:schemeClr>
                </a:solidFill>
              </a:rPr>
              <a:t>, di costituirsi come un apparato tecnico, imparziale e distaccato, proprio perché </a:t>
            </a:r>
            <a:r>
              <a:rPr lang="it-IT" sz="1400" b="1" dirty="0" smtClean="0">
                <a:solidFill>
                  <a:schemeClr val="accent3">
                    <a:lumMod val="75000"/>
                  </a:schemeClr>
                </a:solidFill>
              </a:rPr>
              <a:t>l'aspirazione è quella di "</a:t>
            </a:r>
            <a:r>
              <a:rPr lang="it-IT" sz="1400" b="1" dirty="0" err="1" smtClean="0">
                <a:solidFill>
                  <a:schemeClr val="accent3">
                    <a:lumMod val="75000"/>
                  </a:schemeClr>
                </a:solidFill>
              </a:rPr>
              <a:t>adultizzarsi</a:t>
            </a:r>
            <a:r>
              <a:rPr lang="it-IT" sz="1400" b="1" dirty="0" smtClean="0">
                <a:solidFill>
                  <a:schemeClr val="accent3">
                    <a:lumMod val="75000"/>
                  </a:schemeClr>
                </a:solidFill>
              </a:rPr>
              <a:t>" </a:t>
            </a:r>
            <a:r>
              <a:rPr lang="it-IT" sz="1400" dirty="0" smtClean="0">
                <a:solidFill>
                  <a:schemeClr val="tx1">
                    <a:lumMod val="75000"/>
                    <a:lumOff val="25000"/>
                  </a:schemeClr>
                </a:solidFill>
              </a:rPr>
              <a:t>costruendo attraverso la lettura una propria visione del mondo. </a:t>
            </a: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La missione della testata sarebbe dunque di ricostruire i fatti in tutti i loro aspetti e implicazioni, di evidenziare i rapporti di causalità sottostanti, di fornirne una restituzione di respiro sufficientemente ampio </a:t>
            </a:r>
            <a:r>
              <a:rPr lang="it-IT" sz="1400" b="1" dirty="0" smtClean="0">
                <a:solidFill>
                  <a:schemeClr val="accent3">
                    <a:lumMod val="75000"/>
                  </a:schemeClr>
                </a:solidFill>
              </a:rPr>
              <a:t>affinché il lettore abbia tutti gli elementi per formarsi una propria opinione</a:t>
            </a:r>
            <a:r>
              <a:rPr lang="it-IT" sz="1400" dirty="0" smtClean="0">
                <a:solidFill>
                  <a:schemeClr val="tx1">
                    <a:lumMod val="75000"/>
                    <a:lumOff val="25000"/>
                  </a:schemeClr>
                </a:solidFill>
              </a:rPr>
              <a:t>. </a:t>
            </a:r>
            <a:endParaRPr lang="it-IT" sz="1400" dirty="0">
              <a:solidFill>
                <a:schemeClr val="tx1">
                  <a:lumMod val="75000"/>
                  <a:lumOff val="25000"/>
                </a:schemeClr>
              </a:solidFill>
            </a:endParaRPr>
          </a:p>
        </p:txBody>
      </p:sp>
      <p:sp>
        <p:nvSpPr>
          <p:cNvPr id="9" name="Скругленный прямоугольник 4"/>
          <p:cNvSpPr/>
          <p:nvPr/>
        </p:nvSpPr>
        <p:spPr>
          <a:xfrm>
            <a:off x="182562" y="4705350"/>
            <a:ext cx="8761413" cy="96180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"Mentre il Corriere della Sera che è super </a:t>
            </a:r>
            <a:r>
              <a:rPr lang="it-IT" sz="1200" i="1" dirty="0" err="1">
                <a:solidFill>
                  <a:srgbClr val="5F5F5F"/>
                </a:solidFill>
                <a:latin typeface="Arial" panose="020B0604020202020204" pitchFamily="34" charset="0"/>
                <a:ea typeface="MS PGothic" pitchFamily="34" charset="-128"/>
                <a:cs typeface="Arial" panose="020B0604020202020204" pitchFamily="34" charset="0"/>
              </a:rPr>
              <a:t>partes</a:t>
            </a:r>
            <a:r>
              <a:rPr lang="it-IT" sz="1200" i="1" dirty="0">
                <a:solidFill>
                  <a:srgbClr val="5F5F5F"/>
                </a:solidFill>
                <a:latin typeface="Arial" panose="020B0604020202020204" pitchFamily="34" charset="0"/>
                <a:ea typeface="MS PGothic" pitchFamily="34" charset="-128"/>
                <a:cs typeface="Arial" panose="020B0604020202020204" pitchFamily="34" charset="0"/>
              </a:rPr>
              <a:t> molta gente lo compra perché ha la notizia non si fa vedere schierato è anonimo altri lo comprano per leggere gli articoli di Travaglio che è molto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schierato</a:t>
            </a:r>
            <a:r>
              <a:rPr lang="it-IT" sz="1200" i="1" dirty="0">
                <a:solidFill>
                  <a:srgbClr val="5F5F5F"/>
                </a:solidFill>
                <a:latin typeface="Arial" panose="020B0604020202020204" pitchFamily="34" charset="0"/>
                <a:ea typeface="MS PGothic" pitchFamily="34" charset="-128"/>
                <a:cs typeface="Arial" panose="020B0604020202020204" pitchFamily="34" charset="0"/>
              </a:rPr>
              <a:t>, si trovano molti opinionisti di diverse correnti. Il Corriere quindi è una voce fuori dal coro perché non ha una appartenenza vera di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partito"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Enrico, Milano, 55, L'Espresso)</a:t>
            </a:r>
          </a:p>
        </p:txBody>
      </p:sp>
    </p:spTree>
    <p:extLst>
      <p:ext uri="{BB962C8B-B14F-4D97-AF65-F5344CB8AC3E}">
        <p14:creationId xmlns:p14="http://schemas.microsoft.com/office/powerpoint/2010/main" xmlns="" val="192198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Tra dialettica e rispecchiamento</a:t>
            </a:r>
            <a:r>
              <a:rPr lang="it-IT" sz="2000" b="1" dirty="0" smtClean="0">
                <a:solidFill>
                  <a:schemeClr val="tx1">
                    <a:lumMod val="65000"/>
                    <a:lumOff val="35000"/>
                  </a:schemeClr>
                </a:solidFill>
                <a:latin typeface="Arial"/>
                <a:ea typeface="+mj-ea"/>
                <a:cs typeface="Arial"/>
              </a:rPr>
              <a:t>/1</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A dispetto di questa dichiarata aspettativa di imparzialità e comune rivendicazione di autonomia, su un piano più profondo e meno conscio spesso si scopre che </a:t>
            </a:r>
          </a:p>
          <a:p>
            <a:pPr marL="736600" lvl="2" indent="-285750" algn="just">
              <a:lnSpc>
                <a:spcPts val="1920"/>
              </a:lnSpc>
              <a:spcBef>
                <a:spcPts val="0"/>
              </a:spcBef>
              <a:spcAft>
                <a:spcPts val="400"/>
              </a:spcAft>
            </a:pPr>
            <a:r>
              <a:rPr lang="it-IT" sz="1400" b="1" dirty="0" smtClean="0">
                <a:solidFill>
                  <a:schemeClr val="accent3">
                    <a:lumMod val="75000"/>
                  </a:schemeClr>
                </a:solidFill>
              </a:rPr>
              <a:t>il bisogno di rispecchiamento ideologico è più forte</a:t>
            </a:r>
            <a:r>
              <a:rPr lang="it-IT" sz="1400" dirty="0">
                <a:solidFill>
                  <a:schemeClr val="tx1">
                    <a:lumMod val="75000"/>
                    <a:lumOff val="25000"/>
                  </a:schemeClr>
                </a:solidFill>
              </a:rPr>
              <a:t> </a:t>
            </a:r>
            <a:r>
              <a:rPr lang="it-IT" sz="1400" dirty="0" smtClean="0">
                <a:solidFill>
                  <a:schemeClr val="tx1">
                    <a:lumMod val="75000"/>
                    <a:lumOff val="25000"/>
                  </a:schemeClr>
                </a:solidFill>
              </a:rPr>
              <a:t>di quanto si sia disposti ad ammettere o ha una manifestazione meno ovvia, per esempio laddove l'ideologia sia di impronta "moderata", di "equilibrio" e dunque di restituzione più neutra – ma proprio per questo spesso non meno ideologizzata – dello "status quo" </a:t>
            </a:r>
          </a:p>
          <a:p>
            <a:pPr marL="736600" lvl="2" indent="-285750" algn="just">
              <a:lnSpc>
                <a:spcPts val="1920"/>
              </a:lnSpc>
              <a:spcBef>
                <a:spcPts val="0"/>
              </a:spcBef>
              <a:spcAft>
                <a:spcPts val="400"/>
              </a:spcAft>
            </a:pPr>
            <a:r>
              <a:rPr lang="it-IT" sz="1400" b="1" dirty="0" smtClean="0">
                <a:solidFill>
                  <a:schemeClr val="accent3">
                    <a:lumMod val="75000"/>
                  </a:schemeClr>
                </a:solidFill>
              </a:rPr>
              <a:t>la formazione di una propria opinione è ricercata comunque all'interno di un orizzonte valoriale determinato</a:t>
            </a:r>
            <a:r>
              <a:rPr lang="it-IT" sz="1400" dirty="0" smtClean="0">
                <a:solidFill>
                  <a:schemeClr val="tx1">
                    <a:lumMod val="75000"/>
                    <a:lumOff val="25000"/>
                  </a:schemeClr>
                </a:solidFill>
              </a:rPr>
              <a:t>: in questo caso oltre a una ricostruzione corretta e completa dei fatti, ci si aspetta dalla testata anche uno sguardo interpretante più netto; la testata è una bussola, una guida che svela le implicazioni – ideologicamente salienti – dei fatti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si </a:t>
            </a:r>
            <a:r>
              <a:rPr lang="it-IT" dirty="0">
                <a:solidFill>
                  <a:schemeClr val="tx1">
                    <a:lumMod val="75000"/>
                    <a:lumOff val="25000"/>
                  </a:schemeClr>
                </a:solidFill>
                <a:latin typeface="Arial"/>
                <a:cs typeface="Arial"/>
              </a:rPr>
              <a:t>tratta più spesso di lettori meno sicuri di sé o con un senso della propria identità più legato a un'appartenenza ideologica, che non vogliono correre il "rischio" di </a:t>
            </a:r>
            <a:r>
              <a:rPr lang="it-IT" dirty="0" smtClean="0">
                <a:solidFill>
                  <a:schemeClr val="tx1">
                    <a:lumMod val="75000"/>
                    <a:lumOff val="25000"/>
                  </a:schemeClr>
                </a:solidFill>
                <a:latin typeface="Arial"/>
                <a:cs typeface="Arial"/>
              </a:rPr>
              <a:t>non avere una chiara cognizione (anche in un'ottica di spendibilità sociale) della lettura spettante a una certa questione secondo la scala di valori in cui si riconoscono </a:t>
            </a:r>
            <a:endParaRPr lang="it-IT" dirty="0">
              <a:solidFill>
                <a:schemeClr val="tx1">
                  <a:lumMod val="75000"/>
                  <a:lumOff val="25000"/>
                </a:schemeClr>
              </a:solidFill>
              <a:latin typeface="Arial"/>
              <a:cs typeface="Arial"/>
            </a:endParaRPr>
          </a:p>
        </p:txBody>
      </p:sp>
      <p:sp>
        <p:nvSpPr>
          <p:cNvPr id="9" name="Скругленный прямоугольник 4"/>
          <p:cNvSpPr/>
          <p:nvPr/>
        </p:nvSpPr>
        <p:spPr>
          <a:xfrm>
            <a:off x="193195" y="4818809"/>
            <a:ext cx="8761413" cy="153352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"Prendiamo la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Repubblica </a:t>
            </a:r>
            <a:r>
              <a:rPr lang="it-IT" sz="1200" i="1" dirty="0">
                <a:solidFill>
                  <a:srgbClr val="5F5F5F"/>
                </a:solidFill>
                <a:latin typeface="Arial" panose="020B0604020202020204" pitchFamily="34" charset="0"/>
                <a:ea typeface="MS PGothic" pitchFamily="34" charset="-128"/>
                <a:cs typeface="Arial" panose="020B0604020202020204" pitchFamily="34" charset="0"/>
              </a:rPr>
              <a:t>ad esempio il lettore della Repubblica probabilmente è di centro sinistra quindi mentre io su internet trovo tutto notizie vere e false, di destra di centro sinistra, </a:t>
            </a:r>
            <a:r>
              <a:rPr lang="it-IT" sz="1200" i="1" dirty="0" err="1">
                <a:solidFill>
                  <a:srgbClr val="5F5F5F"/>
                </a:solidFill>
                <a:latin typeface="Arial" panose="020B0604020202020204" pitchFamily="34" charset="0"/>
                <a:ea typeface="MS PGothic" pitchFamily="34" charset="-128"/>
                <a:cs typeface="Arial" panose="020B0604020202020204" pitchFamily="34" charset="0"/>
              </a:rPr>
              <a:t>ecc</a:t>
            </a:r>
            <a:r>
              <a:rPr lang="it-IT" sz="1200" i="1" dirty="0">
                <a:solidFill>
                  <a:srgbClr val="5F5F5F"/>
                </a:solidFill>
                <a:latin typeface="Arial" panose="020B0604020202020204" pitchFamily="34" charset="0"/>
                <a:ea typeface="MS PGothic" pitchFamily="34" charset="-128"/>
                <a:cs typeface="Arial" panose="020B0604020202020204" pitchFamily="34" charset="0"/>
              </a:rPr>
              <a:t>, se io compro la Repubblica trovo la notizia come voglio io non dico che mi spiega lui le idee che devo avere ma bene o male mi da quelle informazioni sulla mia linea. Es parlando dell’</a:t>
            </a:r>
            <a:r>
              <a:rPr lang="it-IT" sz="1200" i="1" dirty="0" err="1">
                <a:solidFill>
                  <a:srgbClr val="5F5F5F"/>
                </a:solidFill>
                <a:latin typeface="Arial" panose="020B0604020202020204" pitchFamily="34" charset="0"/>
                <a:ea typeface="MS PGothic" pitchFamily="34" charset="-128"/>
                <a:cs typeface="Arial" panose="020B0604020202020204" pitchFamily="34" charset="0"/>
              </a:rPr>
              <a:t>Italicum</a:t>
            </a:r>
            <a:r>
              <a:rPr lang="it-IT" sz="1200" i="1" dirty="0">
                <a:solidFill>
                  <a:srgbClr val="5F5F5F"/>
                </a:solidFill>
                <a:latin typeface="Arial" panose="020B0604020202020204" pitchFamily="34" charset="0"/>
                <a:ea typeface="MS PGothic" pitchFamily="34" charset="-128"/>
                <a:cs typeface="Arial" panose="020B0604020202020204" pitchFamily="34" charset="0"/>
              </a:rPr>
              <a:t> di </a:t>
            </a:r>
            <a:r>
              <a:rPr lang="it-IT" sz="1200" i="1" dirty="0" err="1">
                <a:solidFill>
                  <a:srgbClr val="5F5F5F"/>
                </a:solidFill>
                <a:latin typeface="Arial" panose="020B0604020202020204" pitchFamily="34" charset="0"/>
                <a:ea typeface="MS PGothic" pitchFamily="34" charset="-128"/>
                <a:cs typeface="Arial" panose="020B0604020202020204" pitchFamily="34" charset="0"/>
              </a:rPr>
              <a:t>Renzi</a:t>
            </a:r>
            <a:r>
              <a:rPr lang="it-IT" sz="1200" i="1" dirty="0">
                <a:solidFill>
                  <a:srgbClr val="5F5F5F"/>
                </a:solidFill>
                <a:latin typeface="Arial" panose="020B0604020202020204" pitchFamily="34" charset="0"/>
                <a:ea typeface="MS PGothic" pitchFamily="34" charset="-128"/>
                <a:cs typeface="Arial" panose="020B0604020202020204" pitchFamily="34" charset="0"/>
              </a:rPr>
              <a:t> me lo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spiega </a:t>
            </a:r>
            <a:r>
              <a:rPr lang="it-IT" sz="1200" i="1" dirty="0">
                <a:solidFill>
                  <a:srgbClr val="5F5F5F"/>
                </a:solidFill>
                <a:latin typeface="Arial" panose="020B0604020202020204" pitchFamily="34" charset="0"/>
                <a:ea typeface="MS PGothic" pitchFamily="34" charset="-128"/>
                <a:cs typeface="Arial" panose="020B0604020202020204" pitchFamily="34" charset="0"/>
              </a:rPr>
              <a:t>come lo vorrei io. Quindi il lettore di un quotidiano a pagamento ha una descrizione dei fatti come vorrebbe lui, appoggia sempre la propria idea purtroppo non ha una visione critica della cosa, però è molto radicata nel mondo non andare contro le proprie idee, questo rafforza le mie idee e quindi se io mi incontro con Luigi che non ha le miei idee io ho il supporto anche dal giornale quando faccio una discussione con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lui"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(Enrico, Milano, 55, L'Espresso)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417123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64174" y="251461"/>
            <a:ext cx="8624982" cy="714115"/>
          </a:xfrm>
        </p:spPr>
        <p:txBody>
          <a:bodyPr>
            <a:normAutofit/>
          </a:bodyPr>
          <a:lstStyle/>
          <a:p>
            <a:r>
              <a:rPr lang="it-IT" dirty="0" smtClean="0"/>
              <a:t>Obiettivi generali</a:t>
            </a:r>
            <a:endParaRPr lang="it-IT" dirty="0"/>
          </a:p>
        </p:txBody>
      </p:sp>
      <p:grpSp>
        <p:nvGrpSpPr>
          <p:cNvPr id="4" name="Gruppo 3"/>
          <p:cNvGrpSpPr/>
          <p:nvPr/>
        </p:nvGrpSpPr>
        <p:grpSpPr>
          <a:xfrm>
            <a:off x="377489" y="2814607"/>
            <a:ext cx="526483" cy="526483"/>
            <a:chOff x="237333" y="1138876"/>
            <a:chExt cx="526483" cy="526483"/>
          </a:xfrm>
        </p:grpSpPr>
        <p:sp>
          <p:nvSpPr>
            <p:cNvPr id="5" name="Goccia 4"/>
            <p:cNvSpPr>
              <a:spLocks noChangeAspect="1"/>
            </p:cNvSpPr>
            <p:nvPr/>
          </p:nvSpPr>
          <p:spPr>
            <a:xfrm rot="2725218">
              <a:off x="237333" y="1138876"/>
              <a:ext cx="526483" cy="526483"/>
            </a:xfrm>
            <a:prstGeom prst="teardrop">
              <a:avLst/>
            </a:prstGeom>
            <a:solidFill>
              <a:schemeClr val="bg1"/>
            </a:solidFill>
            <a:ln w="12700" cmpd="sng">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it-IT" dirty="0"/>
            </a:p>
          </p:txBody>
        </p:sp>
        <p:sp>
          <p:nvSpPr>
            <p:cNvPr id="6" name="Rettangolo 5"/>
            <p:cNvSpPr/>
            <p:nvPr/>
          </p:nvSpPr>
          <p:spPr>
            <a:xfrm>
              <a:off x="357296" y="1196050"/>
              <a:ext cx="301686" cy="369332"/>
            </a:xfrm>
            <a:prstGeom prst="rect">
              <a:avLst/>
            </a:prstGeom>
            <a:noFill/>
          </p:spPr>
          <p:txBody>
            <a:bodyPr wrap="none">
              <a:spAutoFit/>
            </a:bodyPr>
            <a:lstStyle/>
            <a:p>
              <a:r>
                <a:rPr lang="it-IT" b="1" dirty="0" smtClean="0">
                  <a:solidFill>
                    <a:schemeClr val="accent3">
                      <a:lumMod val="75000"/>
                    </a:schemeClr>
                  </a:solidFill>
                </a:rPr>
                <a:t>1</a:t>
              </a:r>
              <a:endParaRPr lang="it-IT" b="1" dirty="0">
                <a:solidFill>
                  <a:schemeClr val="accent3">
                    <a:lumMod val="75000"/>
                  </a:schemeClr>
                </a:solidFill>
              </a:endParaRPr>
            </a:p>
          </p:txBody>
        </p:sp>
      </p:grpSp>
      <p:grpSp>
        <p:nvGrpSpPr>
          <p:cNvPr id="18" name="Gruppo 17"/>
          <p:cNvGrpSpPr/>
          <p:nvPr/>
        </p:nvGrpSpPr>
        <p:grpSpPr>
          <a:xfrm>
            <a:off x="377489" y="4147827"/>
            <a:ext cx="526483" cy="526483"/>
            <a:chOff x="237333" y="1138876"/>
            <a:chExt cx="526483" cy="526483"/>
          </a:xfrm>
        </p:grpSpPr>
        <p:sp>
          <p:nvSpPr>
            <p:cNvPr id="19" name="Goccia 18"/>
            <p:cNvSpPr>
              <a:spLocks noChangeAspect="1"/>
            </p:cNvSpPr>
            <p:nvPr/>
          </p:nvSpPr>
          <p:spPr>
            <a:xfrm rot="2725218">
              <a:off x="237333" y="1138876"/>
              <a:ext cx="526483" cy="526483"/>
            </a:xfrm>
            <a:prstGeom prst="teardrop">
              <a:avLst/>
            </a:prstGeom>
            <a:solidFill>
              <a:schemeClr val="bg1"/>
            </a:solidFill>
            <a:ln w="12700" cmpd="sng">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it-IT" dirty="0"/>
            </a:p>
          </p:txBody>
        </p:sp>
        <p:sp>
          <p:nvSpPr>
            <p:cNvPr id="20" name="Rettangolo 19"/>
            <p:cNvSpPr/>
            <p:nvPr/>
          </p:nvSpPr>
          <p:spPr>
            <a:xfrm>
              <a:off x="357296" y="1196050"/>
              <a:ext cx="301686" cy="369332"/>
            </a:xfrm>
            <a:prstGeom prst="rect">
              <a:avLst/>
            </a:prstGeom>
            <a:noFill/>
          </p:spPr>
          <p:txBody>
            <a:bodyPr wrap="none">
              <a:spAutoFit/>
            </a:bodyPr>
            <a:lstStyle/>
            <a:p>
              <a:r>
                <a:rPr lang="it-IT" b="1" dirty="0" smtClean="0">
                  <a:solidFill>
                    <a:schemeClr val="accent3">
                      <a:lumMod val="75000"/>
                    </a:schemeClr>
                  </a:solidFill>
                </a:rPr>
                <a:t>2</a:t>
              </a:r>
              <a:endParaRPr lang="it-IT" b="1" dirty="0">
                <a:solidFill>
                  <a:schemeClr val="accent3">
                    <a:lumMod val="75000"/>
                  </a:schemeClr>
                </a:solidFill>
              </a:endParaRPr>
            </a:p>
          </p:txBody>
        </p:sp>
      </p:grpSp>
      <p:grpSp>
        <p:nvGrpSpPr>
          <p:cNvPr id="15" name="Gruppo 14"/>
          <p:cNvGrpSpPr/>
          <p:nvPr/>
        </p:nvGrpSpPr>
        <p:grpSpPr>
          <a:xfrm>
            <a:off x="377489" y="5285798"/>
            <a:ext cx="526483" cy="526483"/>
            <a:chOff x="237333" y="1138876"/>
            <a:chExt cx="526483" cy="526483"/>
          </a:xfrm>
        </p:grpSpPr>
        <p:sp>
          <p:nvSpPr>
            <p:cNvPr id="16" name="Goccia 15"/>
            <p:cNvSpPr>
              <a:spLocks noChangeAspect="1"/>
            </p:cNvSpPr>
            <p:nvPr/>
          </p:nvSpPr>
          <p:spPr>
            <a:xfrm rot="2725218">
              <a:off x="237333" y="1138876"/>
              <a:ext cx="526483" cy="526483"/>
            </a:xfrm>
            <a:prstGeom prst="teardrop">
              <a:avLst/>
            </a:prstGeom>
            <a:solidFill>
              <a:schemeClr val="bg1"/>
            </a:solidFill>
            <a:ln w="12700" cmpd="sng">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it-IT" dirty="0"/>
            </a:p>
          </p:txBody>
        </p:sp>
        <p:sp>
          <p:nvSpPr>
            <p:cNvPr id="17" name="Rettangolo 16"/>
            <p:cNvSpPr/>
            <p:nvPr/>
          </p:nvSpPr>
          <p:spPr>
            <a:xfrm>
              <a:off x="357296" y="1196050"/>
              <a:ext cx="301686" cy="369332"/>
            </a:xfrm>
            <a:prstGeom prst="rect">
              <a:avLst/>
            </a:prstGeom>
            <a:noFill/>
          </p:spPr>
          <p:txBody>
            <a:bodyPr wrap="none">
              <a:spAutoFit/>
            </a:bodyPr>
            <a:lstStyle/>
            <a:p>
              <a:r>
                <a:rPr lang="it-IT" b="1" dirty="0" smtClean="0">
                  <a:solidFill>
                    <a:schemeClr val="accent3">
                      <a:lumMod val="75000"/>
                    </a:schemeClr>
                  </a:solidFill>
                </a:rPr>
                <a:t>3</a:t>
              </a:r>
              <a:endParaRPr lang="it-IT" b="1" dirty="0">
                <a:solidFill>
                  <a:schemeClr val="accent3">
                    <a:lumMod val="75000"/>
                  </a:schemeClr>
                </a:solidFill>
              </a:endParaRPr>
            </a:p>
          </p:txBody>
        </p:sp>
      </p:grpSp>
      <p:sp>
        <p:nvSpPr>
          <p:cNvPr id="22" name="Segnaposto contenuto 7"/>
          <p:cNvSpPr>
            <a:spLocks noGrp="1"/>
          </p:cNvSpPr>
          <p:nvPr>
            <p:ph idx="1"/>
          </p:nvPr>
        </p:nvSpPr>
        <p:spPr>
          <a:xfrm>
            <a:off x="166688" y="1353486"/>
            <a:ext cx="8750299" cy="5603930"/>
          </a:xfrm>
        </p:spPr>
        <p:txBody>
          <a:bodyPr>
            <a:noAutofit/>
          </a:bodyPr>
          <a:lstStyle/>
          <a:p>
            <a:pPr marL="285750" indent="-285750" algn="just">
              <a:buBlip>
                <a:blip r:embed="rId2"/>
              </a:buBlip>
            </a:pPr>
            <a:r>
              <a:rPr lang="it-IT" dirty="0" smtClean="0"/>
              <a:t>In un contesto di profondo e rapido cambiamento nelle abitudini fruitive e nella dieta mediale degli italiani, </a:t>
            </a:r>
            <a:r>
              <a:rPr lang="it-IT" b="1" dirty="0" err="1" smtClean="0"/>
              <a:t>Fieg</a:t>
            </a:r>
            <a:r>
              <a:rPr lang="it-IT" b="1" dirty="0" smtClean="0"/>
              <a:t> e </a:t>
            </a:r>
            <a:r>
              <a:rPr lang="it-IT" b="1" dirty="0" err="1" smtClean="0"/>
              <a:t>Upa</a:t>
            </a:r>
            <a:r>
              <a:rPr lang="it-IT" b="1" dirty="0" smtClean="0"/>
              <a:t> hanno voluto comprendere, </a:t>
            </a:r>
            <a:r>
              <a:rPr lang="it-IT" dirty="0" smtClean="0"/>
              <a:t>in relazione sia ai </a:t>
            </a:r>
            <a:r>
              <a:rPr lang="it-IT" b="1" dirty="0" smtClean="0"/>
              <a:t>quotidiani nazionali e locali </a:t>
            </a:r>
            <a:r>
              <a:rPr lang="it-IT" dirty="0" smtClean="0"/>
              <a:t>che ai principali </a:t>
            </a:r>
            <a:r>
              <a:rPr lang="it-IT" b="1" dirty="0" smtClean="0"/>
              <a:t>periodici (di informazione e non) </a:t>
            </a:r>
          </a:p>
          <a:p>
            <a:pPr marL="736600" lvl="1" indent="-285750" algn="just">
              <a:buFont typeface="Arial" panose="020B0604020202020204" pitchFamily="34" charset="0"/>
              <a:buChar char="•"/>
            </a:pPr>
            <a:endParaRPr lang="it-IT" b="1" dirty="0" smtClean="0"/>
          </a:p>
          <a:p>
            <a:pPr marL="736600" lvl="1" indent="-285750" algn="just">
              <a:buFont typeface="Arial" panose="020B0604020202020204" pitchFamily="34" charset="0"/>
              <a:buChar char="•"/>
            </a:pPr>
            <a:endParaRPr lang="it-IT" b="1" dirty="0" smtClean="0"/>
          </a:p>
          <a:p>
            <a:pPr lvl="3" indent="0" algn="just">
              <a:buNone/>
            </a:pPr>
            <a:r>
              <a:rPr lang="it-IT" b="1" dirty="0">
                <a:latin typeface="Arial"/>
                <a:cs typeface="Arial"/>
              </a:rPr>
              <a:t>Qual è la percezione attuale del ruolo svolto </a:t>
            </a:r>
            <a:r>
              <a:rPr lang="it-IT" b="1" dirty="0" smtClean="0">
                <a:latin typeface="Arial"/>
                <a:cs typeface="Arial"/>
              </a:rPr>
              <a:t>dalle testate a pagamento (quotidiani </a:t>
            </a:r>
            <a:r>
              <a:rPr lang="it-IT" b="1" dirty="0">
                <a:latin typeface="Arial"/>
                <a:cs typeface="Arial"/>
              </a:rPr>
              <a:t>nazionali e </a:t>
            </a:r>
            <a:r>
              <a:rPr lang="it-IT" b="1" dirty="0" smtClean="0">
                <a:latin typeface="Arial"/>
                <a:cs typeface="Arial"/>
              </a:rPr>
              <a:t>locali, periodici) da </a:t>
            </a:r>
            <a:r>
              <a:rPr lang="it-IT" b="1" dirty="0">
                <a:latin typeface="Arial"/>
                <a:cs typeface="Arial"/>
              </a:rPr>
              <a:t>parte dei lettori, qual è lo specifico terreno su cui </a:t>
            </a:r>
            <a:r>
              <a:rPr lang="it-IT" b="1" dirty="0" smtClean="0">
                <a:latin typeface="Arial"/>
                <a:cs typeface="Arial"/>
              </a:rPr>
              <a:t>le testate costruiscono la propria rilevanza e autorevolezza </a:t>
            </a:r>
            <a:endParaRPr lang="it-IT" b="1" dirty="0">
              <a:latin typeface="Arial"/>
              <a:cs typeface="Arial"/>
            </a:endParaRPr>
          </a:p>
          <a:p>
            <a:pPr lvl="3" indent="0" algn="just">
              <a:buNone/>
            </a:pPr>
            <a:endParaRPr lang="it-IT" b="1" dirty="0">
              <a:latin typeface="Arial"/>
              <a:cs typeface="Arial"/>
            </a:endParaRPr>
          </a:p>
          <a:p>
            <a:pPr lvl="3" indent="0" algn="just">
              <a:buNone/>
            </a:pPr>
            <a:endParaRPr lang="it-IT" b="1" dirty="0">
              <a:latin typeface="Arial"/>
              <a:cs typeface="Arial"/>
            </a:endParaRPr>
          </a:p>
          <a:p>
            <a:pPr lvl="3" indent="0" algn="just">
              <a:buNone/>
            </a:pPr>
            <a:r>
              <a:rPr lang="it-IT" b="1" dirty="0">
                <a:latin typeface="Arial"/>
                <a:cs typeface="Arial"/>
              </a:rPr>
              <a:t>Come si struttura la relazione </a:t>
            </a:r>
            <a:r>
              <a:rPr lang="it-IT" b="1" dirty="0" smtClean="0">
                <a:latin typeface="Arial"/>
                <a:cs typeface="Arial"/>
              </a:rPr>
              <a:t>tra le </a:t>
            </a:r>
            <a:r>
              <a:rPr lang="it-IT" b="1" dirty="0">
                <a:latin typeface="Arial"/>
                <a:cs typeface="Arial"/>
              </a:rPr>
              <a:t>testate giornalistiche e i propri lettorati e in particolare che cosa sostiene </a:t>
            </a:r>
            <a:r>
              <a:rPr lang="it-IT" b="1" dirty="0" smtClean="0">
                <a:latin typeface="Arial"/>
                <a:cs typeface="Arial"/>
              </a:rPr>
              <a:t>l’interesse dei lettori nel tempo </a:t>
            </a:r>
            <a:endParaRPr lang="it-IT" b="1" dirty="0">
              <a:latin typeface="Arial"/>
              <a:cs typeface="Arial"/>
            </a:endParaRPr>
          </a:p>
          <a:p>
            <a:pPr lvl="3" indent="0" algn="just">
              <a:buNone/>
            </a:pPr>
            <a:endParaRPr lang="it-IT" b="1" dirty="0">
              <a:latin typeface="Arial"/>
              <a:cs typeface="Arial"/>
            </a:endParaRPr>
          </a:p>
          <a:p>
            <a:pPr lvl="3" indent="0" algn="just">
              <a:buNone/>
            </a:pPr>
            <a:endParaRPr lang="it-IT" b="1" dirty="0">
              <a:latin typeface="Arial"/>
              <a:cs typeface="Arial"/>
            </a:endParaRPr>
          </a:p>
          <a:p>
            <a:pPr lvl="3" indent="0" algn="just">
              <a:buNone/>
            </a:pPr>
            <a:r>
              <a:rPr lang="it-IT" b="1" dirty="0">
                <a:latin typeface="Arial"/>
                <a:cs typeface="Arial"/>
              </a:rPr>
              <a:t>E dunque quali sono le leve su cui agire per consolidare il legame tra coloro che producono i contenuti e i propri lettori da un lato, gli investitori pubblicitari </a:t>
            </a:r>
            <a:r>
              <a:rPr lang="it-IT" b="1" dirty="0" smtClean="0">
                <a:latin typeface="Arial"/>
                <a:cs typeface="Arial"/>
              </a:rPr>
              <a:t>dall’altro</a:t>
            </a:r>
            <a:endParaRPr lang="it-IT" b="1" dirty="0">
              <a:latin typeface="Arial"/>
              <a:cs typeface="Arial"/>
            </a:endParaRPr>
          </a:p>
        </p:txBody>
      </p:sp>
    </p:spTree>
    <p:extLst>
      <p:ext uri="{BB962C8B-B14F-4D97-AF65-F5344CB8AC3E}">
        <p14:creationId xmlns:p14="http://schemas.microsoft.com/office/powerpoint/2010/main" xmlns="" val="3470967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Competenza e consapevolezza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Tra dialettica e rispecchiamento</a:t>
            </a:r>
            <a:r>
              <a:rPr lang="it-IT" sz="2000" b="1" dirty="0" smtClean="0">
                <a:solidFill>
                  <a:schemeClr val="tx1">
                    <a:lumMod val="65000"/>
                    <a:lumOff val="35000"/>
                  </a:schemeClr>
                </a:solidFill>
                <a:latin typeface="Arial"/>
                <a:ea typeface="+mj-ea"/>
                <a:cs typeface="Arial"/>
              </a:rPr>
              <a:t>/2</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Se alcuni lettori cercano una qualche forma di conforto e di rafforzamento attraverso il rispecchiamento, </a:t>
            </a:r>
            <a:r>
              <a:rPr lang="it-IT" sz="1400" b="1" dirty="0" smtClean="0">
                <a:solidFill>
                  <a:schemeClr val="accent3">
                    <a:lumMod val="75000"/>
                  </a:schemeClr>
                </a:solidFill>
              </a:rPr>
              <a:t>altri si pongono in un rapporto più dialettico </a:t>
            </a:r>
            <a:r>
              <a:rPr lang="it-IT" sz="1400" dirty="0" smtClean="0">
                <a:solidFill>
                  <a:schemeClr val="tx1">
                    <a:lumMod val="75000"/>
                    <a:lumOff val="25000"/>
                  </a:schemeClr>
                </a:solidFill>
              </a:rPr>
              <a:t>con la propria testata o testate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alcuni non si limitano a leggere una sola testata quotidiana ma ne consultano almeno un'altra, in modo da potere, attraverso il confronto di punti di vista diversi, raggiungere una propria convinzione autonoma e svelare eventuali prese di posizione faziose che potrebbero depistarli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una minoranza sceglie addirittura una testata antitetica rispetto alla propria collocazione ideologica nell'intento di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vedere sfidate le proprie convinzioni e dunque di rafforzarle una volta che abbiano superato questo vaglio critico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sottrarsi alla "tutela" </a:t>
            </a:r>
            <a:r>
              <a:rPr lang="it-IT" dirty="0" smtClean="0">
                <a:solidFill>
                  <a:schemeClr val="tx1">
                    <a:lumMod val="75000"/>
                    <a:lumOff val="25000"/>
                  </a:schemeClr>
                </a:solidFill>
                <a:latin typeface="Arial"/>
                <a:cs typeface="Arial"/>
              </a:rPr>
              <a:t>della testata che costituirebbe il loro più naturale riferimento ideologico, come forma di rivendicazione della propria autonomia di giudizio </a:t>
            </a:r>
            <a:endParaRPr lang="it-IT" dirty="0">
              <a:solidFill>
                <a:schemeClr val="tx1">
                  <a:lumMod val="75000"/>
                  <a:lumOff val="25000"/>
                </a:schemeClr>
              </a:solidFill>
              <a:latin typeface="Arial"/>
              <a:cs typeface="Arial"/>
            </a:endParaRPr>
          </a:p>
        </p:txBody>
      </p:sp>
      <p:sp>
        <p:nvSpPr>
          <p:cNvPr id="7" name="Скругленный прямоугольник 4"/>
          <p:cNvSpPr/>
          <p:nvPr/>
        </p:nvSpPr>
        <p:spPr>
          <a:xfrm>
            <a:off x="186287" y="5135526"/>
            <a:ext cx="8761413" cy="114832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“Mi definisco un lettore assiduo, sempre alla ricerca dei vari pareri e delle varie opinioni, in modo da crearmi una mia idea. Non è difficile trovarmi a leggere articoli di giornale anche contrastanti tra loro. Non mi piace leggere solo un commento da un'unica fonte. Non parlo con amici oppure parenti, senza essermi informato a dovere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Mi piace la Repubblica forse per il modo diverso di vedere le cose, il tipico scontro culturale, questo mi stimola parecchio a trovare una mia personale opinione. Mi piace poter mettere in dubbio le idee degli altri"</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(Davide, 44, Milano, 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8" name="Скругленный прямоугольник 4"/>
          <p:cNvSpPr/>
          <p:nvPr/>
        </p:nvSpPr>
        <p:spPr>
          <a:xfrm>
            <a:off x="186287" y="4210493"/>
            <a:ext cx="8761413" cy="850606"/>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C</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’è </a:t>
            </a:r>
            <a:r>
              <a:rPr lang="it-IT" sz="1200" i="1" dirty="0">
                <a:solidFill>
                  <a:srgbClr val="5F5F5F"/>
                </a:solidFill>
                <a:latin typeface="Arial" panose="020B0604020202020204" pitchFamily="34" charset="0"/>
                <a:ea typeface="MS PGothic" pitchFamily="34" charset="-128"/>
                <a:cs typeface="Arial" panose="020B0604020202020204" pitchFamily="34" charset="0"/>
              </a:rPr>
              <a:t>un bacino di utenza di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Repubblica </a:t>
            </a:r>
            <a:r>
              <a:rPr lang="it-IT" sz="1200" i="1" dirty="0">
                <a:solidFill>
                  <a:srgbClr val="5F5F5F"/>
                </a:solidFill>
                <a:latin typeface="Arial" panose="020B0604020202020204" pitchFamily="34" charset="0"/>
                <a:ea typeface="MS PGothic" pitchFamily="34" charset="-128"/>
                <a:cs typeface="Arial" panose="020B0604020202020204" pitchFamily="34" charset="0"/>
              </a:rPr>
              <a:t>che è un filo più 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sinistra, un </a:t>
            </a:r>
            <a:r>
              <a:rPr lang="it-IT" sz="1200" i="1" dirty="0">
                <a:solidFill>
                  <a:srgbClr val="5F5F5F"/>
                </a:solidFill>
                <a:latin typeface="Arial" panose="020B0604020202020204" pitchFamily="34" charset="0"/>
                <a:ea typeface="MS PGothic" pitchFamily="34" charset="-128"/>
                <a:cs typeface="Arial" panose="020B0604020202020204" pitchFamily="34" charset="0"/>
              </a:rPr>
              <a:t>tipo di intellettuale ,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quello del Corriere </a:t>
            </a:r>
            <a:r>
              <a:rPr lang="it-IT" sz="1200" i="1" dirty="0">
                <a:solidFill>
                  <a:srgbClr val="5F5F5F"/>
                </a:solidFill>
                <a:latin typeface="Arial" panose="020B0604020202020204" pitchFamily="34" charset="0"/>
                <a:ea typeface="MS PGothic" pitchFamily="34" charset="-128"/>
                <a:cs typeface="Arial" panose="020B0604020202020204" pitchFamily="34" charset="0"/>
              </a:rPr>
              <a:t>è più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conservatore, poi ci sono </a:t>
            </a:r>
            <a:r>
              <a:rPr lang="it-IT" sz="1200" i="1" dirty="0">
                <a:solidFill>
                  <a:srgbClr val="5F5F5F"/>
                </a:solidFill>
                <a:latin typeface="Arial" panose="020B0604020202020204" pitchFamily="34" charset="0"/>
                <a:ea typeface="MS PGothic" pitchFamily="34" charset="-128"/>
                <a:cs typeface="Arial" panose="020B0604020202020204" pitchFamily="34" charset="0"/>
              </a:rPr>
              <a:t>persone come me che non sono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conservatrici ma che non accettano il "pacchetto" … io sono più ribelle e ideologica, trasgressiva e intransigente, mi fa bene confrontarmi con il Corriere e scambiare opinioni"</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(Giuliana, 58, Milano, Il Corriere della Sera)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159655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p:cNvSpPr txBox="1">
            <a:spLocks/>
          </p:cNvSpPr>
          <p:nvPr/>
        </p:nvSpPr>
        <p:spPr bwMode="auto">
          <a:xfrm>
            <a:off x="182563" y="187265"/>
            <a:ext cx="86614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400"/>
              </a:spcBef>
              <a:spcAft>
                <a:spcPct val="0"/>
              </a:spcAft>
            </a:pPr>
            <a:r>
              <a:rPr lang="it-IT" sz="2400" b="1" dirty="0" smtClean="0">
                <a:solidFill>
                  <a:srgbClr val="595959"/>
                </a:solidFill>
              </a:rPr>
              <a:t>I driver di lettura </a:t>
            </a:r>
          </a:p>
        </p:txBody>
      </p:sp>
      <p:cxnSp>
        <p:nvCxnSpPr>
          <p:cNvPr id="8" name="Connettore 2 7"/>
          <p:cNvCxnSpPr>
            <a:endCxn id="27" idx="0"/>
          </p:cNvCxnSpPr>
          <p:nvPr/>
        </p:nvCxnSpPr>
        <p:spPr>
          <a:xfrm flipH="1">
            <a:off x="4513263" y="1647953"/>
            <a:ext cx="12701" cy="4030690"/>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V="1">
            <a:off x="1636713" y="3651805"/>
            <a:ext cx="5902325" cy="1587"/>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3711678" y="996170"/>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del nuovo</a:t>
            </a:r>
          </a:p>
          <a:p>
            <a:pPr algn="ctr"/>
            <a:r>
              <a:rPr lang="it-IT" sz="1200" dirty="0" smtClean="0"/>
              <a:t>Uscita da sé e verso il mondo </a:t>
            </a:r>
            <a:endParaRPr lang="it-IT" sz="1200" dirty="0"/>
          </a:p>
        </p:txBody>
      </p:sp>
      <p:sp>
        <p:nvSpPr>
          <p:cNvPr id="27" name="Rettangolo arrotondato 26"/>
          <p:cNvSpPr/>
          <p:nvPr/>
        </p:nvSpPr>
        <p:spPr>
          <a:xfrm>
            <a:off x="3699803" y="5678643"/>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di sicurezza e confort</a:t>
            </a:r>
          </a:p>
        </p:txBody>
      </p:sp>
      <p:sp>
        <p:nvSpPr>
          <p:cNvPr id="30" name="Rettangolo arrotondato 29"/>
          <p:cNvSpPr/>
          <p:nvPr/>
        </p:nvSpPr>
        <p:spPr>
          <a:xfrm>
            <a:off x="-1" y="3355899"/>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Affermazione di sé</a:t>
            </a:r>
            <a:endParaRPr lang="it-IT" sz="1200" dirty="0"/>
          </a:p>
        </p:txBody>
      </p:sp>
      <p:sp>
        <p:nvSpPr>
          <p:cNvPr id="31" name="Rettangolo arrotondato 30"/>
          <p:cNvSpPr/>
          <p:nvPr/>
        </p:nvSpPr>
        <p:spPr>
          <a:xfrm>
            <a:off x="7539038" y="3344406"/>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Armonia con l'ambiente</a:t>
            </a:r>
            <a:endParaRPr lang="it-IT" sz="1200" dirty="0"/>
          </a:p>
        </p:txBody>
      </p:sp>
      <p:sp>
        <p:nvSpPr>
          <p:cNvPr id="20" name="Rettangolo arrotondato 19"/>
          <p:cNvSpPr/>
          <p:nvPr/>
        </p:nvSpPr>
        <p:spPr>
          <a:xfrm>
            <a:off x="1187354" y="1864425"/>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lettore curioso</a:t>
            </a:r>
            <a:r>
              <a:rPr lang="it-IT" sz="1400" dirty="0" smtClean="0">
                <a:solidFill>
                  <a:schemeClr val="tx1">
                    <a:lumMod val="65000"/>
                    <a:lumOff val="35000"/>
                  </a:schemeClr>
                </a:solidFill>
              </a:rPr>
              <a:t>: la lettura è il mezzo d'eccezione per uscire da se stessi e ampliare i propri orizzonti,  imparare (anche a fare) cose nuove, in un percorso mai concluso di arricchimento personale </a:t>
            </a:r>
            <a:endParaRPr lang="it-IT" sz="1400" dirty="0">
              <a:solidFill>
                <a:schemeClr val="tx1">
                  <a:lumMod val="65000"/>
                  <a:lumOff val="35000"/>
                </a:schemeClr>
              </a:solidFill>
            </a:endParaRPr>
          </a:p>
        </p:txBody>
      </p:sp>
      <p:sp>
        <p:nvSpPr>
          <p:cNvPr id="33" name="Rettangolo arrotondato 32"/>
          <p:cNvSpPr/>
          <p:nvPr/>
        </p:nvSpPr>
        <p:spPr>
          <a:xfrm>
            <a:off x="4710318" y="1864425"/>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bg1">
                    <a:lumMod val="75000"/>
                  </a:schemeClr>
                </a:solidFill>
              </a:rPr>
              <a:t>Il </a:t>
            </a:r>
            <a:r>
              <a:rPr lang="it-IT" sz="1400" b="1" dirty="0" smtClean="0">
                <a:solidFill>
                  <a:schemeClr val="bg1">
                    <a:lumMod val="75000"/>
                  </a:schemeClr>
                </a:solidFill>
              </a:rPr>
              <a:t>lettore social</a:t>
            </a:r>
            <a:r>
              <a:rPr lang="it-IT" sz="1400" dirty="0" smtClean="0">
                <a:solidFill>
                  <a:schemeClr val="bg1">
                    <a:lumMod val="75000"/>
                  </a:schemeClr>
                </a:solidFill>
              </a:rPr>
              <a:t>: antidoto alla solitudine e all'anomia del vivere contemporaneo, i giornali si fanno piattaforme relazionali, punto di incontro virtuale di una comunità ritrovata </a:t>
            </a:r>
            <a:endParaRPr lang="it-IT" sz="1400" dirty="0">
              <a:solidFill>
                <a:schemeClr val="bg1">
                  <a:lumMod val="75000"/>
                </a:schemeClr>
              </a:solidFill>
            </a:endParaRPr>
          </a:p>
        </p:txBody>
      </p:sp>
      <p:sp>
        <p:nvSpPr>
          <p:cNvPr id="40" name="Rettangolo arrotondato 39"/>
          <p:cNvSpPr/>
          <p:nvPr/>
        </p:nvSpPr>
        <p:spPr>
          <a:xfrm>
            <a:off x="1187354" y="4083131"/>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bg1">
                    <a:lumMod val="75000"/>
                  </a:schemeClr>
                </a:solidFill>
              </a:rPr>
              <a:t>Il lettore impegnato</a:t>
            </a:r>
            <a:r>
              <a:rPr lang="it-IT" sz="1400" dirty="0" smtClean="0">
                <a:solidFill>
                  <a:schemeClr val="bg1">
                    <a:lumMod val="75000"/>
                  </a:schemeClr>
                </a:solidFill>
              </a:rPr>
              <a:t>: la competenza e la consapevolezza come strumenti di presa sulla realtà; la lettura come trasferimento di potere all'individuo, più sicuro nel mondo perché più capace di comprenderlo  </a:t>
            </a:r>
            <a:endParaRPr lang="it-IT" sz="1400" b="1" dirty="0">
              <a:solidFill>
                <a:schemeClr val="bg1">
                  <a:lumMod val="75000"/>
                </a:schemeClr>
              </a:solidFill>
            </a:endParaRPr>
          </a:p>
        </p:txBody>
      </p:sp>
      <p:sp>
        <p:nvSpPr>
          <p:cNvPr id="41" name="Rettangolo arrotondato 40"/>
          <p:cNvSpPr/>
          <p:nvPr/>
        </p:nvSpPr>
        <p:spPr>
          <a:xfrm>
            <a:off x="4710318" y="4083131"/>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bg1">
                    <a:lumMod val="75000"/>
                  </a:schemeClr>
                </a:solidFill>
              </a:rPr>
              <a:t>Il lettore </a:t>
            </a:r>
            <a:r>
              <a:rPr lang="it-IT" sz="1400" b="1" dirty="0" smtClean="0">
                <a:solidFill>
                  <a:schemeClr val="bg1">
                    <a:lumMod val="75000"/>
                  </a:schemeClr>
                </a:solidFill>
              </a:rPr>
              <a:t>spensierato</a:t>
            </a:r>
            <a:r>
              <a:rPr lang="it-IT" sz="1400" dirty="0" smtClean="0">
                <a:solidFill>
                  <a:schemeClr val="bg1">
                    <a:lumMod val="75000"/>
                  </a:schemeClr>
                </a:solidFill>
              </a:rPr>
              <a:t>: la seduzione della parola, delle immagini, della carta, diventa un balsamo per lo spirito; la lettura come momento intimo di gratificazione che lenisce la fatica del quotidiano  </a:t>
            </a:r>
            <a:endParaRPr lang="it-IT" sz="1400" dirty="0">
              <a:solidFill>
                <a:schemeClr val="bg1">
                  <a:lumMod val="75000"/>
                </a:schemeClr>
              </a:solidFill>
            </a:endParaRPr>
          </a:p>
        </p:txBody>
      </p:sp>
    </p:spTree>
    <p:extLst>
      <p:ext uri="{BB962C8B-B14F-4D97-AF65-F5344CB8AC3E}">
        <p14:creationId xmlns:p14="http://schemas.microsoft.com/office/powerpoint/2010/main" xmlns="" val="3754134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Esplorazione e arricchimento personale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Il lettore curioso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629"/>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La </a:t>
            </a:r>
            <a:r>
              <a:rPr lang="it-IT" sz="1400" b="1" dirty="0" smtClean="0">
                <a:solidFill>
                  <a:schemeClr val="accent3">
                    <a:lumMod val="75000"/>
                  </a:schemeClr>
                </a:solidFill>
              </a:rPr>
              <a:t>curiosità intellettuale</a:t>
            </a:r>
            <a:r>
              <a:rPr lang="it-IT" sz="1400" dirty="0" smtClean="0">
                <a:solidFill>
                  <a:schemeClr val="tx1">
                    <a:lumMod val="75000"/>
                    <a:lumOff val="25000"/>
                  </a:schemeClr>
                </a:solidFill>
              </a:rPr>
              <a:t>, la </a:t>
            </a:r>
            <a:r>
              <a:rPr lang="it-IT" sz="1400" b="1" dirty="0">
                <a:solidFill>
                  <a:schemeClr val="accent3">
                    <a:lumMod val="75000"/>
                  </a:schemeClr>
                </a:solidFill>
              </a:rPr>
              <a:t>volontà di arricchimento personale </a:t>
            </a:r>
            <a:r>
              <a:rPr lang="it-IT" sz="1400" dirty="0" smtClean="0">
                <a:solidFill>
                  <a:schemeClr val="tx1">
                    <a:lumMod val="75000"/>
                    <a:lumOff val="25000"/>
                  </a:schemeClr>
                </a:solidFill>
              </a:rPr>
              <a:t>attraverso la lettura - e le esperienze che essa indirettamente dischiude, dando accesso a nuove abilità o rendendo note nuove possibilità in termini di viaggi, mostre, passatempi – costituisce </a:t>
            </a:r>
            <a:r>
              <a:rPr lang="it-IT" sz="1400" b="1" dirty="0" smtClean="0">
                <a:solidFill>
                  <a:schemeClr val="accent3">
                    <a:lumMod val="75000"/>
                  </a:schemeClr>
                </a:solidFill>
              </a:rPr>
              <a:t>una delle motivazioni all'acquisto di testate a pagamento più diffuse e radicate</a:t>
            </a:r>
            <a:r>
              <a:rPr lang="it-IT" sz="1400" dirty="0" smtClean="0">
                <a:solidFill>
                  <a:schemeClr val="tx1">
                    <a:lumMod val="75000"/>
                    <a:lumOff val="25000"/>
                  </a:schemeClr>
                </a:solidFill>
              </a:rPr>
              <a:t>.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La filosofia implicita di chi legge in età adulta è che la propria </a:t>
            </a:r>
            <a:r>
              <a:rPr lang="it-IT" sz="1400" b="1" dirty="0" smtClean="0">
                <a:solidFill>
                  <a:schemeClr val="accent3">
                    <a:lumMod val="75000"/>
                  </a:schemeClr>
                </a:solidFill>
              </a:rPr>
              <a:t>"crescita" come persona </a:t>
            </a:r>
            <a:r>
              <a:rPr lang="it-IT" sz="1400" dirty="0" smtClean="0">
                <a:solidFill>
                  <a:schemeClr val="tx1">
                    <a:lumMod val="75000"/>
                    <a:lumOff val="25000"/>
                  </a:schemeClr>
                </a:solidFill>
              </a:rPr>
              <a:t>costituisca </a:t>
            </a:r>
            <a:r>
              <a:rPr lang="it-IT" sz="1400" b="1" dirty="0" smtClean="0">
                <a:solidFill>
                  <a:schemeClr val="accent3">
                    <a:lumMod val="75000"/>
                  </a:schemeClr>
                </a:solidFill>
              </a:rPr>
              <a:t>un percorso senza una destinazione</a:t>
            </a:r>
            <a:r>
              <a:rPr lang="it-IT" sz="1400" dirty="0" smtClean="0">
                <a:solidFill>
                  <a:schemeClr val="tx1">
                    <a:lumMod val="75000"/>
                    <a:lumOff val="25000"/>
                  </a:schemeClr>
                </a:solidFill>
              </a:rPr>
              <a:t>, che sia sempre possibile migliorarsi, aprire per se stessi nuove possibilità, evolversi. </a:t>
            </a:r>
          </a:p>
          <a:p>
            <a:pPr marL="285750" indent="-285750" algn="just">
              <a:lnSpc>
                <a:spcPts val="1920"/>
              </a:lnSpc>
              <a:spcBef>
                <a:spcPts val="0"/>
              </a:spcBef>
              <a:buBlip>
                <a:blip r:embed="rId2"/>
              </a:buBlip>
            </a:pPr>
            <a:endParaRPr lang="it-IT" sz="1400" b="1" dirty="0">
              <a:solidFill>
                <a:schemeClr val="tx1">
                  <a:lumMod val="75000"/>
                  <a:lumOff val="25000"/>
                </a:schemeClr>
              </a:solidFill>
            </a:endParaRPr>
          </a:p>
          <a:p>
            <a:pPr marL="285750" indent="-285750" algn="just">
              <a:lnSpc>
                <a:spcPts val="1920"/>
              </a:lnSpc>
              <a:spcBef>
                <a:spcPts val="0"/>
              </a:spcBef>
              <a:buBlip>
                <a:blip r:embed="rId2"/>
              </a:buBlip>
            </a:pPr>
            <a:r>
              <a:rPr lang="it-IT" sz="1400" dirty="0">
                <a:solidFill>
                  <a:schemeClr val="tx1">
                    <a:lumMod val="75000"/>
                    <a:lumOff val="25000"/>
                  </a:schemeClr>
                </a:solidFill>
              </a:rPr>
              <a:t>La connotazione di gratificazione e di "momento per me" </a:t>
            </a:r>
            <a:r>
              <a:rPr lang="it-IT" sz="1400" dirty="0" smtClean="0">
                <a:solidFill>
                  <a:schemeClr val="tx1">
                    <a:lumMod val="75000"/>
                    <a:lumOff val="25000"/>
                  </a:schemeClr>
                </a:solidFill>
              </a:rPr>
              <a:t>da tutti i lettori associato alla fruizione della loro testata preferita dipende – oltre che dalla ricerca di "evasione" – dalla percezione che la lettura sia</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un </a:t>
            </a:r>
            <a:r>
              <a:rPr lang="it-IT" sz="1400" b="1" dirty="0">
                <a:solidFill>
                  <a:schemeClr val="accent3">
                    <a:lumMod val="75000"/>
                  </a:schemeClr>
                </a:solidFill>
              </a:rPr>
              <a:t>investimento su se </a:t>
            </a:r>
            <a:r>
              <a:rPr lang="it-IT" sz="1400" b="1" dirty="0" smtClean="0">
                <a:solidFill>
                  <a:schemeClr val="accent3">
                    <a:lumMod val="75000"/>
                  </a:schemeClr>
                </a:solidFill>
              </a:rPr>
              <a:t>stessi</a:t>
            </a:r>
            <a:r>
              <a:rPr lang="it-IT" sz="1400" dirty="0" smtClean="0">
                <a:solidFill>
                  <a:schemeClr val="tx1">
                    <a:lumMod val="75000"/>
                    <a:lumOff val="25000"/>
                  </a:schemeClr>
                </a:solidFill>
              </a:rPr>
              <a:t>, finanche un'opportunità per riaprire la partita con il destino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un </a:t>
            </a:r>
            <a:r>
              <a:rPr lang="it-IT" sz="1400" b="1" dirty="0">
                <a:solidFill>
                  <a:schemeClr val="accent3">
                    <a:lumMod val="75000"/>
                  </a:schemeClr>
                </a:solidFill>
              </a:rPr>
              <a:t>tempo "liberato" e di libertà</a:t>
            </a:r>
            <a:r>
              <a:rPr lang="it-IT" sz="1400" dirty="0">
                <a:solidFill>
                  <a:schemeClr val="tx1">
                    <a:lumMod val="75000"/>
                    <a:lumOff val="25000"/>
                  </a:schemeClr>
                </a:solidFill>
              </a:rPr>
              <a:t>, un momento in cui si può essere se stessi e dare ascolto alle proprie passioni e aspirazioni, strappato </a:t>
            </a:r>
            <a:r>
              <a:rPr lang="it-IT" sz="1400" dirty="0" smtClean="0">
                <a:solidFill>
                  <a:schemeClr val="tx1">
                    <a:lumMod val="75000"/>
                    <a:lumOff val="25000"/>
                  </a:schemeClr>
                </a:solidFill>
              </a:rPr>
              <a:t>ai doveri del quotidiano e all'immagine cristallizzata di sé che la vita ci ha in qualche modo imposto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la lettura offre infatti </a:t>
            </a:r>
            <a:r>
              <a:rPr lang="it-IT" sz="1400" b="1" dirty="0" smtClean="0">
                <a:solidFill>
                  <a:schemeClr val="accent3">
                    <a:lumMod val="75000"/>
                  </a:schemeClr>
                </a:solidFill>
              </a:rPr>
              <a:t>un'alternativa all'appiattimento sulla routine</a:t>
            </a:r>
            <a:r>
              <a:rPr lang="it-IT" sz="1400" dirty="0" smtClean="0">
                <a:solidFill>
                  <a:schemeClr val="tx1">
                    <a:lumMod val="75000"/>
                    <a:lumOff val="25000"/>
                  </a:schemeClr>
                </a:solidFill>
              </a:rPr>
              <a:t>, apre una finestra su un mondo di possibilità e di esperienze, costituisce un nutrimento per il sé la cui validità resta intatta anche laddove (come nella maggior parte dei casi) tale finestra di libertà si apra e si chiuda con l'esperienza di lettura stessa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p:txBody>
      </p:sp>
    </p:spTree>
    <p:extLst>
      <p:ext uri="{BB962C8B-B14F-4D97-AF65-F5344CB8AC3E}">
        <p14:creationId xmlns:p14="http://schemas.microsoft.com/office/powerpoint/2010/main" xmlns="" val="2533001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Esplorazione e arricchimento personale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Il piacere della scoperta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Questo approccio alla lettura è tutto incentrato sul </a:t>
            </a:r>
            <a:r>
              <a:rPr lang="it-IT" sz="1400" b="1" dirty="0" smtClean="0">
                <a:solidFill>
                  <a:schemeClr val="accent3">
                    <a:lumMod val="75000"/>
                  </a:schemeClr>
                </a:solidFill>
              </a:rPr>
              <a:t>piacere dell'esplorazione e della scoperta</a:t>
            </a:r>
            <a:r>
              <a:rPr lang="it-IT" sz="1400" dirty="0" smtClean="0">
                <a:solidFill>
                  <a:schemeClr val="tx1">
                    <a:lumMod val="75000"/>
                    <a:lumOff val="25000"/>
                  </a:schemeClr>
                </a:solidFill>
              </a:rPr>
              <a:t>, della </a:t>
            </a:r>
            <a:r>
              <a:rPr lang="it-IT" sz="1400" b="1" dirty="0" smtClean="0">
                <a:solidFill>
                  <a:schemeClr val="accent3">
                    <a:lumMod val="75000"/>
                  </a:schemeClr>
                </a:solidFill>
              </a:rPr>
              <a:t>serendipità dell'incontro con i contenuti di interesse</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infatti anche all'interno di un perimetro determinato di argomenti (dalla politica alla tecnologia, dall'economia alla moda, dai viaggi alla cultura)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si desidera venire sorpresi, entrare in contatto con nozioni, temi, avvenimenti, questioni, fenomeni di cui non si aveva precedente cognizione  </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285750" indent="-285750" algn="just">
              <a:lnSpc>
                <a:spcPts val="1920"/>
              </a:lnSpc>
              <a:spcBef>
                <a:spcPts val="0"/>
              </a:spcBef>
              <a:buClr>
                <a:schemeClr val="accent3">
                  <a:lumMod val="75000"/>
                </a:schemeClr>
              </a:buClr>
              <a:buBlip>
                <a:blip r:embed="rId2"/>
              </a:buBlip>
            </a:pPr>
            <a:r>
              <a:rPr lang="it-IT" sz="1400" dirty="0" smtClean="0">
                <a:solidFill>
                  <a:schemeClr val="tx1">
                    <a:lumMod val="75000"/>
                    <a:lumOff val="25000"/>
                  </a:schemeClr>
                </a:solidFill>
              </a:rPr>
              <a:t>Sebbene questa attitudine venga soddisfatta anche dalla stampa quotidiana (e in particolare dalle pagine dedicate alla cultura), si tratta di </a:t>
            </a:r>
            <a:r>
              <a:rPr lang="it-IT" sz="1400" b="1" dirty="0" smtClean="0">
                <a:solidFill>
                  <a:schemeClr val="accent3">
                    <a:lumMod val="75000"/>
                  </a:schemeClr>
                </a:solidFill>
              </a:rPr>
              <a:t>un territorio di elezione delle riviste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sia dei femminili (anche quelli allegati ai quotidiani), vero e proprio "contenitore" che ha il proprio punto di forza riconosciuto </a:t>
            </a:r>
            <a:r>
              <a:rPr lang="it-IT" sz="1400" dirty="0" smtClean="0">
                <a:solidFill>
                  <a:schemeClr val="tx1">
                    <a:lumMod val="75000"/>
                    <a:lumOff val="25000"/>
                  </a:schemeClr>
                </a:solidFill>
              </a:rPr>
              <a:t>proprio nella </a:t>
            </a:r>
            <a:r>
              <a:rPr lang="it-IT" sz="1400" dirty="0">
                <a:solidFill>
                  <a:schemeClr val="tx1">
                    <a:lumMod val="75000"/>
                    <a:lumOff val="25000"/>
                  </a:schemeClr>
                </a:solidFill>
              </a:rPr>
              <a:t>varietà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sia delle riviste specializzate (dalla tecnologia come Class alla cucina come </a:t>
            </a:r>
            <a:r>
              <a:rPr lang="it-IT" sz="1400" dirty="0" err="1">
                <a:solidFill>
                  <a:schemeClr val="tx1">
                    <a:lumMod val="75000"/>
                    <a:lumOff val="25000"/>
                  </a:schemeClr>
                </a:solidFill>
              </a:rPr>
              <a:t>Sale&amp;Pepe</a:t>
            </a:r>
            <a:r>
              <a:rPr lang="it-IT" sz="1400" dirty="0" smtClean="0">
                <a:solidFill>
                  <a:schemeClr val="tx1">
                    <a:lumMod val="75000"/>
                    <a:lumOff val="25000"/>
                  </a:schemeClr>
                </a:solidFill>
              </a:rPr>
              <a:t>), che forniscono – pur all'interno di un'area tematica determinata – una molteplicità quasi inesauribile di stimoli  </a:t>
            </a:r>
            <a:endParaRPr lang="it-IT" sz="1400" dirty="0">
              <a:solidFill>
                <a:schemeClr val="tx1">
                  <a:lumMod val="75000"/>
                  <a:lumOff val="25000"/>
                </a:schemeClr>
              </a:solidFill>
            </a:endParaRPr>
          </a:p>
        </p:txBody>
      </p:sp>
    </p:spTree>
    <p:extLst>
      <p:ext uri="{BB962C8B-B14F-4D97-AF65-F5344CB8AC3E}">
        <p14:creationId xmlns:p14="http://schemas.microsoft.com/office/powerpoint/2010/main" xmlns="" val="3273951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Esplorazione e arricchimento personale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Esperienzialità ed espansione del sé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3906793" y="1010361"/>
            <a:ext cx="5088350"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In </a:t>
            </a:r>
            <a:r>
              <a:rPr lang="it-IT" sz="1400" dirty="0">
                <a:solidFill>
                  <a:schemeClr val="tx1">
                    <a:lumMod val="75000"/>
                    <a:lumOff val="25000"/>
                  </a:schemeClr>
                </a:solidFill>
              </a:rPr>
              <a:t>molti casi l'esperienzialità veicolata dalla testata non è solo intrinseca (lo stimolo intellettuale, la curiosità soddisfatta dalla lettura stessa) ma anche estrinseca: la lettura infatti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apre nuove possibilità ed esperienze da vivere concretamente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trasferisce al lettore nuove abilità che potrà poi sperimentare nella propria vita reale </a:t>
            </a:r>
          </a:p>
          <a:p>
            <a:pPr marL="285750" indent="-285750" algn="just">
              <a:lnSpc>
                <a:spcPts val="1920"/>
              </a:lnSpc>
              <a:spcBef>
                <a:spcPts val="0"/>
              </a:spcBef>
              <a:buBlip>
                <a:blip r:embed="rId2"/>
              </a:buBlip>
            </a:pPr>
            <a:r>
              <a:rPr lang="it-IT" sz="1400" dirty="0" smtClean="0">
                <a:solidFill>
                  <a:schemeClr val="tx1">
                    <a:lumMod val="75000"/>
                    <a:lumOff val="25000"/>
                  </a:schemeClr>
                </a:solidFill>
              </a:rPr>
              <a:t>Ancora una volta sono soprattutto le riviste (e le rubriche di cultura e </a:t>
            </a:r>
            <a:r>
              <a:rPr lang="it-IT" sz="1400" dirty="0" err="1" smtClean="0">
                <a:solidFill>
                  <a:schemeClr val="tx1">
                    <a:lumMod val="75000"/>
                    <a:lumOff val="25000"/>
                  </a:schemeClr>
                </a:solidFill>
              </a:rPr>
              <a:t>lifestyle</a:t>
            </a:r>
            <a:r>
              <a:rPr lang="it-IT" sz="1400" dirty="0" smtClean="0">
                <a:solidFill>
                  <a:schemeClr val="tx1">
                    <a:lumMod val="75000"/>
                    <a:lumOff val="25000"/>
                  </a:schemeClr>
                </a:solidFill>
              </a:rPr>
              <a:t> all'interno dei quotidiani) a saturare questo </a:t>
            </a:r>
            <a:r>
              <a:rPr lang="it-IT" sz="1400" b="1" dirty="0" smtClean="0">
                <a:solidFill>
                  <a:schemeClr val="accent3">
                    <a:lumMod val="75000"/>
                  </a:schemeClr>
                </a:solidFill>
              </a:rPr>
              <a:t>bisogno di empowerment, di abilitazione all'esercizio attivo delle proprie passioni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gli spunti su nuove uscite editoriali o sull'apertura di nuove mostre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l'aggiornamento sui trend della moda che stimolano a rinnovare il proprio guardaroba o a ridare una chance a capi dimenticati nell'armadio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le ricette che rinnovano e vivacizzano il proprio ventaglio di proposte culinarie per la famiglia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i servizi su nuovi sport o passatempi in voga che invogliano a sperimentarsi in nuove attività e contesti </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p:txBody>
      </p:sp>
      <p:pic>
        <p:nvPicPr>
          <p:cNvPr id="7" name="Immagine 6"/>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82562" y="1010361"/>
            <a:ext cx="3724231" cy="5176121"/>
          </a:xfrm>
          <a:prstGeom prst="rect">
            <a:avLst/>
          </a:prstGeom>
          <a:ln>
            <a:noFill/>
          </a:ln>
          <a:effectLst>
            <a:outerShdw blurRad="292100" dist="139700" dir="2700000" algn="tl" rotWithShape="0">
              <a:srgbClr val="333333">
                <a:alpha val="65000"/>
              </a:srgbClr>
            </a:outerShdw>
          </a:effectLst>
        </p:spPr>
      </p:pic>
      <p:sp>
        <p:nvSpPr>
          <p:cNvPr id="4" name="Скругленный прямоугольник 4"/>
          <p:cNvSpPr/>
          <p:nvPr/>
        </p:nvSpPr>
        <p:spPr>
          <a:xfrm>
            <a:off x="1959617" y="6186482"/>
            <a:ext cx="1687351" cy="42275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(Roberta, 47, Napoli, Casa Facile)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948613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Esplorazione e arricchimento personale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 "personal trainer" che dischiude nuove possibilità</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4110829" y="1010361"/>
            <a:ext cx="473313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Clr>
                <a:schemeClr val="accent3">
                  <a:lumMod val="75000"/>
                </a:schemeClr>
              </a:buClr>
              <a:buBlip>
                <a:blip r:embed="rId2"/>
              </a:buBlip>
            </a:pPr>
            <a:r>
              <a:rPr lang="it-IT" sz="1400" dirty="0">
                <a:solidFill>
                  <a:schemeClr val="tx1">
                    <a:lumMod val="75000"/>
                    <a:lumOff val="25000"/>
                  </a:schemeClr>
                </a:solidFill>
              </a:rPr>
              <a:t>La testata diventa dunque un alleato, quasi </a:t>
            </a:r>
            <a:r>
              <a:rPr lang="it-IT" sz="1400" b="1" dirty="0">
                <a:solidFill>
                  <a:schemeClr val="accent3">
                    <a:lumMod val="75000"/>
                  </a:schemeClr>
                </a:solidFill>
              </a:rPr>
              <a:t>"un personal trainer"</a:t>
            </a:r>
            <a:r>
              <a:rPr lang="it-IT" sz="1400" dirty="0">
                <a:solidFill>
                  <a:schemeClr val="tx1">
                    <a:lumMod val="75000"/>
                    <a:lumOff val="25000"/>
                  </a:schemeClr>
                </a:solidFill>
              </a:rPr>
              <a:t>, un amico pieno di risorse </a:t>
            </a:r>
            <a:endParaRPr lang="it-IT" sz="1400" dirty="0" smtClean="0">
              <a:solidFill>
                <a:schemeClr val="tx1">
                  <a:lumMod val="75000"/>
                  <a:lumOff val="25000"/>
                </a:schemeClr>
              </a:solidFill>
            </a:endParaRPr>
          </a:p>
          <a:p>
            <a:pPr marL="285750" indent="-285750" algn="just">
              <a:lnSpc>
                <a:spcPts val="1920"/>
              </a:lnSpc>
              <a:spcBef>
                <a:spcPts val="0"/>
              </a:spcBef>
              <a:buClr>
                <a:schemeClr val="accent3">
                  <a:lumMod val="75000"/>
                </a:schemeClr>
              </a:buClr>
              <a:buBlip>
                <a:blip r:embed="rId2"/>
              </a:buBlip>
            </a:pPr>
            <a:endParaRPr lang="it-IT" sz="1400" dirty="0" smtClean="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che ci incoraggia, ci stimola, ci porta con sé dove non riusciremmo a spingerci con le nostre sole </a:t>
            </a:r>
            <a:r>
              <a:rPr lang="it-IT" sz="1400" dirty="0" smtClean="0">
                <a:solidFill>
                  <a:schemeClr val="tx1">
                    <a:lumMod val="75000"/>
                    <a:lumOff val="25000"/>
                  </a:schemeClr>
                </a:solidFill>
              </a:rPr>
              <a:t>forze</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senza </a:t>
            </a:r>
            <a:r>
              <a:rPr lang="it-IT" sz="1400" dirty="0" smtClean="0">
                <a:solidFill>
                  <a:schemeClr val="tx1">
                    <a:lumMod val="75000"/>
                    <a:lumOff val="25000"/>
                  </a:schemeClr>
                </a:solidFill>
              </a:rPr>
              <a:t>giudicarci, ma mostrandoci attraverso l'esempio le possibilità che ci si potrebbero dischiudere </a:t>
            </a:r>
            <a:endParaRPr lang="it-IT" sz="1400" dirty="0">
              <a:solidFill>
                <a:schemeClr val="tx1">
                  <a:lumMod val="75000"/>
                  <a:lumOff val="25000"/>
                </a:schemeClr>
              </a:solidFill>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t="10096"/>
          <a:stretch/>
        </p:blipFill>
        <p:spPr bwMode="auto">
          <a:xfrm>
            <a:off x="182562" y="1010362"/>
            <a:ext cx="3761593" cy="5266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Скругленный прямоугольник 4"/>
          <p:cNvSpPr/>
          <p:nvPr/>
        </p:nvSpPr>
        <p:spPr>
          <a:xfrm>
            <a:off x="4110830" y="5763732"/>
            <a:ext cx="2366565" cy="42275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(Chiara, 40, Milano, lettrice di Elle e Marie Claire)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948183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p:cNvSpPr txBox="1">
            <a:spLocks/>
          </p:cNvSpPr>
          <p:nvPr/>
        </p:nvSpPr>
        <p:spPr bwMode="auto">
          <a:xfrm>
            <a:off x="182563" y="187265"/>
            <a:ext cx="86614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400"/>
              </a:spcBef>
              <a:spcAft>
                <a:spcPct val="0"/>
              </a:spcAft>
            </a:pPr>
            <a:r>
              <a:rPr lang="it-IT" sz="2400" b="1" dirty="0" smtClean="0">
                <a:solidFill>
                  <a:srgbClr val="595959"/>
                </a:solidFill>
              </a:rPr>
              <a:t>I driver di lettura </a:t>
            </a:r>
          </a:p>
        </p:txBody>
      </p:sp>
      <p:cxnSp>
        <p:nvCxnSpPr>
          <p:cNvPr id="8" name="Connettore 2 7"/>
          <p:cNvCxnSpPr>
            <a:endCxn id="27" idx="0"/>
          </p:cNvCxnSpPr>
          <p:nvPr/>
        </p:nvCxnSpPr>
        <p:spPr>
          <a:xfrm flipH="1">
            <a:off x="4513263" y="1647953"/>
            <a:ext cx="12701" cy="4030690"/>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V="1">
            <a:off x="1636713" y="3651805"/>
            <a:ext cx="5902325" cy="1587"/>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3711678" y="996170"/>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del nuovo</a:t>
            </a:r>
          </a:p>
          <a:p>
            <a:pPr algn="ctr"/>
            <a:r>
              <a:rPr lang="it-IT" sz="1200" dirty="0" smtClean="0"/>
              <a:t>Uscita da sé e verso il mondo </a:t>
            </a:r>
            <a:endParaRPr lang="it-IT" sz="1200" dirty="0"/>
          </a:p>
        </p:txBody>
      </p:sp>
      <p:sp>
        <p:nvSpPr>
          <p:cNvPr id="27" name="Rettangolo arrotondato 26"/>
          <p:cNvSpPr/>
          <p:nvPr/>
        </p:nvSpPr>
        <p:spPr>
          <a:xfrm>
            <a:off x="3699803" y="5678643"/>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di sicurezza e confort</a:t>
            </a:r>
          </a:p>
        </p:txBody>
      </p:sp>
      <p:sp>
        <p:nvSpPr>
          <p:cNvPr id="30" name="Rettangolo arrotondato 29"/>
          <p:cNvSpPr/>
          <p:nvPr/>
        </p:nvSpPr>
        <p:spPr>
          <a:xfrm>
            <a:off x="-1" y="3355899"/>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Affermazione di sé</a:t>
            </a:r>
            <a:endParaRPr lang="it-IT" sz="1200" dirty="0"/>
          </a:p>
        </p:txBody>
      </p:sp>
      <p:sp>
        <p:nvSpPr>
          <p:cNvPr id="31" name="Rettangolo arrotondato 30"/>
          <p:cNvSpPr/>
          <p:nvPr/>
        </p:nvSpPr>
        <p:spPr>
          <a:xfrm>
            <a:off x="7539038" y="3344406"/>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Armonia con l'ambiente</a:t>
            </a:r>
            <a:endParaRPr lang="it-IT" sz="1200" dirty="0"/>
          </a:p>
        </p:txBody>
      </p:sp>
      <p:sp>
        <p:nvSpPr>
          <p:cNvPr id="20" name="Rettangolo arrotondato 19"/>
          <p:cNvSpPr/>
          <p:nvPr/>
        </p:nvSpPr>
        <p:spPr>
          <a:xfrm>
            <a:off x="1187354" y="1864425"/>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bg1">
                    <a:lumMod val="75000"/>
                  </a:schemeClr>
                </a:solidFill>
              </a:rPr>
              <a:t>Il lettore curioso</a:t>
            </a:r>
            <a:r>
              <a:rPr lang="it-IT" sz="1400" dirty="0" smtClean="0">
                <a:solidFill>
                  <a:schemeClr val="bg1">
                    <a:lumMod val="75000"/>
                  </a:schemeClr>
                </a:solidFill>
              </a:rPr>
              <a:t>: la lettura è il mezzo d'eccezione per uscire da se stessi e ampliare i propri orizzonti,  imparare (anche a fare) cose nuove, in un percorso mai concluso di arricchimento personale </a:t>
            </a:r>
            <a:endParaRPr lang="it-IT" sz="1400" dirty="0">
              <a:solidFill>
                <a:schemeClr val="bg1">
                  <a:lumMod val="75000"/>
                </a:schemeClr>
              </a:solidFill>
            </a:endParaRPr>
          </a:p>
        </p:txBody>
      </p:sp>
      <p:sp>
        <p:nvSpPr>
          <p:cNvPr id="33" name="Rettangolo arrotondato 32"/>
          <p:cNvSpPr/>
          <p:nvPr/>
        </p:nvSpPr>
        <p:spPr>
          <a:xfrm>
            <a:off x="4710318" y="1864425"/>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tx1">
                    <a:lumMod val="65000"/>
                    <a:lumOff val="35000"/>
                  </a:schemeClr>
                </a:solidFill>
              </a:rPr>
              <a:t>Il </a:t>
            </a:r>
            <a:r>
              <a:rPr lang="it-IT" sz="1400" b="1" dirty="0" smtClean="0">
                <a:solidFill>
                  <a:schemeClr val="tx1">
                    <a:lumMod val="65000"/>
                    <a:lumOff val="35000"/>
                  </a:schemeClr>
                </a:solidFill>
              </a:rPr>
              <a:t>lettore social</a:t>
            </a:r>
            <a:r>
              <a:rPr lang="it-IT" sz="1400" dirty="0" smtClean="0">
                <a:solidFill>
                  <a:schemeClr val="tx1">
                    <a:lumMod val="65000"/>
                    <a:lumOff val="35000"/>
                  </a:schemeClr>
                </a:solidFill>
              </a:rPr>
              <a:t>: antidoto alla solitudine e all'anomia del vivere contemporaneo, i giornali si fanno piattaforme relazionali, punto di incontro virtuale di una comunità ritrovata </a:t>
            </a:r>
            <a:endParaRPr lang="it-IT" sz="1400" dirty="0">
              <a:solidFill>
                <a:schemeClr val="tx1">
                  <a:lumMod val="65000"/>
                  <a:lumOff val="35000"/>
                </a:schemeClr>
              </a:solidFill>
            </a:endParaRPr>
          </a:p>
        </p:txBody>
      </p:sp>
      <p:sp>
        <p:nvSpPr>
          <p:cNvPr id="40" name="Rettangolo arrotondato 39"/>
          <p:cNvSpPr/>
          <p:nvPr/>
        </p:nvSpPr>
        <p:spPr>
          <a:xfrm>
            <a:off x="1187354" y="4083131"/>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bg1">
                    <a:lumMod val="75000"/>
                  </a:schemeClr>
                </a:solidFill>
              </a:rPr>
              <a:t>Il lettore impegnato</a:t>
            </a:r>
            <a:r>
              <a:rPr lang="it-IT" sz="1400" dirty="0" smtClean="0">
                <a:solidFill>
                  <a:schemeClr val="bg1">
                    <a:lumMod val="75000"/>
                  </a:schemeClr>
                </a:solidFill>
              </a:rPr>
              <a:t>: la competenza e la consapevolezza come strumenti di presa sulla realtà; la lettura come trasferimento di potere all'individuo, più sicuro nel mondo perché più capace di comprenderlo  </a:t>
            </a:r>
            <a:endParaRPr lang="it-IT" sz="1400" b="1" dirty="0">
              <a:solidFill>
                <a:schemeClr val="bg1">
                  <a:lumMod val="75000"/>
                </a:schemeClr>
              </a:solidFill>
            </a:endParaRPr>
          </a:p>
        </p:txBody>
      </p:sp>
      <p:sp>
        <p:nvSpPr>
          <p:cNvPr id="41" name="Rettangolo arrotondato 40"/>
          <p:cNvSpPr/>
          <p:nvPr/>
        </p:nvSpPr>
        <p:spPr>
          <a:xfrm>
            <a:off x="4710318" y="4083131"/>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bg1">
                    <a:lumMod val="75000"/>
                  </a:schemeClr>
                </a:solidFill>
              </a:rPr>
              <a:t>Il lettore </a:t>
            </a:r>
            <a:r>
              <a:rPr lang="it-IT" sz="1400" b="1" dirty="0" smtClean="0">
                <a:solidFill>
                  <a:schemeClr val="bg1">
                    <a:lumMod val="75000"/>
                  </a:schemeClr>
                </a:solidFill>
              </a:rPr>
              <a:t>spensierato</a:t>
            </a:r>
            <a:r>
              <a:rPr lang="it-IT" sz="1400" dirty="0" smtClean="0">
                <a:solidFill>
                  <a:schemeClr val="bg1">
                    <a:lumMod val="75000"/>
                  </a:schemeClr>
                </a:solidFill>
              </a:rPr>
              <a:t>: la seduzione della parola, delle immagini, della carta, diventa un balsamo per lo spirito; la lettura come momento intimo di gratificazione che lenisce la fatica del quotidiano  </a:t>
            </a:r>
            <a:endParaRPr lang="it-IT" sz="1400" dirty="0">
              <a:solidFill>
                <a:schemeClr val="bg1">
                  <a:lumMod val="75000"/>
                </a:schemeClr>
              </a:solidFill>
            </a:endParaRPr>
          </a:p>
        </p:txBody>
      </p:sp>
    </p:spTree>
    <p:extLst>
      <p:ext uri="{BB962C8B-B14F-4D97-AF65-F5344CB8AC3E}">
        <p14:creationId xmlns:p14="http://schemas.microsoft.com/office/powerpoint/2010/main" xmlns="" val="3754134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Il lettore social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Le testate – soprattutto i quotidiani locali ma anche quotidiani nazionali e riviste – assumono su di sé – e con rinnovata importanza a fronte dello sradicamento prodotto dalla "liquefazione" delle relazioni sociali nella contemporaneità individualizzata e globalizzata – il compito di </a:t>
            </a:r>
            <a:r>
              <a:rPr lang="it-IT" sz="1400" b="1" dirty="0" err="1" smtClean="0">
                <a:solidFill>
                  <a:schemeClr val="accent3">
                    <a:lumMod val="75000"/>
                  </a:schemeClr>
                </a:solidFill>
              </a:rPr>
              <a:t>ri</a:t>
            </a:r>
            <a:r>
              <a:rPr lang="it-IT" sz="1400" b="1" dirty="0" smtClean="0">
                <a:solidFill>
                  <a:schemeClr val="accent3">
                    <a:lumMod val="75000"/>
                  </a:schemeClr>
                </a:solidFill>
              </a:rPr>
              <a:t>-motivare la relazione con il territorio e in generale con una comunità ideale di "simili"</a:t>
            </a:r>
            <a:r>
              <a:rPr lang="it-IT" sz="1400" dirty="0" smtClean="0">
                <a:solidFill>
                  <a:schemeClr val="tx1">
                    <a:lumMod val="75000"/>
                    <a:lumOff val="25000"/>
                  </a:schemeClr>
                </a:solidFill>
              </a:rPr>
              <a:t>, costruendo senso di appartenenza e un nuovo radicamento.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Di </a:t>
            </a:r>
            <a:r>
              <a:rPr lang="it-IT" sz="1400" dirty="0">
                <a:solidFill>
                  <a:schemeClr val="tx1">
                    <a:lumMod val="75000"/>
                    <a:lumOff val="25000"/>
                  </a:schemeClr>
                </a:solidFill>
              </a:rPr>
              <a:t>fronte alla perdita sempre più evidente di forza coesiva dei legami </a:t>
            </a:r>
            <a:r>
              <a:rPr lang="it-IT" sz="1400" dirty="0" smtClean="0">
                <a:solidFill>
                  <a:schemeClr val="tx1">
                    <a:lumMod val="75000"/>
                    <a:lumOff val="25000"/>
                  </a:schemeClr>
                </a:solidFill>
              </a:rPr>
              <a:t>sociali, le testate </a:t>
            </a:r>
            <a:r>
              <a:rPr lang="it-IT" sz="1400" dirty="0" err="1" smtClean="0">
                <a:solidFill>
                  <a:schemeClr val="tx1">
                    <a:lumMod val="75000"/>
                    <a:lumOff val="25000"/>
                  </a:schemeClr>
                </a:solidFill>
              </a:rPr>
              <a:t>ri</a:t>
            </a:r>
            <a:r>
              <a:rPr lang="it-IT" sz="1400" dirty="0" smtClean="0">
                <a:solidFill>
                  <a:schemeClr val="tx1">
                    <a:lumMod val="75000"/>
                    <a:lumOff val="25000"/>
                  </a:schemeClr>
                </a:solidFill>
              </a:rPr>
              <a:t>-intermediano </a:t>
            </a:r>
            <a:r>
              <a:rPr lang="it-IT" sz="1400" dirty="0">
                <a:solidFill>
                  <a:schemeClr val="tx1">
                    <a:lumMod val="75000"/>
                    <a:lumOff val="25000"/>
                  </a:schemeClr>
                </a:solidFill>
              </a:rPr>
              <a:t>proprio la relazione con </a:t>
            </a:r>
            <a:r>
              <a:rPr lang="it-IT" sz="1400" dirty="0" smtClean="0">
                <a:solidFill>
                  <a:schemeClr val="tx1">
                    <a:lumMod val="75000"/>
                    <a:lumOff val="25000"/>
                  </a:schemeClr>
                </a:solidFill>
              </a:rPr>
              <a:t>le persone e i luoghi: narrandoli, mettendoli in scena, agiscono come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una </a:t>
            </a:r>
            <a:r>
              <a:rPr lang="it-IT" sz="1400" b="1" dirty="0">
                <a:solidFill>
                  <a:schemeClr val="accent3">
                    <a:lumMod val="75000"/>
                  </a:schemeClr>
                </a:solidFill>
              </a:rPr>
              <a:t>superficie riflettente in cui </a:t>
            </a:r>
            <a:r>
              <a:rPr lang="it-IT" sz="1400" b="1" dirty="0" smtClean="0">
                <a:solidFill>
                  <a:schemeClr val="accent3">
                    <a:lumMod val="75000"/>
                  </a:schemeClr>
                </a:solidFill>
              </a:rPr>
              <a:t>specchiarsi</a:t>
            </a:r>
            <a:r>
              <a:rPr lang="it-IT" sz="1400" dirty="0" smtClean="0">
                <a:solidFill>
                  <a:schemeClr val="tx1">
                    <a:lumMod val="75000"/>
                    <a:lumOff val="25000"/>
                  </a:schemeClr>
                </a:solidFill>
              </a:rPr>
              <a:t>, persona tra le persone, cittadino tra i cittadini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e </a:t>
            </a:r>
            <a:r>
              <a:rPr lang="it-IT" sz="1400" b="1" dirty="0">
                <a:solidFill>
                  <a:schemeClr val="accent3">
                    <a:lumMod val="75000"/>
                  </a:schemeClr>
                </a:solidFill>
              </a:rPr>
              <a:t>piattaforma relazionale</a:t>
            </a:r>
            <a:r>
              <a:rPr lang="it-IT" sz="1400" dirty="0">
                <a:solidFill>
                  <a:schemeClr val="tx1">
                    <a:lumMod val="75000"/>
                    <a:lumOff val="25000"/>
                  </a:schemeClr>
                </a:solidFill>
              </a:rPr>
              <a:t>, come se la lettura </a:t>
            </a:r>
            <a:r>
              <a:rPr lang="it-IT" sz="1400" dirty="0" smtClean="0">
                <a:solidFill>
                  <a:schemeClr val="tx1">
                    <a:lumMod val="75000"/>
                    <a:lumOff val="25000"/>
                  </a:schemeClr>
                </a:solidFill>
              </a:rPr>
              <a:t>della testata fosse </a:t>
            </a:r>
            <a:r>
              <a:rPr lang="it-IT" sz="1400" dirty="0">
                <a:solidFill>
                  <a:schemeClr val="tx1">
                    <a:lumMod val="75000"/>
                    <a:lumOff val="25000"/>
                  </a:schemeClr>
                </a:solidFill>
              </a:rPr>
              <a:t>essa stessa </a:t>
            </a:r>
            <a:r>
              <a:rPr lang="it-IT" sz="1400" b="1" dirty="0">
                <a:solidFill>
                  <a:schemeClr val="accent3">
                    <a:lumMod val="75000"/>
                  </a:schemeClr>
                </a:solidFill>
              </a:rPr>
              <a:t>un gesto sociale </a:t>
            </a:r>
            <a:r>
              <a:rPr lang="it-IT" sz="1400" dirty="0">
                <a:solidFill>
                  <a:schemeClr val="tx1">
                    <a:lumMod val="75000"/>
                    <a:lumOff val="25000"/>
                  </a:schemeClr>
                </a:solidFill>
              </a:rPr>
              <a:t>che costruisce appartenenza e nuova coesione</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Proprio quando si moltiplicano i segnali di un bisogno crescente di socialità – si veda il fenomeno delle community così come l'ascesa della </a:t>
            </a:r>
            <a:r>
              <a:rPr lang="it-IT" sz="1400" dirty="0" err="1" smtClean="0">
                <a:solidFill>
                  <a:schemeClr val="tx1">
                    <a:lumMod val="75000"/>
                    <a:lumOff val="25000"/>
                  </a:schemeClr>
                </a:solidFill>
              </a:rPr>
              <a:t>sharing</a:t>
            </a:r>
            <a:r>
              <a:rPr lang="it-IT" sz="1400" dirty="0" smtClean="0">
                <a:solidFill>
                  <a:schemeClr val="tx1">
                    <a:lumMod val="75000"/>
                    <a:lumOff val="25000"/>
                  </a:schemeClr>
                </a:solidFill>
              </a:rPr>
              <a:t> economy – i giornali si fanno dunque </a:t>
            </a:r>
            <a:r>
              <a:rPr lang="it-IT" sz="1400" b="1" dirty="0" smtClean="0">
                <a:solidFill>
                  <a:schemeClr val="accent3">
                    <a:lumMod val="75000"/>
                  </a:schemeClr>
                </a:solidFill>
              </a:rPr>
              <a:t>agenti di </a:t>
            </a:r>
            <a:r>
              <a:rPr lang="it-IT" sz="1400" b="1" dirty="0" err="1" smtClean="0">
                <a:solidFill>
                  <a:schemeClr val="accent3">
                    <a:lumMod val="75000"/>
                  </a:schemeClr>
                </a:solidFill>
              </a:rPr>
              <a:t>ri</a:t>
            </a:r>
            <a:r>
              <a:rPr lang="it-IT" sz="1400" b="1" dirty="0" smtClean="0">
                <a:solidFill>
                  <a:schemeClr val="accent3">
                    <a:lumMod val="75000"/>
                  </a:schemeClr>
                </a:solidFill>
              </a:rPr>
              <a:t>-socializzazione</a:t>
            </a:r>
            <a:r>
              <a:rPr lang="it-IT" sz="1400" dirty="0" smtClean="0">
                <a:solidFill>
                  <a:schemeClr val="tx1">
                    <a:lumMod val="75000"/>
                    <a:lumOff val="25000"/>
                  </a:schemeClr>
                </a:solidFill>
              </a:rPr>
              <a:t> più rilevanti che mai. </a:t>
            </a:r>
            <a:endParaRPr lang="it-IT" sz="1400" dirty="0">
              <a:solidFill>
                <a:schemeClr val="tx1">
                  <a:lumMod val="75000"/>
                  <a:lumOff val="25000"/>
                </a:schemeClr>
              </a:solidFill>
            </a:endParaRPr>
          </a:p>
        </p:txBody>
      </p:sp>
    </p:spTree>
    <p:extLst>
      <p:ext uri="{BB962C8B-B14F-4D97-AF65-F5344CB8AC3E}">
        <p14:creationId xmlns:p14="http://schemas.microsoft.com/office/powerpoint/2010/main" xmlns="" val="3784478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Costruzione di cittadinanza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In quest'area motivazionale, il primo ruolo assolto dalle testate – soprattutto locali ma anche dalla sezione locale delle testate nazionali - è quello di </a:t>
            </a:r>
            <a:r>
              <a:rPr lang="it-IT" sz="1400" b="1" dirty="0" smtClean="0">
                <a:solidFill>
                  <a:schemeClr val="accent3">
                    <a:lumMod val="75000"/>
                  </a:schemeClr>
                </a:solidFill>
              </a:rPr>
              <a:t>costruire un senso di cittadinanza attraverso la sua stessa rappresentazione</a:t>
            </a:r>
            <a:r>
              <a:rPr lang="it-IT" sz="1400" dirty="0" smtClean="0">
                <a:solidFill>
                  <a:schemeClr val="tx1">
                    <a:lumMod val="75000"/>
                    <a:lumOff val="25000"/>
                  </a:schemeClr>
                </a:solidFill>
              </a:rPr>
              <a:t>: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l'ipostasi della cittadinanza (intesa come comunità di cittadini) esiste </a:t>
            </a:r>
            <a:r>
              <a:rPr lang="it-IT" sz="1400" dirty="0" smtClean="0">
                <a:solidFill>
                  <a:schemeClr val="tx1">
                    <a:lumMod val="75000"/>
                    <a:lumOff val="25000"/>
                  </a:schemeClr>
                </a:solidFill>
              </a:rPr>
              <a:t>perché è narrata </a:t>
            </a:r>
            <a:r>
              <a:rPr lang="it-IT" sz="1400" dirty="0">
                <a:solidFill>
                  <a:schemeClr val="tx1">
                    <a:lumMod val="75000"/>
                    <a:lumOff val="25000"/>
                  </a:schemeClr>
                </a:solidFill>
              </a:rPr>
              <a:t>in quanto tale dalla </a:t>
            </a:r>
            <a:r>
              <a:rPr lang="it-IT" sz="1400" dirty="0" smtClean="0">
                <a:solidFill>
                  <a:schemeClr val="tx1">
                    <a:lumMod val="75000"/>
                    <a:lumOff val="25000"/>
                  </a:schemeClr>
                </a:solidFill>
              </a:rPr>
              <a:t>testata</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in altri termini, </a:t>
            </a:r>
            <a:r>
              <a:rPr lang="it-IT" sz="1400" b="1" dirty="0" smtClean="0">
                <a:solidFill>
                  <a:schemeClr val="accent3">
                    <a:lumMod val="75000"/>
                  </a:schemeClr>
                </a:solidFill>
              </a:rPr>
              <a:t>gli individui sparsi della società liquida diventano cittadini specchiandosi nella rappresentazione fornita dalla testata</a:t>
            </a:r>
            <a:r>
              <a:rPr lang="it-IT" sz="1400" dirty="0" smtClean="0">
                <a:solidFill>
                  <a:schemeClr val="tx1">
                    <a:lumMod val="75000"/>
                    <a:lumOff val="25000"/>
                  </a:schemeClr>
                </a:solidFill>
              </a:rPr>
              <a:t>; questo ha come conseguenza quella di rafforzare il loro senso di identità in quanto milanesi, torinesi, bolognesi, romani o napoletani e la loro appartenenza alla comunità ideale (e materiale) così </a:t>
            </a:r>
            <a:r>
              <a:rPr lang="it-IT" sz="1400" dirty="0" err="1" smtClean="0">
                <a:solidFill>
                  <a:schemeClr val="tx1">
                    <a:lumMod val="75000"/>
                    <a:lumOff val="25000"/>
                  </a:schemeClr>
                </a:solidFill>
              </a:rPr>
              <a:t>ri</a:t>
            </a:r>
            <a:r>
              <a:rPr lang="it-IT" sz="1400" dirty="0" smtClean="0">
                <a:solidFill>
                  <a:schemeClr val="tx1">
                    <a:lumMod val="75000"/>
                    <a:lumOff val="25000"/>
                  </a:schemeClr>
                </a:solidFill>
              </a:rPr>
              <a:t>-creata </a:t>
            </a:r>
            <a:endParaRPr lang="it-IT" sz="1400" dirty="0">
              <a:solidFill>
                <a:schemeClr val="tx1">
                  <a:lumMod val="75000"/>
                  <a:lumOff val="25000"/>
                </a:schemeClr>
              </a:solidFill>
            </a:endParaRP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Di questa costruzione di cittadinanza fa parte anche una sorta di </a:t>
            </a:r>
            <a:r>
              <a:rPr lang="it-IT" sz="1400" b="1" dirty="0" smtClean="0">
                <a:solidFill>
                  <a:schemeClr val="accent3">
                    <a:lumMod val="75000"/>
                  </a:schemeClr>
                </a:solidFill>
              </a:rPr>
              <a:t>alfabetizzazione</a:t>
            </a:r>
            <a:r>
              <a:rPr lang="it-IT" sz="1400" dirty="0" smtClean="0">
                <a:solidFill>
                  <a:schemeClr val="tx1">
                    <a:lumMod val="75000"/>
                    <a:lumOff val="25000"/>
                  </a:schemeClr>
                </a:solidFill>
              </a:rPr>
              <a:t>: la testata, giorno dopo giorno, fornisce implicitamente le linee guida dell'identità, le condizioni dell'appartenenza, evidenzia i luoghi, le pratiche, i "miti" del territorio, offrendoli come "building </a:t>
            </a:r>
            <a:r>
              <a:rPr lang="it-IT" sz="1400" dirty="0" err="1" smtClean="0">
                <a:solidFill>
                  <a:schemeClr val="tx1">
                    <a:lumMod val="75000"/>
                    <a:lumOff val="25000"/>
                  </a:schemeClr>
                </a:solidFill>
              </a:rPr>
              <a:t>blocks</a:t>
            </a:r>
            <a:r>
              <a:rPr lang="it-IT" sz="1400" dirty="0" smtClean="0">
                <a:solidFill>
                  <a:schemeClr val="tx1">
                    <a:lumMod val="75000"/>
                    <a:lumOff val="25000"/>
                  </a:schemeClr>
                </a:solidFill>
              </a:rPr>
              <a:t>" dell'identità cittadina. </a:t>
            </a:r>
          </a:p>
        </p:txBody>
      </p:sp>
      <p:sp>
        <p:nvSpPr>
          <p:cNvPr id="7" name="Скругленный прямоугольник 4"/>
          <p:cNvSpPr/>
          <p:nvPr/>
        </p:nvSpPr>
        <p:spPr>
          <a:xfrm>
            <a:off x="218186" y="4845128"/>
            <a:ext cx="8761413" cy="141316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“L’Eco </a:t>
            </a:r>
            <a:r>
              <a:rPr lang="it-IT" sz="1200" i="1" dirty="0">
                <a:solidFill>
                  <a:srgbClr val="5F5F5F"/>
                </a:solidFill>
                <a:latin typeface="Arial" panose="020B0604020202020204" pitchFamily="34" charset="0"/>
                <a:ea typeface="MS PGothic" pitchFamily="34" charset="-128"/>
                <a:cs typeface="Arial" panose="020B0604020202020204" pitchFamily="34" charset="0"/>
              </a:rPr>
              <a:t>di Bergamo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per me che sono siciliano è </a:t>
            </a:r>
            <a:r>
              <a:rPr lang="it-IT" sz="1200" i="1" dirty="0">
                <a:solidFill>
                  <a:srgbClr val="5F5F5F"/>
                </a:solidFill>
                <a:latin typeface="Arial" panose="020B0604020202020204" pitchFamily="34" charset="0"/>
                <a:ea typeface="MS PGothic" pitchFamily="34" charset="-128"/>
                <a:cs typeface="Arial" panose="020B0604020202020204" pitchFamily="34" charset="0"/>
              </a:rPr>
              <a:t>stato come un amico, </a:t>
            </a:r>
            <a:r>
              <a:rPr lang="it-IT" sz="1400" b="1" i="1" dirty="0">
                <a:solidFill>
                  <a:srgbClr val="5F5F5F"/>
                </a:solidFill>
                <a:latin typeface="Arial" panose="020B0604020202020204" pitchFamily="34" charset="0"/>
                <a:ea typeface="MS PGothic" pitchFamily="34" charset="-128"/>
                <a:cs typeface="Arial" panose="020B0604020202020204" pitchFamily="34" charset="0"/>
              </a:rPr>
              <a:t>mi ha insegnato tutto di come si fa a stare qui</a:t>
            </a:r>
            <a:r>
              <a:rPr lang="it-IT" sz="1200" i="1" dirty="0">
                <a:solidFill>
                  <a:srgbClr val="5F5F5F"/>
                </a:solidFill>
                <a:latin typeface="Arial" panose="020B0604020202020204" pitchFamily="34" charset="0"/>
                <a:ea typeface="MS PGothic" pitchFamily="34" charset="-128"/>
                <a:cs typeface="Arial" panose="020B0604020202020204" pitchFamily="34" charset="0"/>
              </a:rPr>
              <a:t>. Che cosa pensa la gente, dove vale la pena andare, che cosa nasconde questo territorio. Lo sapevi che Bergamo è una città d’arte? Ci sono un sacco di mostre, di eventi culturali. Ecco se non leggi l’Eco non lo sai. E poi la pagina dei matrimoni, dei funerali… dedicata alle persone vere. È bellissimo che la gente del posto ci sia davvero sul giornale. Te li fa sembrare tutti più vicini, come fossero amici… mi ricordo di quando ho visto un amico sull’Eco, è stato bravo, ha fatto carriera ed è finito sul giornale, mi ha fatto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tanto piacere”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(Gabriele, 30, Bergamo, L'Eco di Bergamo)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661739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Dalla parte del cittadino</a:t>
            </a:r>
            <a:r>
              <a:rPr lang="it-IT" sz="2000" b="1" dirty="0" smtClean="0">
                <a:solidFill>
                  <a:schemeClr val="tx1">
                    <a:lumMod val="65000"/>
                    <a:lumOff val="35000"/>
                  </a:schemeClr>
                </a:solidFill>
                <a:latin typeface="Arial"/>
                <a:ea typeface="+mj-ea"/>
                <a:cs typeface="Arial"/>
              </a:rPr>
              <a:t>/1</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Nel campione di intervistati, si rileva una notevole affezione nei confronti della propria testata locale di riferimento (o della testata quotidiana nazionale in quanto anche - e soprattutto - espressione della realtà cittadina); questa affezione è in gran parte da ricondurre alla capacità di generare complicità con i propri lettori, con le persone comuni, di farsi interprete dei loro bisogni e delle loro istanze spesso anche in dichiarata opposizione alle scelte delle amministrazioni. </a:t>
            </a: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È spesso </a:t>
            </a:r>
            <a:r>
              <a:rPr lang="it-IT" sz="1400" b="1" dirty="0" smtClean="0">
                <a:solidFill>
                  <a:schemeClr val="accent3">
                    <a:lumMod val="75000"/>
                  </a:schemeClr>
                </a:solidFill>
              </a:rPr>
              <a:t>proprio questa attitudine di solidarietà con la cittadinanza a costituire il fondamento dell'autorevolezza e della credibilità delle testate locali</a:t>
            </a:r>
            <a:r>
              <a:rPr lang="it-IT" sz="1400" dirty="0" smtClean="0">
                <a:solidFill>
                  <a:schemeClr val="tx1">
                    <a:lumMod val="75000"/>
                    <a:lumOff val="25000"/>
                  </a:schemeClr>
                </a:solidFill>
              </a:rPr>
              <a:t>: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si ritiene che proprio le testate locali siano oggi interpreti di quella </a:t>
            </a:r>
            <a:r>
              <a:rPr lang="it-IT" sz="1400" dirty="0" err="1" smtClean="0">
                <a:solidFill>
                  <a:schemeClr val="tx1">
                    <a:lumMod val="75000"/>
                    <a:lumOff val="25000"/>
                  </a:schemeClr>
                </a:solidFill>
              </a:rPr>
              <a:t>mission</a:t>
            </a:r>
            <a:r>
              <a:rPr lang="it-IT" sz="1400" dirty="0" smtClean="0">
                <a:solidFill>
                  <a:schemeClr val="tx1">
                    <a:lumMod val="75000"/>
                    <a:lumOff val="25000"/>
                  </a:schemeClr>
                </a:solidFill>
              </a:rPr>
              <a:t> di "denuncia" del potere che le testate nazionali avrebbero invece in gran parte disatteso, perché in genere più allineate con le prese di posizione di una certa parte politica o con gli interessi di precisi stakeholder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le testate locali non sono immuni dalla partigianeria (i lettori dichiarano senza mezzi termini le tendenze destrorse del Carlino e della Sicilia così come quelle tradizionalmente "clericali" dell'Eco di Bergamo), ma si ritiene che questa </a:t>
            </a: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sia priva di </a:t>
            </a:r>
            <a:r>
              <a:rPr lang="it-IT" dirty="0" smtClean="0">
                <a:solidFill>
                  <a:schemeClr val="tx1">
                    <a:lumMod val="75000"/>
                    <a:lumOff val="25000"/>
                  </a:schemeClr>
                </a:solidFill>
                <a:latin typeface="Arial"/>
                <a:cs typeface="Arial"/>
              </a:rPr>
              <a:t>enfasi, percorsa da una certa bonarietà, come in un innocuo gioco delle parti </a:t>
            </a:r>
            <a:endParaRPr lang="it-IT" dirty="0">
              <a:solidFill>
                <a:schemeClr val="tx1">
                  <a:lumMod val="75000"/>
                  <a:lumOff val="25000"/>
                </a:schemeClr>
              </a:solidFill>
              <a:latin typeface="Arial"/>
              <a:cs typeface="Arial"/>
            </a:endParaRP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e che su di essa prevalga la vocazione di servizio e di "difesa" del cittadino e l'intento di creare coesione </a:t>
            </a:r>
            <a:r>
              <a:rPr lang="it-IT" dirty="0" smtClean="0">
                <a:solidFill>
                  <a:schemeClr val="tx1">
                    <a:lumMod val="75000"/>
                    <a:lumOff val="25000"/>
                  </a:schemeClr>
                </a:solidFill>
                <a:latin typeface="Arial"/>
                <a:cs typeface="Arial"/>
              </a:rPr>
              <a:t>all'interno della "polis" piuttosto </a:t>
            </a:r>
            <a:r>
              <a:rPr lang="it-IT" dirty="0">
                <a:solidFill>
                  <a:schemeClr val="tx1">
                    <a:lumMod val="75000"/>
                    <a:lumOff val="25000"/>
                  </a:schemeClr>
                </a:solidFill>
                <a:latin typeface="Arial"/>
                <a:cs typeface="Arial"/>
              </a:rPr>
              <a:t>che divisione </a:t>
            </a:r>
          </a:p>
        </p:txBody>
      </p:sp>
      <p:sp>
        <p:nvSpPr>
          <p:cNvPr id="8" name="Скругленный прямоугольник 4"/>
          <p:cNvSpPr/>
          <p:nvPr/>
        </p:nvSpPr>
        <p:spPr>
          <a:xfrm>
            <a:off x="182562" y="5828801"/>
            <a:ext cx="8761413" cy="451262"/>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“Siccome qui ormai siamo di sinistra da sempre, il Carlino fa un po’ 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Peppone </a:t>
            </a:r>
            <a:r>
              <a:rPr lang="it-IT" sz="1200" i="1" dirty="0">
                <a:solidFill>
                  <a:srgbClr val="5F5F5F"/>
                </a:solidFill>
                <a:latin typeface="Arial" panose="020B0604020202020204" pitchFamily="34" charset="0"/>
                <a:ea typeface="MS PGothic" pitchFamily="34" charset="-128"/>
                <a:cs typeface="Arial" panose="020B0604020202020204" pitchFamily="34" charset="0"/>
              </a:rPr>
              <a:t>e Don Camillo”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Piera, 64,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Bologna, Il Resto del Carlino)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69062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p:cNvSpPr txBox="1">
            <a:spLocks/>
          </p:cNvSpPr>
          <p:nvPr/>
        </p:nvSpPr>
        <p:spPr bwMode="auto">
          <a:xfrm>
            <a:off x="182563" y="329765"/>
            <a:ext cx="86614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400"/>
              </a:spcBef>
              <a:spcAft>
                <a:spcPct val="0"/>
              </a:spcAft>
            </a:pPr>
            <a:r>
              <a:rPr lang="it-IT" sz="2400" b="1" dirty="0" smtClean="0">
                <a:solidFill>
                  <a:srgbClr val="595959"/>
                </a:solidFill>
              </a:rPr>
              <a:t>Metodologia: Qualitative </a:t>
            </a:r>
            <a:r>
              <a:rPr lang="it-IT" sz="2400" b="1" dirty="0" err="1" smtClean="0">
                <a:solidFill>
                  <a:srgbClr val="595959"/>
                </a:solidFill>
              </a:rPr>
              <a:t>Hub</a:t>
            </a:r>
            <a:endParaRPr lang="it-IT" sz="2400" b="1" dirty="0" smtClean="0">
              <a:solidFill>
                <a:srgbClr val="595959"/>
              </a:solidFill>
            </a:endParaRPr>
          </a:p>
        </p:txBody>
      </p:sp>
      <p:sp>
        <p:nvSpPr>
          <p:cNvPr id="4" name="Rectangle 5"/>
          <p:cNvSpPr>
            <a:spLocks noChangeArrowheads="1"/>
          </p:cNvSpPr>
          <p:nvPr/>
        </p:nvSpPr>
        <p:spPr bwMode="gray">
          <a:xfrm>
            <a:off x="463975" y="1270476"/>
            <a:ext cx="8048625" cy="4462462"/>
          </a:xfrm>
          <a:prstGeom prst="rect">
            <a:avLst/>
          </a:prstGeom>
          <a:solidFill>
            <a:schemeClr val="bg2">
              <a:lumMod val="20000"/>
              <a:lumOff val="80000"/>
              <a:alpha val="70000"/>
            </a:schemeClr>
          </a:solidFill>
          <a:ln w="9525" algn="ctr">
            <a:noFill/>
            <a:miter lim="800000"/>
            <a:headEnd/>
            <a:tailEnd/>
          </a:ln>
          <a:effectLst/>
        </p:spPr>
        <p:txBody>
          <a:bodyPr lIns="0" tIns="0" rIns="151159" bIns="0" anchor="ctr"/>
          <a:lstStyle/>
          <a:p>
            <a:pPr marL="148644" algn="ctr" defTabSz="455932" eaLnBrk="0" hangingPunct="0">
              <a:defRPr/>
            </a:pPr>
            <a:endParaRPr lang="it-IT" sz="1400" b="1" dirty="0">
              <a:latin typeface="+mn-lt"/>
              <a:ea typeface="ＭＳ Ｐゴシック" pitchFamily="34" charset="-128"/>
            </a:endParaRPr>
          </a:p>
        </p:txBody>
      </p:sp>
      <p:sp>
        <p:nvSpPr>
          <p:cNvPr id="5" name="CasellaDiTesto 2"/>
          <p:cNvSpPr txBox="1">
            <a:spLocks noChangeArrowheads="1"/>
          </p:cNvSpPr>
          <p:nvPr/>
        </p:nvSpPr>
        <p:spPr bwMode="auto">
          <a:xfrm>
            <a:off x="530513" y="3211458"/>
            <a:ext cx="2201014" cy="202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1pPr>
            <a:lvl2pPr marL="742950" indent="-28575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2pPr>
            <a:lvl3pPr marL="11430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3pPr>
            <a:lvl4pPr marL="16002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4pPr>
            <a:lvl5pPr marL="20574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9pPr>
          </a:lstStyle>
          <a:p>
            <a:pPr algn="ctr" eaLnBrk="1" hangingPunct="1">
              <a:spcBef>
                <a:spcPct val="0"/>
              </a:spcBef>
              <a:buClrTx/>
              <a:buFontTx/>
              <a:buNone/>
            </a:pPr>
            <a:r>
              <a:rPr lang="it-IT" altLang="it-IT" sz="1400" dirty="0" smtClean="0"/>
              <a:t>Incontro con i rispondenti finalizzato all'ingaggio e all'attivazione</a:t>
            </a:r>
            <a:endParaRPr lang="it-IT" altLang="it-IT" sz="1400" dirty="0"/>
          </a:p>
          <a:p>
            <a:pPr algn="ctr" eaLnBrk="1" hangingPunct="1">
              <a:spcBef>
                <a:spcPct val="0"/>
              </a:spcBef>
              <a:buClrTx/>
              <a:buFontTx/>
              <a:buNone/>
            </a:pPr>
            <a:r>
              <a:rPr lang="it-IT" altLang="it-IT" sz="1400" dirty="0" smtClean="0"/>
              <a:t>di un "vincolo sociale" per motivare alla missione. </a:t>
            </a:r>
          </a:p>
          <a:p>
            <a:pPr algn="ctr" eaLnBrk="1" hangingPunct="1">
              <a:spcBef>
                <a:spcPct val="0"/>
              </a:spcBef>
              <a:buClrTx/>
              <a:buFontTx/>
              <a:buNone/>
            </a:pPr>
            <a:endParaRPr lang="it-IT" altLang="it-IT" sz="1400" dirty="0"/>
          </a:p>
          <a:p>
            <a:pPr algn="ctr" eaLnBrk="1" hangingPunct="1">
              <a:spcBef>
                <a:spcPct val="0"/>
              </a:spcBef>
              <a:buClrTx/>
              <a:buFontTx/>
              <a:buNone/>
            </a:pPr>
            <a:r>
              <a:rPr lang="it-IT" altLang="it-IT" sz="1400" dirty="0" smtClean="0"/>
              <a:t>Briefing sugli obiettivi e le modalità di svolgimento della missione stessa. </a:t>
            </a:r>
          </a:p>
        </p:txBody>
      </p:sp>
      <p:sp>
        <p:nvSpPr>
          <p:cNvPr id="11" name="Rettangolo 23"/>
          <p:cNvSpPr>
            <a:spLocks noChangeArrowheads="1"/>
          </p:cNvSpPr>
          <p:nvPr/>
        </p:nvSpPr>
        <p:spPr bwMode="auto">
          <a:xfrm>
            <a:off x="530513" y="1056801"/>
            <a:ext cx="2235200" cy="61753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txBody>
          <a:bodyPr lIns="86493" tIns="43247" rIns="86493" bIns="43247"/>
          <a:lstStyle>
            <a:lvl1pPr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1pPr>
            <a:lvl2pPr marL="742950" indent="-28575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2pPr>
            <a:lvl3pPr marL="11430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3pPr>
            <a:lvl4pPr marL="16002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4pPr>
            <a:lvl5pPr marL="20574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9pPr>
          </a:lstStyle>
          <a:p>
            <a:pPr>
              <a:spcBef>
                <a:spcPct val="0"/>
              </a:spcBef>
              <a:buClrTx/>
              <a:buFontTx/>
              <a:buNone/>
            </a:pPr>
            <a:endParaRPr lang="it-IT" altLang="it-IT" sz="1400" dirty="0"/>
          </a:p>
        </p:txBody>
      </p:sp>
      <p:sp>
        <p:nvSpPr>
          <p:cNvPr id="12" name="Rettangolo 30"/>
          <p:cNvSpPr>
            <a:spLocks noChangeArrowheads="1"/>
          </p:cNvSpPr>
          <p:nvPr/>
        </p:nvSpPr>
        <p:spPr bwMode="auto">
          <a:xfrm>
            <a:off x="815720" y="1101501"/>
            <a:ext cx="1721509" cy="518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6493" tIns="43247" rIns="86493" bIns="43247">
            <a:spAutoFit/>
          </a:bodyPr>
          <a:lstStyle>
            <a:lvl1pPr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1pPr>
            <a:lvl2pPr marL="742950" indent="-28575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2pPr>
            <a:lvl3pPr marL="11430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3pPr>
            <a:lvl4pPr marL="16002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4pPr>
            <a:lvl5pPr marL="20574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9pPr>
          </a:lstStyle>
          <a:p>
            <a:pPr algn="ctr" eaLnBrk="1" hangingPunct="1">
              <a:spcBef>
                <a:spcPct val="0"/>
              </a:spcBef>
              <a:buClrTx/>
              <a:buFontTx/>
              <a:buNone/>
            </a:pPr>
            <a:r>
              <a:rPr lang="it-IT" altLang="it-IT" sz="1400" b="1" i="1" dirty="0" err="1" smtClean="0">
                <a:solidFill>
                  <a:schemeClr val="bg1"/>
                </a:solidFill>
              </a:rPr>
              <a:t>Pre</a:t>
            </a:r>
            <a:r>
              <a:rPr lang="it-IT" altLang="it-IT" sz="1400" b="1" i="1" dirty="0" smtClean="0">
                <a:solidFill>
                  <a:schemeClr val="bg1"/>
                </a:solidFill>
              </a:rPr>
              <a:t>-reclutamento </a:t>
            </a:r>
          </a:p>
          <a:p>
            <a:pPr algn="ctr" eaLnBrk="1" hangingPunct="1">
              <a:spcBef>
                <a:spcPct val="0"/>
              </a:spcBef>
              <a:buClrTx/>
              <a:buFontTx/>
              <a:buNone/>
            </a:pPr>
            <a:r>
              <a:rPr lang="it-IT" altLang="it-IT" sz="1400" b="1" i="1" dirty="0" smtClean="0">
                <a:solidFill>
                  <a:schemeClr val="bg1"/>
                </a:solidFill>
              </a:rPr>
              <a:t>&amp; kick-off meeting</a:t>
            </a:r>
            <a:endParaRPr lang="it-IT" altLang="it-IT" sz="1400" b="1" i="1" dirty="0">
              <a:solidFill>
                <a:schemeClr val="bg1"/>
              </a:solidFill>
            </a:endParaRPr>
          </a:p>
        </p:txBody>
      </p:sp>
      <p:sp>
        <p:nvSpPr>
          <p:cNvPr id="13" name="Rettangolo 23"/>
          <p:cNvSpPr>
            <a:spLocks noChangeArrowheads="1"/>
          </p:cNvSpPr>
          <p:nvPr/>
        </p:nvSpPr>
        <p:spPr bwMode="auto">
          <a:xfrm>
            <a:off x="3422888" y="1041751"/>
            <a:ext cx="2235200" cy="61753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txBody>
          <a:bodyPr lIns="86493" tIns="43247" rIns="86493" bIns="43247"/>
          <a:lstStyle/>
          <a:p>
            <a:pPr eaLnBrk="0" hangingPunct="0">
              <a:spcBef>
                <a:spcPct val="0"/>
              </a:spcBef>
            </a:pPr>
            <a:endParaRPr lang="it-IT" altLang="it-IT" sz="1400" dirty="0">
              <a:latin typeface="Arial" charset="0"/>
              <a:ea typeface="MS PGothic" pitchFamily="34" charset="-128"/>
              <a:cs typeface="Arial" charset="0"/>
            </a:endParaRPr>
          </a:p>
        </p:txBody>
      </p:sp>
      <p:sp>
        <p:nvSpPr>
          <p:cNvPr id="14" name="Rettangolo 30"/>
          <p:cNvSpPr>
            <a:spLocks noChangeArrowheads="1"/>
          </p:cNvSpPr>
          <p:nvPr/>
        </p:nvSpPr>
        <p:spPr bwMode="auto">
          <a:xfrm>
            <a:off x="4089882" y="1184626"/>
            <a:ext cx="939308" cy="302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6493" tIns="43247" rIns="86493" bIns="43247">
            <a:spAutoFit/>
          </a:bodyPr>
          <a:lstStyle>
            <a:lvl1pPr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1pPr>
            <a:lvl2pPr marL="742950" indent="-28575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2pPr>
            <a:lvl3pPr marL="11430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3pPr>
            <a:lvl4pPr marL="16002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4pPr>
            <a:lvl5pPr marL="20574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9pPr>
          </a:lstStyle>
          <a:p>
            <a:pPr algn="ctr" eaLnBrk="1" hangingPunct="1">
              <a:spcBef>
                <a:spcPct val="0"/>
              </a:spcBef>
              <a:buClrTx/>
              <a:buFontTx/>
              <a:buNone/>
            </a:pPr>
            <a:r>
              <a:rPr lang="it-IT" altLang="it-IT" sz="1400" b="1" i="1" dirty="0" smtClean="0">
                <a:solidFill>
                  <a:schemeClr val="bg1"/>
                </a:solidFill>
              </a:rPr>
              <a:t>Missione</a:t>
            </a:r>
            <a:endParaRPr lang="it-IT" altLang="it-IT" sz="1400" b="1" i="1" dirty="0">
              <a:solidFill>
                <a:schemeClr val="bg1"/>
              </a:solidFill>
            </a:endParaRPr>
          </a:p>
        </p:txBody>
      </p:sp>
      <p:sp>
        <p:nvSpPr>
          <p:cNvPr id="15" name="Ovale 3"/>
          <p:cNvSpPr>
            <a:spLocks noChangeArrowheads="1"/>
          </p:cNvSpPr>
          <p:nvPr/>
        </p:nvSpPr>
        <p:spPr bwMode="auto">
          <a:xfrm>
            <a:off x="268575" y="967901"/>
            <a:ext cx="430213" cy="434975"/>
          </a:xfrm>
          <a:prstGeom prst="ellipse">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lIns="86493" tIns="43247" rIns="86493" bIns="43247" anchor="ctr" anchorCtr="0"/>
          <a:lstStyle/>
          <a:p>
            <a:pPr eaLnBrk="0" hangingPunct="0">
              <a:spcBef>
                <a:spcPct val="0"/>
              </a:spcBef>
            </a:pPr>
            <a:r>
              <a:rPr lang="it-IT" altLang="it-IT" sz="1400" b="1" dirty="0" smtClean="0">
                <a:latin typeface="Arial" charset="0"/>
                <a:ea typeface="MS PGothic" pitchFamily="34" charset="-128"/>
                <a:cs typeface="Arial" charset="0"/>
              </a:rPr>
              <a:t>1</a:t>
            </a:r>
            <a:endParaRPr lang="it-IT" altLang="it-IT" sz="1400" b="1" dirty="0">
              <a:latin typeface="Arial" charset="0"/>
              <a:ea typeface="MS PGothic" pitchFamily="34" charset="-128"/>
              <a:cs typeface="Arial" charset="0"/>
            </a:endParaRPr>
          </a:p>
        </p:txBody>
      </p:sp>
      <p:sp>
        <p:nvSpPr>
          <p:cNvPr id="17" name="Ovale 3"/>
          <p:cNvSpPr>
            <a:spLocks noChangeArrowheads="1"/>
          </p:cNvSpPr>
          <p:nvPr/>
        </p:nvSpPr>
        <p:spPr bwMode="auto">
          <a:xfrm>
            <a:off x="3207781" y="985168"/>
            <a:ext cx="430213" cy="434975"/>
          </a:xfrm>
          <a:prstGeom prst="ellipse">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lIns="86493" tIns="43247" rIns="86493" bIns="43247" anchor="ctr" anchorCtr="0"/>
          <a:lstStyle/>
          <a:p>
            <a:pPr eaLnBrk="0" hangingPunct="0">
              <a:spcBef>
                <a:spcPct val="0"/>
              </a:spcBef>
            </a:pPr>
            <a:r>
              <a:rPr lang="it-IT" altLang="it-IT" sz="1400" b="1" dirty="0" smtClean="0">
                <a:latin typeface="Arial" charset="0"/>
                <a:ea typeface="MS PGothic" pitchFamily="34" charset="-128"/>
                <a:cs typeface="Arial" charset="0"/>
              </a:rPr>
              <a:t>2</a:t>
            </a:r>
            <a:endParaRPr lang="it-IT" altLang="it-IT" sz="1400" b="1" dirty="0">
              <a:latin typeface="Arial" charset="0"/>
              <a:ea typeface="MS PGothic" pitchFamily="34" charset="-128"/>
              <a:cs typeface="Arial" charset="0"/>
            </a:endParaRPr>
          </a:p>
        </p:txBody>
      </p:sp>
      <p:sp>
        <p:nvSpPr>
          <p:cNvPr id="18" name="Rettangolo 23"/>
          <p:cNvSpPr>
            <a:spLocks noChangeArrowheads="1"/>
          </p:cNvSpPr>
          <p:nvPr/>
        </p:nvSpPr>
        <p:spPr bwMode="auto">
          <a:xfrm>
            <a:off x="6181075" y="1053049"/>
            <a:ext cx="2235200" cy="61753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txBody>
          <a:bodyPr lIns="86493" tIns="43247" rIns="86493" bIns="43247"/>
          <a:lstStyle/>
          <a:p>
            <a:pPr eaLnBrk="0" hangingPunct="0">
              <a:spcBef>
                <a:spcPct val="0"/>
              </a:spcBef>
            </a:pPr>
            <a:endParaRPr lang="it-IT" altLang="it-IT" sz="1400" dirty="0">
              <a:latin typeface="Arial" charset="0"/>
              <a:ea typeface="MS PGothic" pitchFamily="34" charset="-128"/>
              <a:cs typeface="Arial" charset="0"/>
            </a:endParaRPr>
          </a:p>
        </p:txBody>
      </p:sp>
      <p:sp>
        <p:nvSpPr>
          <p:cNvPr id="19" name="Rettangolo 30"/>
          <p:cNvSpPr>
            <a:spLocks noChangeArrowheads="1"/>
          </p:cNvSpPr>
          <p:nvPr/>
        </p:nvSpPr>
        <p:spPr bwMode="auto">
          <a:xfrm>
            <a:off x="6484064" y="1089049"/>
            <a:ext cx="1813461" cy="518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1pPr>
            <a:lvl2pPr marL="742950" indent="-28575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2pPr>
            <a:lvl3pPr marL="11430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3pPr>
            <a:lvl4pPr marL="16002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4pPr>
            <a:lvl5pPr marL="20574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9pPr>
          </a:lstStyle>
          <a:p>
            <a:pPr algn="ctr" eaLnBrk="1" hangingPunct="1">
              <a:spcBef>
                <a:spcPct val="0"/>
              </a:spcBef>
              <a:buClrTx/>
              <a:buFontTx/>
              <a:buNone/>
            </a:pPr>
            <a:r>
              <a:rPr lang="it-IT" altLang="it-IT" sz="1400" b="1" i="1" dirty="0" smtClean="0">
                <a:solidFill>
                  <a:schemeClr val="bg1"/>
                </a:solidFill>
              </a:rPr>
              <a:t>Intervista </a:t>
            </a:r>
          </a:p>
          <a:p>
            <a:pPr algn="ctr" eaLnBrk="1" hangingPunct="1">
              <a:spcBef>
                <a:spcPct val="0"/>
              </a:spcBef>
              <a:buClrTx/>
              <a:buFontTx/>
              <a:buNone/>
            </a:pPr>
            <a:r>
              <a:rPr lang="it-IT" altLang="it-IT" sz="1400" b="1" i="1" dirty="0" smtClean="0">
                <a:solidFill>
                  <a:schemeClr val="bg1"/>
                </a:solidFill>
              </a:rPr>
              <a:t>in profondità 1.5h</a:t>
            </a:r>
            <a:endParaRPr lang="it-IT" altLang="it-IT" sz="1400" b="1" i="1" dirty="0">
              <a:solidFill>
                <a:schemeClr val="bg1"/>
              </a:solidFill>
            </a:endParaRPr>
          </a:p>
        </p:txBody>
      </p:sp>
      <p:sp>
        <p:nvSpPr>
          <p:cNvPr id="20" name="Ovale 3"/>
          <p:cNvSpPr>
            <a:spLocks noChangeArrowheads="1"/>
          </p:cNvSpPr>
          <p:nvPr/>
        </p:nvSpPr>
        <p:spPr bwMode="auto">
          <a:xfrm>
            <a:off x="6052982" y="984437"/>
            <a:ext cx="430213" cy="434975"/>
          </a:xfrm>
          <a:prstGeom prst="ellipse">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lIns="86493" tIns="43247" rIns="86493" bIns="43247" anchor="ctr" anchorCtr="0"/>
          <a:lstStyle/>
          <a:p>
            <a:pPr eaLnBrk="0" hangingPunct="0">
              <a:spcBef>
                <a:spcPct val="0"/>
              </a:spcBef>
            </a:pPr>
            <a:r>
              <a:rPr lang="it-IT" altLang="it-IT" sz="1400" b="1" dirty="0" smtClean="0">
                <a:latin typeface="Arial" charset="0"/>
                <a:ea typeface="MS PGothic" pitchFamily="34" charset="-128"/>
                <a:cs typeface="Arial" charset="0"/>
              </a:rPr>
              <a:t>3</a:t>
            </a:r>
            <a:endParaRPr lang="it-IT" altLang="it-IT" sz="1400" b="1" dirty="0">
              <a:latin typeface="Arial" charset="0"/>
              <a:ea typeface="MS PGothic" pitchFamily="34" charset="-128"/>
              <a:cs typeface="Arial" charset="0"/>
            </a:endParaRPr>
          </a:p>
        </p:txBody>
      </p:sp>
      <p:pic>
        <p:nvPicPr>
          <p:cNvPr id="1026" name="Picture 2" descr="http://i.ytimg.com/vi/8Kh9U758yRQ/maxresdefault.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530513" y="1810584"/>
            <a:ext cx="2201014" cy="133272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28" name="Picture 4" descr="http://danblackonleadership.info/wp-content/uploads/2013/02/thinking3.pn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3422888" y="1798709"/>
            <a:ext cx="2227207" cy="133272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0" name="Picture 6" descr="http://www.printinghub.org/wp-content/uploads/2012/11/talking.jpg"/>
          <p:cNvPicPr>
            <a:picLocks noChangeAspect="1" noChangeArrowheads="1"/>
          </p:cNvPicPr>
          <p:nvPr/>
        </p:nvPicPr>
        <p:blipFill rotWithShape="1">
          <a:blip r:embed="rId4" cstate="email">
            <a:grayscl/>
            <a:extLst>
              <a:ext uri="{28A0092B-C50C-407E-A947-70E740481C1C}">
                <a14:useLocalDpi xmlns:a14="http://schemas.microsoft.com/office/drawing/2010/main" xmlns=""/>
              </a:ext>
            </a:extLst>
          </a:blip>
          <a:srcRect/>
          <a:stretch/>
        </p:blipFill>
        <p:spPr bwMode="auto">
          <a:xfrm>
            <a:off x="6149815" y="1813456"/>
            <a:ext cx="2266459" cy="1329854"/>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8" name="CasellaDiTesto 2"/>
          <p:cNvSpPr txBox="1">
            <a:spLocks noChangeArrowheads="1"/>
          </p:cNvSpPr>
          <p:nvPr/>
        </p:nvSpPr>
        <p:spPr bwMode="auto">
          <a:xfrm>
            <a:off x="3015088" y="3287957"/>
            <a:ext cx="3059111" cy="224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1pPr>
            <a:lvl2pPr marL="742950" indent="-28575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2pPr>
            <a:lvl3pPr marL="11430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3pPr>
            <a:lvl4pPr marL="16002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4pPr>
            <a:lvl5pPr marL="20574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9pPr>
          </a:lstStyle>
          <a:p>
            <a:pPr algn="ctr" eaLnBrk="1" hangingPunct="1">
              <a:spcBef>
                <a:spcPct val="0"/>
              </a:spcBef>
              <a:buClrTx/>
              <a:buFontTx/>
              <a:buNone/>
            </a:pPr>
            <a:r>
              <a:rPr lang="it-IT" altLang="it-IT" sz="1400" dirty="0" smtClean="0"/>
              <a:t>Due settimane di riflessione su se stessi e di profonda immersione nei temi di interesse, anche attraverso il confronto con gli altri (ogni rispondente intervista 3 persone del proprio network), secondo la griglia e gli stimoli forniti in uno </a:t>
            </a:r>
            <a:r>
              <a:rPr lang="it-IT" altLang="it-IT" sz="1400" dirty="0" err="1" smtClean="0"/>
              <a:t>scrapbook</a:t>
            </a:r>
            <a:r>
              <a:rPr lang="it-IT" altLang="it-IT" sz="1400" dirty="0" smtClean="0"/>
              <a:t> da completare. </a:t>
            </a:r>
            <a:endParaRPr lang="it-IT" altLang="it-IT" sz="1400" dirty="0"/>
          </a:p>
          <a:p>
            <a:pPr algn="ctr" eaLnBrk="1" hangingPunct="1">
              <a:spcBef>
                <a:spcPct val="0"/>
              </a:spcBef>
              <a:buClrTx/>
              <a:buFontTx/>
              <a:buNone/>
            </a:pPr>
            <a:r>
              <a:rPr lang="it-IT" altLang="it-IT" sz="1400" dirty="0" smtClean="0"/>
              <a:t>Costanti contatti con il team di ricercatori Episteme. </a:t>
            </a:r>
          </a:p>
        </p:txBody>
      </p:sp>
      <p:sp>
        <p:nvSpPr>
          <p:cNvPr id="29" name="CasellaDiTesto 2"/>
          <p:cNvSpPr txBox="1">
            <a:spLocks noChangeArrowheads="1"/>
          </p:cNvSpPr>
          <p:nvPr/>
        </p:nvSpPr>
        <p:spPr bwMode="auto">
          <a:xfrm>
            <a:off x="6176471" y="3287957"/>
            <a:ext cx="2336129" cy="13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1pPr>
            <a:lvl2pPr marL="742950" indent="-28575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2pPr>
            <a:lvl3pPr marL="11430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3pPr>
            <a:lvl4pPr marL="16002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4pPr>
            <a:lvl5pPr marL="2057400" indent="-228600" eaLnBrk="0" hangingPunct="0">
              <a:spcBef>
                <a:spcPct val="20000"/>
              </a:spcBef>
              <a:buClr>
                <a:srgbClr val="E2001A"/>
              </a:buClr>
              <a:buFont typeface="Wingdings" pitchFamily="2" charset="2"/>
              <a:buChar char="n"/>
              <a:defRPr sz="16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E2001A"/>
              </a:buClr>
              <a:buFont typeface="Wingdings" pitchFamily="2" charset="2"/>
              <a:buChar char="n"/>
              <a:defRPr sz="1600">
                <a:solidFill>
                  <a:schemeClr val="tx1"/>
                </a:solidFill>
                <a:latin typeface="Arial" charset="0"/>
                <a:ea typeface="MS PGothic" pitchFamily="34" charset="-128"/>
                <a:cs typeface="Arial" charset="0"/>
              </a:defRPr>
            </a:lvl9pPr>
          </a:lstStyle>
          <a:p>
            <a:pPr algn="ctr" eaLnBrk="1" hangingPunct="1">
              <a:spcBef>
                <a:spcPct val="0"/>
              </a:spcBef>
              <a:buClrTx/>
              <a:buFontTx/>
              <a:buNone/>
            </a:pPr>
            <a:r>
              <a:rPr lang="it-IT" altLang="it-IT" sz="1400" dirty="0" smtClean="0"/>
              <a:t>Discussione in profondità dei vissuti e delle riflessioni dell’intervistato sui temi di interesse, ripercorrendo i materiali raccolti nello </a:t>
            </a:r>
            <a:r>
              <a:rPr lang="it-IT" altLang="it-IT" sz="1400" dirty="0" err="1" smtClean="0"/>
              <a:t>scrapbook</a:t>
            </a:r>
            <a:r>
              <a:rPr lang="it-IT" altLang="it-IT" sz="1400" dirty="0" smtClean="0"/>
              <a:t>. </a:t>
            </a:r>
          </a:p>
        </p:txBody>
      </p:sp>
      <p:sp>
        <p:nvSpPr>
          <p:cNvPr id="31" name="Rettangolo arrotondato 30"/>
          <p:cNvSpPr/>
          <p:nvPr/>
        </p:nvSpPr>
        <p:spPr>
          <a:xfrm>
            <a:off x="153789" y="5529732"/>
            <a:ext cx="8858993" cy="807273"/>
          </a:xfrm>
          <a:prstGeom prst="round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t">
              <a:lnSpc>
                <a:spcPts val="1920"/>
              </a:lnSpc>
              <a:spcBef>
                <a:spcPts val="1200"/>
              </a:spcBef>
            </a:pPr>
            <a:r>
              <a:rPr lang="it-IT" sz="1400" dirty="0">
                <a:latin typeface="Arial" panose="020B0604020202020204" pitchFamily="34" charset="0"/>
                <a:cs typeface="Arial" panose="020B0604020202020204" pitchFamily="34" charset="0"/>
              </a:rPr>
              <a:t>Il panel </a:t>
            </a:r>
            <a:r>
              <a:rPr lang="it-IT" sz="1400" dirty="0" smtClean="0">
                <a:latin typeface="Arial" panose="020B0604020202020204" pitchFamily="34" charset="0"/>
                <a:cs typeface="Arial" panose="020B0604020202020204" pitchFamily="34" charset="0"/>
              </a:rPr>
              <a:t>era costituito </a:t>
            </a:r>
            <a:r>
              <a:rPr lang="it-IT" sz="1400" dirty="0">
                <a:latin typeface="Arial" panose="020B0604020202020204" pitchFamily="34" charset="0"/>
                <a:cs typeface="Arial" panose="020B0604020202020204" pitchFamily="34" charset="0"/>
              </a:rPr>
              <a:t>da un totale di </a:t>
            </a:r>
            <a:r>
              <a:rPr lang="it-IT" sz="1400" b="1" dirty="0" smtClean="0">
                <a:latin typeface="Arial" panose="020B0604020202020204" pitchFamily="34" charset="0"/>
                <a:cs typeface="Arial" panose="020B0604020202020204" pitchFamily="34" charset="0"/>
              </a:rPr>
              <a:t>42 </a:t>
            </a:r>
            <a:r>
              <a:rPr lang="it-IT" sz="1400" b="1" dirty="0">
                <a:latin typeface="Arial" panose="020B0604020202020204" pitchFamily="34" charset="0"/>
                <a:cs typeface="Arial" panose="020B0604020202020204" pitchFamily="34" charset="0"/>
              </a:rPr>
              <a:t>soggetti</a:t>
            </a:r>
            <a:r>
              <a:rPr lang="it-IT" sz="1400" dirty="0">
                <a:latin typeface="Arial" panose="020B0604020202020204" pitchFamily="34" charset="0"/>
                <a:cs typeface="Arial" panose="020B0604020202020204" pitchFamily="34" charset="0"/>
              </a:rPr>
              <a:t>, ben distribuiti tra  </a:t>
            </a:r>
            <a:r>
              <a:rPr lang="it-IT" sz="1400" b="1" dirty="0">
                <a:latin typeface="Arial" panose="020B0604020202020204" pitchFamily="34" charset="0"/>
                <a:cs typeface="Arial" panose="020B0604020202020204" pitchFamily="34" charset="0"/>
              </a:rPr>
              <a:t>lettori regolari di quotidiani (nazionali e locali) </a:t>
            </a:r>
            <a:r>
              <a:rPr lang="it-IT" sz="1400" dirty="0" smtClean="0">
                <a:latin typeface="Arial" panose="020B0604020202020204" pitchFamily="34" charset="0"/>
                <a:cs typeface="Arial" panose="020B0604020202020204" pitchFamily="34" charset="0"/>
              </a:rPr>
              <a:t>e </a:t>
            </a:r>
            <a:r>
              <a:rPr lang="it-IT" sz="1400" dirty="0">
                <a:latin typeface="Arial" panose="020B0604020202020204" pitchFamily="34" charset="0"/>
                <a:cs typeface="Arial" panose="020B0604020202020204" pitchFamily="34" charset="0"/>
              </a:rPr>
              <a:t>lettori regolari di </a:t>
            </a:r>
            <a:r>
              <a:rPr lang="it-IT" sz="1400" b="1" dirty="0">
                <a:latin typeface="Arial" panose="020B0604020202020204" pitchFamily="34" charset="0"/>
                <a:cs typeface="Arial" panose="020B0604020202020204" pitchFamily="34" charset="0"/>
              </a:rPr>
              <a:t>periodici </a:t>
            </a:r>
            <a:r>
              <a:rPr lang="it-IT" sz="1400" dirty="0">
                <a:latin typeface="Arial" panose="020B0604020202020204" pitchFamily="34" charset="0"/>
                <a:cs typeface="Arial" panose="020B0604020202020204" pitchFamily="34" charset="0"/>
              </a:rPr>
              <a:t>(attualità, </a:t>
            </a:r>
            <a:r>
              <a:rPr lang="it-IT" sz="1400" dirty="0" err="1">
                <a:latin typeface="Arial" panose="020B0604020202020204" pitchFamily="34" charset="0"/>
                <a:cs typeface="Arial" panose="020B0604020202020204" pitchFamily="34" charset="0"/>
              </a:rPr>
              <a:t>lifestyle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food</a:t>
            </a:r>
            <a:r>
              <a:rPr lang="it-IT" sz="1400" dirty="0">
                <a:latin typeface="Arial" panose="020B0604020202020204" pitchFamily="34" charset="0"/>
                <a:cs typeface="Arial" panose="020B0604020202020204" pitchFamily="34" charset="0"/>
              </a:rPr>
              <a:t>, arredamento, turismo)</a:t>
            </a:r>
            <a:r>
              <a:rPr lang="it-IT" sz="1400" b="1" dirty="0">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tutti di età adulta/matura (dai 35 ai 65 anni), di classe socioeconomica </a:t>
            </a:r>
            <a:r>
              <a:rPr lang="it-IT" sz="1400" dirty="0" smtClean="0">
                <a:latin typeface="Arial" panose="020B0604020202020204" pitchFamily="34" charset="0"/>
                <a:cs typeface="Arial" panose="020B0604020202020204" pitchFamily="34" charset="0"/>
              </a:rPr>
              <a:t>media e medio-alta e </a:t>
            </a:r>
            <a:r>
              <a:rPr lang="it-IT" sz="1400" dirty="0">
                <a:latin typeface="Arial" panose="020B0604020202020204" pitchFamily="34" charset="0"/>
                <a:cs typeface="Arial" panose="020B0604020202020204" pitchFamily="34" charset="0"/>
              </a:rPr>
              <a:t>professionalmente attivi </a:t>
            </a:r>
          </a:p>
        </p:txBody>
      </p:sp>
    </p:spTree>
    <p:extLst>
      <p:ext uri="{BB962C8B-B14F-4D97-AF65-F5344CB8AC3E}">
        <p14:creationId xmlns:p14="http://schemas.microsoft.com/office/powerpoint/2010/main" xmlns="" val="2515378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Dalla parte del cittadino</a:t>
            </a:r>
            <a:r>
              <a:rPr lang="it-IT" sz="2000" b="1" dirty="0" smtClean="0">
                <a:solidFill>
                  <a:schemeClr val="tx1">
                    <a:lumMod val="65000"/>
                    <a:lumOff val="35000"/>
                  </a:schemeClr>
                </a:solidFill>
                <a:latin typeface="Arial"/>
                <a:ea typeface="+mj-ea"/>
                <a:cs typeface="Arial"/>
              </a:rPr>
              <a:t>/2</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Il </a:t>
            </a:r>
            <a:r>
              <a:rPr lang="it-IT" sz="1400" dirty="0">
                <a:solidFill>
                  <a:schemeClr val="tx1">
                    <a:lumMod val="75000"/>
                    <a:lumOff val="25000"/>
                  </a:schemeClr>
                </a:solidFill>
              </a:rPr>
              <a:t>ruolo di </a:t>
            </a:r>
            <a:r>
              <a:rPr lang="it-IT" sz="1400" b="1" dirty="0" smtClean="0">
                <a:solidFill>
                  <a:schemeClr val="accent3">
                    <a:lumMod val="75000"/>
                  </a:schemeClr>
                </a:solidFill>
              </a:rPr>
              <a:t>alleato del cittadino </a:t>
            </a:r>
            <a:r>
              <a:rPr lang="it-IT" sz="1400" dirty="0" smtClean="0">
                <a:solidFill>
                  <a:schemeClr val="tx1">
                    <a:lumMod val="75000"/>
                    <a:lumOff val="25000"/>
                  </a:schemeClr>
                </a:solidFill>
              </a:rPr>
              <a:t>si esplica attraverso una molteplicità di iniziative che hanno in comune la volontà di </a:t>
            </a:r>
            <a:r>
              <a:rPr lang="it-IT" sz="1400" b="1" dirty="0" smtClean="0">
                <a:solidFill>
                  <a:schemeClr val="accent3">
                    <a:lumMod val="75000"/>
                  </a:schemeClr>
                </a:solidFill>
              </a:rPr>
              <a:t>tutelare e promuovere gli interessi della cittadinanza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talvolta finanche in antitesi alle regole e alle disposizioni delle istituzioni stesse: </a:t>
            </a:r>
            <a:r>
              <a:rPr lang="it-IT" sz="1400" dirty="0" smtClean="0">
                <a:solidFill>
                  <a:schemeClr val="tx1">
                    <a:lumMod val="75000"/>
                    <a:lumOff val="25000"/>
                  </a:schemeClr>
                </a:solidFill>
              </a:rPr>
              <a:t>molti lettori menzionano le "dritte" fornite dal loro giornale locale per evitare per esempio di prendere multe o incappare nell'autovelox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frequente anche il ricorso a dispositivi di partecipazione mirati a raggiungere obiettivi comuni e di interesse comune (raccolte firme, raccolte fondi, mozioni) </a:t>
            </a: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in questi casi il patto implicito di "difesa degli interessi della società civile" siglato con i cittadini viene continuamente celebrato sulle pagine del giornale che scandiscono mano a mano i "numeri" raggiunti e le parole "d'ordine" – una vera e propria chiamata alla mobilitazione – quali </a:t>
            </a:r>
            <a:r>
              <a:rPr lang="it-IT" i="1" dirty="0">
                <a:solidFill>
                  <a:schemeClr val="tx1">
                    <a:lumMod val="75000"/>
                    <a:lumOff val="25000"/>
                  </a:schemeClr>
                </a:solidFill>
                <a:latin typeface="Arial"/>
                <a:cs typeface="Arial"/>
              </a:rPr>
              <a:t>beneficenza, solidarietà, sostegno, aiuto concreto</a:t>
            </a:r>
          </a:p>
          <a:p>
            <a:pPr marL="1187450" lvl="2" indent="-285750">
              <a:lnSpc>
                <a:spcPts val="1920"/>
              </a:lnSpc>
              <a:spcBef>
                <a:spcPts val="0"/>
              </a:spcBef>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smtClean="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p:txBody>
      </p:sp>
      <p:sp>
        <p:nvSpPr>
          <p:cNvPr id="8" name="Скругленный прямоугольник 4"/>
          <p:cNvSpPr/>
          <p:nvPr/>
        </p:nvSpPr>
        <p:spPr>
          <a:xfrm>
            <a:off x="184148" y="5272646"/>
            <a:ext cx="8761413" cy="90252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“Sono </a:t>
            </a:r>
            <a:r>
              <a:rPr lang="it-IT" sz="1200" i="1" dirty="0">
                <a:solidFill>
                  <a:srgbClr val="5F5F5F"/>
                </a:solidFill>
                <a:latin typeface="Arial" panose="020B0604020202020204" pitchFamily="34" charset="0"/>
                <a:ea typeface="MS PGothic" pitchFamily="34" charset="-128"/>
                <a:cs typeface="Arial" panose="020B0604020202020204" pitchFamily="34" charset="0"/>
              </a:rPr>
              <a:t>stati bravi, ti fanno vedere dove è meglio parcheggiare per non prendere la multa, quanto ci mettono in più a chiudere i cantieri... Non se ne parla mica da nessun’altra parte, se non ci pensa il Carlino questa cosa non c’è proprio, e invece è importante”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Riccardo, 34,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Bologna, Il Resto del Carlino)</a:t>
            </a:r>
          </a:p>
        </p:txBody>
      </p:sp>
      <p:sp>
        <p:nvSpPr>
          <p:cNvPr id="9" name="Скругленный прямоугольник 4"/>
          <p:cNvSpPr/>
          <p:nvPr/>
        </p:nvSpPr>
        <p:spPr>
          <a:xfrm>
            <a:off x="182562" y="4273138"/>
            <a:ext cx="8761413" cy="90252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“Se sei di Bologna ami il Nettuno.. Il Carlino raccoglie un euro per restaurarlo, è il simbolo della tua città, è giusto… fa il cittadino partecipe, come quando raccogli e i soldi per i malati di cancro, o quando ha rifatto il porticato di San Luca… c’è un sacco di gente che risponde quando fa le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richieste"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Piera, 64,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Bologna, Il Resto del Carlino)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583889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Dalla parte del cittadino</a:t>
            </a:r>
            <a:r>
              <a:rPr lang="it-IT" sz="2000" b="1" dirty="0" smtClean="0">
                <a:solidFill>
                  <a:schemeClr val="tx1">
                    <a:lumMod val="65000"/>
                    <a:lumOff val="35000"/>
                  </a:schemeClr>
                </a:solidFill>
                <a:latin typeface="Arial"/>
                <a:ea typeface="+mj-ea"/>
                <a:cs typeface="Arial"/>
              </a:rPr>
              <a:t>/3</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4110831" y="1188486"/>
            <a:ext cx="4733132"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Nel caso delle testate nazionali,  </a:t>
            </a:r>
            <a:r>
              <a:rPr lang="it-IT" sz="1400" b="1" dirty="0" smtClean="0">
                <a:solidFill>
                  <a:schemeClr val="accent3">
                    <a:lumMod val="75000"/>
                  </a:schemeClr>
                </a:solidFill>
              </a:rPr>
              <a:t>la vicinanza della testata al cittadino e la sua capacità di farsi interprete delle istanze della società civile</a:t>
            </a:r>
            <a:r>
              <a:rPr lang="it-IT" sz="1400" dirty="0" smtClean="0">
                <a:solidFill>
                  <a:schemeClr val="tx1">
                    <a:lumMod val="75000"/>
                    <a:lumOff val="25000"/>
                  </a:schemeClr>
                </a:solidFill>
              </a:rPr>
              <a:t>, è sentita quando nell'agenda </a:t>
            </a:r>
            <a:r>
              <a:rPr lang="it-IT" sz="1400" dirty="0" err="1" smtClean="0">
                <a:solidFill>
                  <a:schemeClr val="tx1">
                    <a:lumMod val="75000"/>
                    <a:lumOff val="25000"/>
                  </a:schemeClr>
                </a:solidFill>
              </a:rPr>
              <a:t>setting</a:t>
            </a:r>
            <a:r>
              <a:rPr lang="it-IT" sz="1400" dirty="0" smtClean="0">
                <a:solidFill>
                  <a:schemeClr val="tx1">
                    <a:lumMod val="75000"/>
                    <a:lumOff val="25000"/>
                  </a:schemeClr>
                </a:solidFill>
              </a:rPr>
              <a:t> trovano spazio </a:t>
            </a: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736600" lvl="2" indent="-285750" algn="just">
              <a:lnSpc>
                <a:spcPts val="1920"/>
              </a:lnSpc>
              <a:spcBef>
                <a:spcPts val="0"/>
              </a:spcBef>
              <a:spcAft>
                <a:spcPts val="400"/>
              </a:spcAft>
            </a:pPr>
            <a:r>
              <a:rPr lang="it-IT" sz="1400" b="1" dirty="0" smtClean="0">
                <a:solidFill>
                  <a:schemeClr val="accent3">
                    <a:lumMod val="75000"/>
                  </a:schemeClr>
                </a:solidFill>
              </a:rPr>
              <a:t>storie che mettono in relazione vicende private con fenomeni di portata generale</a:t>
            </a:r>
            <a:r>
              <a:rPr lang="it-IT" sz="1400" dirty="0" smtClean="0">
                <a:solidFill>
                  <a:schemeClr val="tx1">
                    <a:lumMod val="75000"/>
                    <a:lumOff val="25000"/>
                  </a:schemeClr>
                </a:solidFill>
              </a:rPr>
              <a:t>, come se la testata offrisse la propria solidarietà alla gente comune che si trova impotente di fronte alle grandi derive della storia che non può che subire</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la messa in evidenza delle </a:t>
            </a:r>
            <a:r>
              <a:rPr lang="it-IT" sz="1400" b="1" dirty="0" smtClean="0">
                <a:solidFill>
                  <a:schemeClr val="accent3">
                    <a:lumMod val="75000"/>
                  </a:schemeClr>
                </a:solidFill>
              </a:rPr>
              <a:t>storture</a:t>
            </a:r>
            <a:r>
              <a:rPr lang="it-IT" sz="1400" dirty="0" smtClean="0">
                <a:solidFill>
                  <a:schemeClr val="tx1">
                    <a:lumMod val="75000"/>
                    <a:lumOff val="25000"/>
                  </a:schemeClr>
                </a:solidFill>
              </a:rPr>
              <a:t> e delle </a:t>
            </a:r>
            <a:r>
              <a:rPr lang="it-IT" sz="1400" b="1" dirty="0">
                <a:solidFill>
                  <a:schemeClr val="accent3">
                    <a:lumMod val="75000"/>
                  </a:schemeClr>
                </a:solidFill>
              </a:rPr>
              <a:t>ingiustizie</a:t>
            </a:r>
            <a:r>
              <a:rPr lang="it-IT" sz="1400" dirty="0" smtClean="0">
                <a:solidFill>
                  <a:schemeClr val="tx1">
                    <a:lumMod val="75000"/>
                    <a:lumOff val="25000"/>
                  </a:schemeClr>
                </a:solidFill>
              </a:rPr>
              <a:t> a cui il "sistema" espone il cittadino comune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le </a:t>
            </a:r>
            <a:r>
              <a:rPr lang="it-IT" sz="1400" b="1" dirty="0" smtClean="0">
                <a:solidFill>
                  <a:schemeClr val="accent3">
                    <a:lumMod val="75000"/>
                  </a:schemeClr>
                </a:solidFill>
              </a:rPr>
              <a:t>inchieste</a:t>
            </a:r>
            <a:r>
              <a:rPr lang="it-IT" sz="1400" dirty="0" smtClean="0">
                <a:solidFill>
                  <a:schemeClr val="tx1">
                    <a:lumMod val="75000"/>
                    <a:lumOff val="25000"/>
                  </a:schemeClr>
                </a:solidFill>
              </a:rPr>
              <a:t> che mettono in guardia i cittadini contro fenomeni di cui dovrebbero essere consapevoli e rischi da cui dovrebbero guardarsi (es: il traffico di latte materno nell'articolo riportato a fianco)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smtClean="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p:txBody>
      </p:sp>
      <p:pic>
        <p:nvPicPr>
          <p:cNvPr id="3" name="Immagin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5400000">
            <a:off x="-267301" y="1746253"/>
            <a:ext cx="4800000" cy="3600000"/>
          </a:xfrm>
          <a:prstGeom prst="rect">
            <a:avLst/>
          </a:prstGeom>
          <a:ln>
            <a:noFill/>
          </a:ln>
          <a:effectLst>
            <a:outerShdw blurRad="292100" dist="139700" dir="2700000" algn="tl" rotWithShape="0">
              <a:srgbClr val="333333">
                <a:alpha val="65000"/>
              </a:srgbClr>
            </a:outerShdw>
          </a:effectLst>
        </p:spPr>
      </p:pic>
      <p:sp>
        <p:nvSpPr>
          <p:cNvPr id="9" name="Скругленный прямоугольник 4"/>
          <p:cNvSpPr/>
          <p:nvPr/>
        </p:nvSpPr>
        <p:spPr>
          <a:xfrm>
            <a:off x="876920" y="5856882"/>
            <a:ext cx="2654055" cy="35625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(Davide, 44, Milano, La Repubblica)</a:t>
            </a:r>
          </a:p>
        </p:txBody>
      </p:sp>
    </p:spTree>
    <p:extLst>
      <p:ext uri="{BB962C8B-B14F-4D97-AF65-F5344CB8AC3E}">
        <p14:creationId xmlns:p14="http://schemas.microsoft.com/office/powerpoint/2010/main" xmlns="" val="108857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Una piattaforma di partecipazione</a:t>
            </a:r>
            <a:r>
              <a:rPr lang="it-IT" sz="2000" b="1" dirty="0" smtClean="0">
                <a:solidFill>
                  <a:schemeClr val="tx1">
                    <a:lumMod val="65000"/>
                    <a:lumOff val="35000"/>
                  </a:schemeClr>
                </a:solidFill>
                <a:latin typeface="Arial"/>
                <a:ea typeface="+mj-ea"/>
                <a:cs typeface="Arial"/>
              </a:rPr>
              <a:t>/1</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ts val="1920"/>
              </a:lnSpc>
              <a:spcBef>
                <a:spcPts val="0"/>
              </a:spcBef>
            </a:pPr>
            <a:endParaRPr lang="it-IT" sz="1400" dirty="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La promozione di iniziative di solidarietà non è l'unico versante in cui le testate locali assumono il ruolo di </a:t>
            </a:r>
            <a:r>
              <a:rPr lang="it-IT" sz="1400" b="1" dirty="0" smtClean="0">
                <a:solidFill>
                  <a:schemeClr val="accent3">
                    <a:lumMod val="75000"/>
                  </a:schemeClr>
                </a:solidFill>
              </a:rPr>
              <a:t>piattaforma di partecipazione</a:t>
            </a:r>
          </a:p>
          <a:p>
            <a:pPr marL="285750" indent="-285750" algn="just">
              <a:lnSpc>
                <a:spcPts val="1920"/>
              </a:lnSpc>
              <a:spcBef>
                <a:spcPts val="0"/>
              </a:spcBef>
              <a:buBlip>
                <a:blip r:embed="rId2"/>
              </a:buBlip>
            </a:pPr>
            <a:endParaRPr lang="it-IT" sz="1400" b="1" dirty="0" smtClean="0">
              <a:solidFill>
                <a:schemeClr val="accent3">
                  <a:lumMod val="7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in generale, esse sono funzionali a una sorta di </a:t>
            </a:r>
            <a:r>
              <a:rPr lang="it-IT" sz="1400" b="1" dirty="0">
                <a:solidFill>
                  <a:schemeClr val="accent3">
                    <a:lumMod val="75000"/>
                  </a:schemeClr>
                </a:solidFill>
              </a:rPr>
              <a:t>"attivazione" del cittadino</a:t>
            </a:r>
            <a:r>
              <a:rPr lang="it-IT" sz="1400" dirty="0">
                <a:solidFill>
                  <a:schemeClr val="tx1">
                    <a:lumMod val="75000"/>
                    <a:lumOff val="25000"/>
                  </a:schemeClr>
                </a:solidFill>
              </a:rPr>
              <a:t>: anche solo essere informato </a:t>
            </a:r>
            <a:r>
              <a:rPr lang="it-IT" sz="1400" dirty="0" smtClean="0">
                <a:solidFill>
                  <a:schemeClr val="tx1">
                    <a:lumMod val="75000"/>
                    <a:lumOff val="25000"/>
                  </a:schemeClr>
                </a:solidFill>
              </a:rPr>
              <a:t>su quanto accade nella propria città, su quali temi e priorità si concentra il dibattito pubblico, favorisce non solo il senso di appartenenza ma di coinvolgimento, di engagement, di sensibilizzazione anche politica, almeno in senso lato </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le testate si fanno inoltre </a:t>
            </a:r>
            <a:r>
              <a:rPr lang="it-IT" sz="1400" b="1" dirty="0" smtClean="0">
                <a:solidFill>
                  <a:schemeClr val="accent3">
                    <a:lumMod val="75000"/>
                  </a:schemeClr>
                </a:solidFill>
              </a:rPr>
              <a:t>strumento di partecipazione diretta a una sorta di dibattito virtuale</a:t>
            </a:r>
            <a:r>
              <a:rPr lang="it-IT" sz="1400" dirty="0" smtClean="0">
                <a:solidFill>
                  <a:schemeClr val="tx1">
                    <a:lumMod val="75000"/>
                    <a:lumOff val="25000"/>
                  </a:schemeClr>
                </a:solidFill>
              </a:rPr>
              <a:t>, attraverso le lettere alla redazione, </a:t>
            </a:r>
            <a:r>
              <a:rPr lang="it-IT" sz="1400" dirty="0">
                <a:solidFill>
                  <a:schemeClr val="tx1">
                    <a:lumMod val="75000"/>
                    <a:lumOff val="25000"/>
                  </a:schemeClr>
                </a:solidFill>
              </a:rPr>
              <a:t>sorta di </a:t>
            </a:r>
            <a:r>
              <a:rPr lang="it-IT" sz="1400" b="1" dirty="0" smtClean="0">
                <a:solidFill>
                  <a:schemeClr val="accent3">
                    <a:lumMod val="75000"/>
                  </a:schemeClr>
                </a:solidFill>
              </a:rPr>
              <a:t>agorà </a:t>
            </a:r>
            <a:r>
              <a:rPr lang="it-IT" sz="1400" dirty="0" smtClean="0">
                <a:solidFill>
                  <a:schemeClr val="tx1">
                    <a:lumMod val="75000"/>
                    <a:lumOff val="25000"/>
                  </a:schemeClr>
                </a:solidFill>
              </a:rPr>
              <a:t>in cui la cittadinanza di fatto </a:t>
            </a:r>
          </a:p>
          <a:p>
            <a:pPr marL="1185863" lvl="3" indent="-285750" algn="just">
              <a:lnSpc>
                <a:spcPct val="120000"/>
              </a:lnSpc>
              <a:buClr>
                <a:schemeClr val="accent3">
                  <a:lumMod val="50000"/>
                </a:schemeClr>
              </a:buClr>
              <a:buFont typeface="Courier New" panose="02070309020205020404" pitchFamily="49" charset="0"/>
              <a:buChar char="o"/>
            </a:pPr>
            <a:r>
              <a:rPr lang="it-IT" b="1" dirty="0">
                <a:solidFill>
                  <a:schemeClr val="accent3">
                    <a:lumMod val="75000"/>
                  </a:schemeClr>
                </a:solidFill>
                <a:latin typeface="Arial"/>
                <a:cs typeface="Arial"/>
              </a:rPr>
              <a:t>detta l'agenda politica </a:t>
            </a:r>
            <a:r>
              <a:rPr lang="it-IT" b="1" dirty="0" smtClean="0">
                <a:solidFill>
                  <a:schemeClr val="accent3">
                    <a:lumMod val="75000"/>
                  </a:schemeClr>
                </a:solidFill>
                <a:latin typeface="Arial"/>
                <a:cs typeface="Arial"/>
              </a:rPr>
              <a:t>– dal basso - </a:t>
            </a:r>
            <a:r>
              <a:rPr lang="it-IT" dirty="0" smtClean="0">
                <a:solidFill>
                  <a:schemeClr val="tx1">
                    <a:lumMod val="75000"/>
                    <a:lumOff val="25000"/>
                  </a:schemeClr>
                </a:solidFill>
                <a:latin typeface="Arial"/>
                <a:cs typeface="Arial"/>
              </a:rPr>
              <a:t>alle amministrazioni locali </a:t>
            </a:r>
            <a:endParaRPr lang="it-IT" dirty="0">
              <a:solidFill>
                <a:schemeClr val="tx1">
                  <a:lumMod val="75000"/>
                  <a:lumOff val="25000"/>
                </a:schemeClr>
              </a:solidFill>
              <a:latin typeface="Arial"/>
              <a:cs typeface="Arial"/>
            </a:endParaRPr>
          </a:p>
          <a:p>
            <a:pPr marL="1185863" lvl="3" indent="-285750" algn="just">
              <a:lnSpc>
                <a:spcPct val="120000"/>
              </a:lnSpc>
              <a:buClr>
                <a:schemeClr val="accent3">
                  <a:lumMod val="50000"/>
                </a:schemeClr>
              </a:buClr>
              <a:buFont typeface="Courier New" panose="02070309020205020404" pitchFamily="49" charset="0"/>
              <a:buChar char="o"/>
            </a:pPr>
            <a:r>
              <a:rPr lang="it-IT" b="1" dirty="0">
                <a:solidFill>
                  <a:schemeClr val="accent3">
                    <a:lumMod val="75000"/>
                  </a:schemeClr>
                </a:solidFill>
                <a:latin typeface="Arial"/>
                <a:cs typeface="Arial"/>
              </a:rPr>
              <a:t>costruisce consenso </a:t>
            </a:r>
            <a:r>
              <a:rPr lang="it-IT" dirty="0" smtClean="0">
                <a:solidFill>
                  <a:schemeClr val="tx1">
                    <a:lumMod val="75000"/>
                    <a:lumOff val="25000"/>
                  </a:schemeClr>
                </a:solidFill>
                <a:latin typeface="Arial"/>
                <a:cs typeface="Arial"/>
              </a:rPr>
              <a:t>attorno ad alcune priorità e questioni </a:t>
            </a:r>
            <a:endParaRPr lang="it-IT" dirty="0">
              <a:solidFill>
                <a:schemeClr val="tx1">
                  <a:lumMod val="75000"/>
                  <a:lumOff val="25000"/>
                </a:schemeClr>
              </a:solidFill>
              <a:latin typeface="Arial"/>
              <a:cs typeface="Arial"/>
            </a:endParaRP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algn="just">
              <a:lnSpc>
                <a:spcPts val="1920"/>
              </a:lnSpc>
              <a:spcBef>
                <a:spcPts val="0"/>
              </a:spcBef>
            </a:pPr>
            <a:endParaRPr lang="it-IT" sz="1400" dirty="0">
              <a:solidFill>
                <a:schemeClr val="tx1">
                  <a:lumMod val="75000"/>
                  <a:lumOff val="25000"/>
                </a:schemeClr>
              </a:solidFill>
            </a:endParaRPr>
          </a:p>
        </p:txBody>
      </p:sp>
      <p:sp>
        <p:nvSpPr>
          <p:cNvPr id="8" name="Скругленный прямоугольник 4"/>
          <p:cNvSpPr/>
          <p:nvPr/>
        </p:nvSpPr>
        <p:spPr>
          <a:xfrm>
            <a:off x="184148" y="5153891"/>
            <a:ext cx="8761413" cy="102128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“Mi </a:t>
            </a:r>
            <a:r>
              <a:rPr lang="it-IT" sz="1200" i="1" dirty="0">
                <a:solidFill>
                  <a:srgbClr val="5F5F5F"/>
                </a:solidFill>
                <a:latin typeface="Arial" panose="020B0604020202020204" pitchFamily="34" charset="0"/>
                <a:ea typeface="MS PGothic" pitchFamily="34" charset="-128"/>
                <a:cs typeface="Arial" panose="020B0604020202020204" pitchFamily="34" charset="0"/>
              </a:rPr>
              <a:t>fa sentire partecipe della vita sociale della città, a cui contribuisco anche economicamente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comprandolo … è </a:t>
            </a:r>
            <a:r>
              <a:rPr lang="it-IT" sz="1200" i="1" dirty="0">
                <a:solidFill>
                  <a:srgbClr val="5F5F5F"/>
                </a:solidFill>
                <a:latin typeface="Arial" panose="020B0604020202020204" pitchFamily="34" charset="0"/>
                <a:ea typeface="MS PGothic" pitchFamily="34" charset="-128"/>
                <a:cs typeface="Arial" panose="020B0604020202020204" pitchFamily="34" charset="0"/>
              </a:rPr>
              <a:t>come un senso di appartenenza a un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gruppo … leggo </a:t>
            </a:r>
            <a:r>
              <a:rPr lang="it-IT" sz="1200" i="1" dirty="0">
                <a:solidFill>
                  <a:srgbClr val="5F5F5F"/>
                </a:solidFill>
                <a:latin typeface="Arial" panose="020B0604020202020204" pitchFamily="34" charset="0"/>
                <a:ea typeface="MS PGothic" pitchFamily="34" charset="-128"/>
                <a:cs typeface="Arial" panose="020B0604020202020204" pitchFamily="34" charset="0"/>
              </a:rPr>
              <a:t>con interesse le lettere che scrivono i napoletani, è un invito anche quello ad approfondire, è invitante e rende partecipi delle cose di tutti 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giorni … è </a:t>
            </a:r>
            <a:r>
              <a:rPr lang="it-IT" sz="1200" i="1" dirty="0">
                <a:solidFill>
                  <a:srgbClr val="5F5F5F"/>
                </a:solidFill>
                <a:latin typeface="Arial" panose="020B0604020202020204" pitchFamily="34" charset="0"/>
                <a:ea typeface="MS PGothic" pitchFamily="34" charset="-128"/>
                <a:cs typeface="Arial" panose="020B0604020202020204" pitchFamily="34" charset="0"/>
              </a:rPr>
              <a:t>partecipativo perché sono cose che vivi sulla tua pelle”</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(Rosario, 59, Napoli, Il Mattino)</a:t>
            </a:r>
          </a:p>
        </p:txBody>
      </p:sp>
    </p:spTree>
    <p:extLst>
      <p:ext uri="{BB962C8B-B14F-4D97-AF65-F5344CB8AC3E}">
        <p14:creationId xmlns:p14="http://schemas.microsoft.com/office/powerpoint/2010/main" xmlns="" val="79897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Una piattaforma di partecipazione</a:t>
            </a:r>
            <a:r>
              <a:rPr lang="it-IT" sz="2000" b="1" dirty="0" smtClean="0">
                <a:solidFill>
                  <a:schemeClr val="tx1">
                    <a:lumMod val="65000"/>
                    <a:lumOff val="35000"/>
                  </a:schemeClr>
                </a:solidFill>
                <a:latin typeface="Arial"/>
                <a:ea typeface="+mj-ea"/>
                <a:cs typeface="Arial"/>
              </a:rPr>
              <a:t>/2</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182562" y="1010361"/>
            <a:ext cx="5553220"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lnSpc>
                <a:spcPts val="1920"/>
              </a:lnSpc>
              <a:spcBef>
                <a:spcPts val="0"/>
              </a:spcBef>
              <a:buBlip>
                <a:blip r:embed="rId2"/>
              </a:buBlip>
            </a:pPr>
            <a:r>
              <a:rPr lang="it-IT" sz="1400" dirty="0" smtClean="0">
                <a:solidFill>
                  <a:schemeClr val="tx1">
                    <a:lumMod val="75000"/>
                    <a:lumOff val="25000"/>
                  </a:schemeClr>
                </a:solidFill>
              </a:rPr>
              <a:t>Le </a:t>
            </a:r>
            <a:r>
              <a:rPr lang="it-IT" sz="1400" dirty="0">
                <a:solidFill>
                  <a:schemeClr val="tx1">
                    <a:lumMod val="75000"/>
                    <a:lumOff val="25000"/>
                  </a:schemeClr>
                </a:solidFill>
              </a:rPr>
              <a:t>testate nazionali riescono meno a costituirsi come piattaforme </a:t>
            </a:r>
            <a:r>
              <a:rPr lang="it-IT" sz="1400" dirty="0" smtClean="0">
                <a:solidFill>
                  <a:schemeClr val="tx1">
                    <a:lumMod val="75000"/>
                    <a:lumOff val="25000"/>
                  </a:schemeClr>
                </a:solidFill>
              </a:rPr>
              <a:t>di partecipazione, poiché scontano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la disaffezione della grande maggioranza della popolazione nei confronti della politica nazionale, rispetto alla quale ci si sente del tutto ininfluenti e impotenti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non è un caso infatti che la maggioranza del campione dichiari di </a:t>
            </a:r>
            <a:r>
              <a:rPr lang="it-IT" dirty="0" smtClean="0">
                <a:solidFill>
                  <a:schemeClr val="tx1">
                    <a:lumMod val="75000"/>
                    <a:lumOff val="25000"/>
                  </a:schemeClr>
                </a:solidFill>
                <a:latin typeface="Arial"/>
                <a:cs typeface="Arial"/>
              </a:rPr>
              <a:t>dedicare meno tempo e attenzione alle pagine politiche rispetto ad altre sezioni del giornale </a:t>
            </a:r>
            <a:endParaRPr lang="it-IT" dirty="0">
              <a:solidFill>
                <a:schemeClr val="tx1">
                  <a:lumMod val="75000"/>
                  <a:lumOff val="25000"/>
                </a:schemeClr>
              </a:solidFill>
              <a:latin typeface="Arial"/>
              <a:cs typeface="Arial"/>
            </a:endParaRPr>
          </a:p>
          <a:p>
            <a:pPr marL="736600" lvl="1" indent="-285750">
              <a:lnSpc>
                <a:spcPts val="1920"/>
              </a:lnSpc>
              <a:spcBef>
                <a:spcPts val="0"/>
              </a:spcBef>
              <a:spcAft>
                <a:spcPts val="400"/>
              </a:spcAft>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la percezione che esse rappresentino soprattutto gli interessi della classe dirigente, mentre alle testate locali si riconosce una maggiore vicinanza alla cittadinanza </a:t>
            </a: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In generale, il trattamento dato alle pagine politiche viene ritenuto piuttosto autoreferenziale (interviste, dichiarazioni a confronto), mentre </a:t>
            </a:r>
            <a:r>
              <a:rPr lang="it-IT" sz="1400" b="1" dirty="0" smtClean="0">
                <a:solidFill>
                  <a:schemeClr val="accent3">
                    <a:lumMod val="75000"/>
                  </a:schemeClr>
                </a:solidFill>
              </a:rPr>
              <a:t>si ritiene autenticamente "politico" (e coerente con la </a:t>
            </a:r>
            <a:r>
              <a:rPr lang="it-IT" sz="1400" b="1" dirty="0" err="1" smtClean="0">
                <a:solidFill>
                  <a:schemeClr val="accent3">
                    <a:lumMod val="75000"/>
                  </a:schemeClr>
                </a:solidFill>
              </a:rPr>
              <a:t>mission</a:t>
            </a:r>
            <a:r>
              <a:rPr lang="it-IT" sz="1400" b="1" dirty="0" smtClean="0">
                <a:solidFill>
                  <a:schemeClr val="accent3">
                    <a:lumMod val="75000"/>
                  </a:schemeClr>
                </a:solidFill>
              </a:rPr>
              <a:t> di servizio cui le testate sarebbero tenute)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il porre all'attenzione e al dibattito pubblico questioni di reale interesse per il </a:t>
            </a:r>
            <a:r>
              <a:rPr lang="it-IT" sz="1400" dirty="0" smtClean="0">
                <a:solidFill>
                  <a:schemeClr val="tx1">
                    <a:lumMod val="75000"/>
                    <a:lumOff val="25000"/>
                  </a:schemeClr>
                </a:solidFill>
              </a:rPr>
              <a:t>cittadino</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di fatto dettando così l'agenda delle priorità alla politica </a:t>
            </a:r>
          </a:p>
        </p:txBody>
      </p:sp>
      <p:pic>
        <p:nvPicPr>
          <p:cNvPr id="4" name="Immagine 3"/>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996543" y="1577490"/>
            <a:ext cx="3075709" cy="3978234"/>
          </a:xfrm>
          <a:prstGeom prst="rect">
            <a:avLst/>
          </a:prstGeom>
          <a:ln>
            <a:noFill/>
          </a:ln>
          <a:effectLst>
            <a:outerShdw blurRad="292100" dist="139700" dir="2700000" algn="tl" rotWithShape="0">
              <a:srgbClr val="333333">
                <a:alpha val="65000"/>
              </a:srgbClr>
            </a:outerShdw>
          </a:effectLst>
        </p:spPr>
      </p:pic>
      <p:sp>
        <p:nvSpPr>
          <p:cNvPr id="9" name="Скругленный прямоугольник 4"/>
          <p:cNvSpPr/>
          <p:nvPr/>
        </p:nvSpPr>
        <p:spPr>
          <a:xfrm>
            <a:off x="6614556" y="5484473"/>
            <a:ext cx="1952995" cy="560068"/>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(Giuliana, 58, Milano, Il Corriere della Sera)</a:t>
            </a:r>
          </a:p>
        </p:txBody>
      </p:sp>
    </p:spTree>
    <p:extLst>
      <p:ext uri="{BB962C8B-B14F-4D97-AF65-F5344CB8AC3E}">
        <p14:creationId xmlns:p14="http://schemas.microsoft.com/office/powerpoint/2010/main" xmlns="" val="3037042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Orgoglio popolare e motivazione</a:t>
            </a:r>
            <a:r>
              <a:rPr lang="it-IT" sz="2000" b="1" dirty="0" smtClean="0">
                <a:solidFill>
                  <a:schemeClr val="tx1">
                    <a:lumMod val="65000"/>
                    <a:lumOff val="35000"/>
                  </a:schemeClr>
                </a:solidFill>
                <a:latin typeface="Arial"/>
                <a:ea typeface="+mj-ea"/>
                <a:cs typeface="Arial"/>
              </a:rPr>
              <a:t>/1</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b="1" dirty="0" smtClean="0">
                <a:solidFill>
                  <a:schemeClr val="accent3">
                    <a:lumMod val="75000"/>
                  </a:schemeClr>
                </a:solidFill>
              </a:rPr>
              <a:t>Cassa di risonanza dei miti e dei riti del territorio</a:t>
            </a:r>
            <a:r>
              <a:rPr lang="it-IT" sz="1400" dirty="0" smtClean="0">
                <a:solidFill>
                  <a:schemeClr val="tx1">
                    <a:lumMod val="75000"/>
                    <a:lumOff val="25000"/>
                  </a:schemeClr>
                </a:solidFill>
              </a:rPr>
              <a:t>, soprattutto le testate locali (ma non soltanto) costituiscono il luogo simbolico in cui il sentimento popolare si plasma, trova stimoli e motivazioni: una funzione "edificante", protettiva, che è un balsamo per l'umore della cittadinanza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ci si inorgoglisce quando vengono dedicati servizi alle "bellezze" del territorio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ci si sente rassicurati, "a casa" nella propria città quando viene dato spazio alle usanze, alle </a:t>
            </a:r>
            <a:r>
              <a:rPr lang="it-IT" sz="1400" dirty="0" smtClean="0">
                <a:solidFill>
                  <a:schemeClr val="tx1">
                    <a:lumMod val="75000"/>
                    <a:lumOff val="25000"/>
                  </a:schemeClr>
                </a:solidFill>
              </a:rPr>
              <a:t>ricorrenze, ai simboli che ne definiscono l'identità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rPr>
              <a:t>le "buone notizie" assumono il ruolo di un strategia di </a:t>
            </a:r>
            <a:r>
              <a:rPr lang="it-IT" sz="1400" b="1" dirty="0" err="1" smtClean="0">
                <a:solidFill>
                  <a:schemeClr val="accent3">
                    <a:lumMod val="75000"/>
                  </a:schemeClr>
                </a:solidFill>
              </a:rPr>
              <a:t>coping</a:t>
            </a:r>
            <a:r>
              <a:rPr lang="it-IT" sz="1400" dirty="0" smtClean="0">
                <a:solidFill>
                  <a:schemeClr val="tx1">
                    <a:lumMod val="75000"/>
                    <a:lumOff val="25000"/>
                  </a:schemeClr>
                </a:solidFill>
              </a:rPr>
              <a:t>, un incoraggiamento a continuare a sperare e a investire emotivamente nel proprio territorio </a:t>
            </a:r>
            <a:endParaRPr lang="it-IT" sz="1400" dirty="0">
              <a:solidFill>
                <a:schemeClr val="tx1">
                  <a:lumMod val="75000"/>
                  <a:lumOff val="25000"/>
                </a:schemeClr>
              </a:solidFill>
            </a:endParaRPr>
          </a:p>
          <a:p>
            <a:pPr algn="just">
              <a:lnSpc>
                <a:spcPts val="1920"/>
              </a:lnSpc>
              <a:spcBef>
                <a:spcPts val="0"/>
              </a:spcBef>
            </a:pPr>
            <a:endParaRPr lang="it-IT" sz="1400" dirty="0" smtClean="0">
              <a:solidFill>
                <a:schemeClr val="tx1">
                  <a:lumMod val="75000"/>
                  <a:lumOff val="25000"/>
                </a:schemeClr>
              </a:solidFill>
            </a:endParaRPr>
          </a:p>
        </p:txBody>
      </p:sp>
      <p:sp>
        <p:nvSpPr>
          <p:cNvPr id="7" name="Скругленный прямоугольник 4"/>
          <p:cNvSpPr/>
          <p:nvPr/>
        </p:nvSpPr>
        <p:spPr>
          <a:xfrm>
            <a:off x="182561" y="4286993"/>
            <a:ext cx="8761413" cy="81939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“Ad </a:t>
            </a:r>
            <a:r>
              <a:rPr lang="it-IT" sz="1200" i="1" dirty="0">
                <a:solidFill>
                  <a:srgbClr val="5F5F5F"/>
                </a:solidFill>
                <a:latin typeface="Arial" panose="020B0604020202020204" pitchFamily="34" charset="0"/>
                <a:ea typeface="MS PGothic" pitchFamily="34" charset="-128"/>
                <a:cs typeface="Arial" panose="020B0604020202020204" pitchFamily="34" charset="0"/>
              </a:rPr>
              <a:t>esempio nessuno sa che il tridente di Nettuno in piazza Maggiore è il simbolo della Maserati… ecco loro ti parlano della statua e ti dicono la curiosità… è carino no</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Piera, 64,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Bologna, Il Resto del Carlino)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8" name="Скругленный прямоугольник 4"/>
          <p:cNvSpPr/>
          <p:nvPr/>
        </p:nvSpPr>
        <p:spPr>
          <a:xfrm>
            <a:off x="182562" y="3437907"/>
            <a:ext cx="8761413" cy="77387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“Molte </a:t>
            </a:r>
            <a:r>
              <a:rPr lang="it-IT" sz="1200" i="1" dirty="0">
                <a:solidFill>
                  <a:srgbClr val="5F5F5F"/>
                </a:solidFill>
                <a:latin typeface="Arial" panose="020B0604020202020204" pitchFamily="34" charset="0"/>
                <a:ea typeface="MS PGothic" pitchFamily="34" charset="-128"/>
                <a:cs typeface="Arial" panose="020B0604020202020204" pitchFamily="34" charset="0"/>
              </a:rPr>
              <a:t>volte il quotidiano deve essere la spinta emotiva, propulsiva, in modo che il lettore senta come un “beneficio” e inizi o continui la sua giornata con ottimismo, con la forza delle idee, cominci a vedere quella famosa luce in fondo al tunnel” </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Mauro, 41,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Torino, La Stampa)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9" name="Скругленный прямоугольник 4"/>
          <p:cNvSpPr/>
          <p:nvPr/>
        </p:nvSpPr>
        <p:spPr>
          <a:xfrm>
            <a:off x="182560" y="5187540"/>
            <a:ext cx="8761413" cy="109450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"Qui </a:t>
            </a:r>
            <a:r>
              <a:rPr lang="it-IT" sz="1200" i="1" dirty="0">
                <a:solidFill>
                  <a:srgbClr val="5F5F5F"/>
                </a:solidFill>
                <a:latin typeface="Arial" panose="020B0604020202020204" pitchFamily="34" charset="0"/>
                <a:ea typeface="MS PGothic" pitchFamily="34" charset="-128"/>
                <a:cs typeface="Arial" panose="020B0604020202020204" pitchFamily="34" charset="0"/>
              </a:rPr>
              <a:t>invece sono andato sulle cose belle che puoi fare in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Sicilia </a:t>
            </a:r>
            <a:r>
              <a:rPr lang="it-IT" sz="1200" i="1" dirty="0">
                <a:solidFill>
                  <a:srgbClr val="5F5F5F"/>
                </a:solidFill>
                <a:latin typeface="Arial" panose="020B0604020202020204" pitchFamily="34" charset="0"/>
                <a:ea typeface="MS PGothic" pitchFamily="34" charset="-128"/>
                <a:cs typeface="Arial" panose="020B0604020202020204" pitchFamily="34" charset="0"/>
              </a:rPr>
              <a:t>che è sciare oltre a farsi il bagno mi è piaciuto perché in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Sicilia </a:t>
            </a:r>
            <a:r>
              <a:rPr lang="it-IT" sz="1200" i="1" dirty="0">
                <a:solidFill>
                  <a:srgbClr val="5F5F5F"/>
                </a:solidFill>
                <a:latin typeface="Arial" panose="020B0604020202020204" pitchFamily="34" charset="0"/>
                <a:ea typeface="MS PGothic" pitchFamily="34" charset="-128"/>
                <a:cs typeface="Arial" panose="020B0604020202020204" pitchFamily="34" charset="0"/>
              </a:rPr>
              <a:t>si scia non solo in trentino è una cosa molto carina, molto bella mi è piaciuto l’articolo perché non è normale perché parla non del bagno come se in trentino mi fai un articolo su chi si fa il bagno Un po’ più </a:t>
            </a:r>
            <a:r>
              <a:rPr lang="it-IT" sz="1200" i="1" dirty="0" err="1">
                <a:solidFill>
                  <a:srgbClr val="5F5F5F"/>
                </a:solidFill>
                <a:latin typeface="Arial" panose="020B0604020202020204" pitchFamily="34" charset="0"/>
                <a:ea typeface="MS PGothic" pitchFamily="34" charset="-128"/>
                <a:cs typeface="Arial" panose="020B0604020202020204" pitchFamily="34" charset="0"/>
              </a:rPr>
              <a:t>orgogliosetto</a:t>
            </a:r>
            <a:r>
              <a:rPr lang="it-IT" sz="1200" i="1" dirty="0">
                <a:solidFill>
                  <a:srgbClr val="5F5F5F"/>
                </a:solidFill>
                <a:latin typeface="Arial" panose="020B0604020202020204" pitchFamily="34" charset="0"/>
                <a:ea typeface="MS PGothic" pitchFamily="34" charset="-128"/>
                <a:cs typeface="Arial" panose="020B0604020202020204" pitchFamily="34" charset="0"/>
              </a:rPr>
              <a:t> di vivere in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Sicilia</a:t>
            </a:r>
            <a:r>
              <a:rPr lang="it-IT" sz="1200" i="1" dirty="0">
                <a:solidFill>
                  <a:srgbClr val="5F5F5F"/>
                </a:solidFill>
                <a:latin typeface="Arial" panose="020B0604020202020204" pitchFamily="34" charset="0"/>
                <a:ea typeface="MS PGothic" pitchFamily="34" charset="-128"/>
                <a:cs typeface="Arial" panose="020B0604020202020204" pitchFamily="34" charset="0"/>
              </a:rPr>
              <a:t>, ce l’abbiamo solo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noi"</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(Daniele, 46, Catania, La Sicilia)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141863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Orgoglio popolare e motivazione</a:t>
            </a:r>
            <a:r>
              <a:rPr lang="it-IT" sz="2000" b="1" dirty="0" smtClean="0">
                <a:solidFill>
                  <a:schemeClr val="tx1">
                    <a:lumMod val="65000"/>
                    <a:lumOff val="35000"/>
                  </a:schemeClr>
                </a:solidFill>
                <a:latin typeface="Arial"/>
                <a:ea typeface="+mj-ea"/>
                <a:cs typeface="Arial"/>
              </a:rPr>
              <a:t>/2</a:t>
            </a:r>
            <a:endParaRPr lang="it-IT" sz="2000" b="1" dirty="0">
              <a:solidFill>
                <a:schemeClr val="tx1">
                  <a:lumMod val="65000"/>
                  <a:lumOff val="35000"/>
                </a:schemeClr>
              </a:solidFill>
              <a:latin typeface="Arial"/>
              <a:ea typeface="+mj-ea"/>
              <a:cs typeface="Arial"/>
            </a:endParaRPr>
          </a:p>
        </p:txBody>
      </p:sp>
      <p:pic>
        <p:nvPicPr>
          <p:cNvPr id="2" name="Immagine 1"/>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82561" y="1092528"/>
            <a:ext cx="3674355" cy="5142017"/>
          </a:xfrm>
          <a:prstGeom prst="rect">
            <a:avLst/>
          </a:prstGeom>
          <a:ln>
            <a:noFill/>
          </a:ln>
          <a:effectLst>
            <a:outerShdw blurRad="292100" dist="139700" dir="2700000" algn="tl" rotWithShape="0">
              <a:srgbClr val="333333">
                <a:alpha val="65000"/>
              </a:srgbClr>
            </a:outerShdw>
          </a:effectLst>
        </p:spPr>
      </p:pic>
      <p:sp>
        <p:nvSpPr>
          <p:cNvPr id="10" name="Скругленный прямоугольник 4"/>
          <p:cNvSpPr/>
          <p:nvPr/>
        </p:nvSpPr>
        <p:spPr>
          <a:xfrm>
            <a:off x="4240831" y="3188523"/>
            <a:ext cx="4534538" cy="950026"/>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"C’era </a:t>
            </a:r>
            <a:r>
              <a:rPr lang="it-IT" sz="1200" i="1" dirty="0">
                <a:solidFill>
                  <a:srgbClr val="5F5F5F"/>
                </a:solidFill>
                <a:latin typeface="Arial" panose="020B0604020202020204" pitchFamily="34" charset="0"/>
                <a:ea typeface="MS PGothic" pitchFamily="34" charset="-128"/>
                <a:cs typeface="Arial" panose="020B0604020202020204" pitchFamily="34" charset="0"/>
              </a:rPr>
              <a:t>un articolo che parlava di due ragazze catanesi che hanno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aperto una loro impresa, è </a:t>
            </a:r>
            <a:r>
              <a:rPr lang="it-IT" sz="1200" i="1" dirty="0">
                <a:solidFill>
                  <a:srgbClr val="5F5F5F"/>
                </a:solidFill>
                <a:latin typeface="Arial" panose="020B0604020202020204" pitchFamily="34" charset="0"/>
                <a:ea typeface="MS PGothic" pitchFamily="34" charset="-128"/>
                <a:cs typeface="Arial" panose="020B0604020202020204" pitchFamily="34" charset="0"/>
              </a:rPr>
              <a:t>una cosa che senti tua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perché volere </a:t>
            </a:r>
            <a:r>
              <a:rPr lang="it-IT" sz="1200" i="1" dirty="0">
                <a:solidFill>
                  <a:srgbClr val="5F5F5F"/>
                </a:solidFill>
                <a:latin typeface="Arial" panose="020B0604020202020204" pitchFamily="34" charset="0"/>
                <a:ea typeface="MS PGothic" pitchFamily="34" charset="-128"/>
                <a:cs typeface="Arial" panose="020B0604020202020204" pitchFamily="34" charset="0"/>
              </a:rPr>
              <a:t>è potere nella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vita, ti </a:t>
            </a:r>
            <a:r>
              <a:rPr lang="it-IT" sz="1200" i="1" dirty="0">
                <a:solidFill>
                  <a:srgbClr val="5F5F5F"/>
                </a:solidFill>
                <a:latin typeface="Arial" panose="020B0604020202020204" pitchFamily="34" charset="0"/>
                <a:ea typeface="MS PGothic" pitchFamily="34" charset="-128"/>
                <a:cs typeface="Arial" panose="020B0604020202020204" pitchFamily="34" charset="0"/>
              </a:rPr>
              <a:t>dà degli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stimoli"</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(Daniela, Catania, 35, Donna Moderna)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935056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Vedersi allo specchio</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endParaRPr lang="it-IT" sz="1400" dirty="0" smtClean="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Cardine </a:t>
            </a:r>
            <a:r>
              <a:rPr lang="it-IT" sz="1400" dirty="0">
                <a:solidFill>
                  <a:schemeClr val="tx1">
                    <a:lumMod val="75000"/>
                    <a:lumOff val="25000"/>
                  </a:schemeClr>
                </a:solidFill>
              </a:rPr>
              <a:t>dell’importanza dell’esperienza emotiva nella fruizione </a:t>
            </a:r>
            <a:r>
              <a:rPr lang="it-IT" sz="1400" dirty="0" smtClean="0">
                <a:solidFill>
                  <a:schemeClr val="tx1">
                    <a:lumMod val="75000"/>
                    <a:lumOff val="25000"/>
                  </a:schemeClr>
                </a:solidFill>
              </a:rPr>
              <a:t>delle testate locali, </a:t>
            </a:r>
            <a:r>
              <a:rPr lang="it-IT" sz="1400" b="1" dirty="0" smtClean="0">
                <a:solidFill>
                  <a:schemeClr val="accent3">
                    <a:lumMod val="75000"/>
                  </a:schemeClr>
                </a:solidFill>
              </a:rPr>
              <a:t>l’effetto specchio</a:t>
            </a:r>
            <a:r>
              <a:rPr lang="it-IT" sz="1400" dirty="0" smtClean="0">
                <a:solidFill>
                  <a:schemeClr val="tx1">
                    <a:lumMod val="75000"/>
                    <a:lumOff val="25000"/>
                  </a:schemeClr>
                </a:solidFill>
              </a:rPr>
              <a:t>: </a:t>
            </a:r>
            <a:r>
              <a:rPr lang="it-IT" sz="1400" dirty="0">
                <a:solidFill>
                  <a:schemeClr val="tx1">
                    <a:lumMod val="75000"/>
                    <a:lumOff val="25000"/>
                  </a:schemeClr>
                </a:solidFill>
              </a:rPr>
              <a:t>il fatto che sulle pagine sia dedicato molto spazio alle notizie che </a:t>
            </a:r>
            <a:r>
              <a:rPr lang="it-IT" sz="1400" b="1" dirty="0">
                <a:solidFill>
                  <a:schemeClr val="accent3">
                    <a:lumMod val="75000"/>
                  </a:schemeClr>
                </a:solidFill>
              </a:rPr>
              <a:t>non corrispondono a grandi eventi a livello macro ma che rappresentano grandi eventi nella vita delle singole </a:t>
            </a:r>
            <a:r>
              <a:rPr lang="it-IT" sz="1400" b="1" dirty="0" smtClean="0">
                <a:solidFill>
                  <a:schemeClr val="accent3">
                    <a:lumMod val="75000"/>
                  </a:schemeClr>
                </a:solidFill>
              </a:rPr>
              <a:t>persone</a:t>
            </a:r>
            <a:r>
              <a:rPr lang="it-IT" sz="1400" dirty="0" smtClean="0">
                <a:solidFill>
                  <a:schemeClr val="tx1">
                    <a:lumMod val="75000"/>
                    <a:lumOff val="25000"/>
                  </a:schemeClr>
                </a:solidFill>
              </a:rPr>
              <a:t>: la pagina </a:t>
            </a:r>
            <a:r>
              <a:rPr lang="it-IT" sz="1400" dirty="0">
                <a:solidFill>
                  <a:schemeClr val="tx1">
                    <a:lumMod val="75000"/>
                    <a:lumOff val="25000"/>
                  </a:schemeClr>
                </a:solidFill>
              </a:rPr>
              <a:t>dei necrologi, lo spazio dedicato ai  matrimoni, alle lauree, alle pubblicazioni e ai successi in carriera, ai compleanni, ai ricongiungimenti, alle gite di </a:t>
            </a:r>
            <a:r>
              <a:rPr lang="it-IT" sz="1400" dirty="0" smtClean="0">
                <a:solidFill>
                  <a:schemeClr val="tx1">
                    <a:lumMod val="75000"/>
                    <a:lumOff val="25000"/>
                  </a:schemeClr>
                </a:solidFill>
              </a:rPr>
              <a:t>gruppo e in generale tutti i servizi e gli episodi di cronaca che rappresentano </a:t>
            </a:r>
            <a:r>
              <a:rPr lang="it-IT" sz="1400" b="1" dirty="0" smtClean="0">
                <a:solidFill>
                  <a:schemeClr val="accent3">
                    <a:lumMod val="75000"/>
                  </a:schemeClr>
                </a:solidFill>
              </a:rPr>
              <a:t>frammenti della vita di persone comuni</a:t>
            </a:r>
            <a:r>
              <a:rPr lang="it-IT" sz="1400" dirty="0" smtClean="0">
                <a:solidFill>
                  <a:schemeClr val="tx1">
                    <a:lumMod val="75000"/>
                    <a:lumOff val="25000"/>
                  </a:schemeClr>
                </a:solidFill>
              </a:rPr>
              <a:t>: soprattutto </a:t>
            </a:r>
            <a:r>
              <a:rPr lang="it-IT" sz="1400" dirty="0">
                <a:solidFill>
                  <a:schemeClr val="tx1">
                    <a:lumMod val="75000"/>
                    <a:lumOff val="25000"/>
                  </a:schemeClr>
                </a:solidFill>
              </a:rPr>
              <a:t>nei paesi, sono pagine </a:t>
            </a:r>
            <a:r>
              <a:rPr lang="it-IT" sz="1400" dirty="0" smtClean="0">
                <a:solidFill>
                  <a:schemeClr val="tx1">
                    <a:lumMod val="75000"/>
                    <a:lumOff val="25000"/>
                  </a:schemeClr>
                </a:solidFill>
              </a:rPr>
              <a:t>molto lette </a:t>
            </a:r>
            <a:r>
              <a:rPr lang="it-IT" sz="1400" dirty="0">
                <a:solidFill>
                  <a:schemeClr val="tx1">
                    <a:lumMod val="75000"/>
                    <a:lumOff val="25000"/>
                  </a:schemeClr>
                </a:solidFill>
              </a:rPr>
              <a:t>che motivano l’acquisto stesso del </a:t>
            </a:r>
            <a:r>
              <a:rPr lang="it-IT" sz="1400" dirty="0" smtClean="0">
                <a:solidFill>
                  <a:schemeClr val="tx1">
                    <a:lumMod val="75000"/>
                    <a:lumOff val="25000"/>
                  </a:schemeClr>
                </a:solidFill>
              </a:rPr>
              <a:t>giornale.</a:t>
            </a: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La </a:t>
            </a:r>
            <a:r>
              <a:rPr lang="it-IT" sz="1400" dirty="0">
                <a:solidFill>
                  <a:schemeClr val="tx1">
                    <a:lumMod val="75000"/>
                    <a:lumOff val="25000"/>
                  </a:schemeClr>
                </a:solidFill>
              </a:rPr>
              <a:t>società si riflette sulle pagine del giornale </a:t>
            </a:r>
            <a:r>
              <a:rPr lang="it-IT" sz="1400" dirty="0" smtClean="0">
                <a:solidFill>
                  <a:schemeClr val="tx1">
                    <a:lumMod val="75000"/>
                    <a:lumOff val="25000"/>
                  </a:schemeClr>
                </a:solidFill>
              </a:rPr>
              <a:t>e </a:t>
            </a:r>
            <a:r>
              <a:rPr lang="it-IT" sz="1400" dirty="0">
                <a:solidFill>
                  <a:schemeClr val="tx1">
                    <a:lumMod val="75000"/>
                    <a:lumOff val="25000"/>
                  </a:schemeClr>
                </a:solidFill>
              </a:rPr>
              <a:t>ne viene </a:t>
            </a:r>
            <a:r>
              <a:rPr lang="it-IT" sz="1400" dirty="0" smtClean="0">
                <a:solidFill>
                  <a:schemeClr val="tx1">
                    <a:lumMod val="75000"/>
                    <a:lumOff val="25000"/>
                  </a:schemeClr>
                </a:solidFill>
              </a:rPr>
              <a:t>gratificata su più livelli </a:t>
            </a:r>
          </a:p>
          <a:p>
            <a:pPr marL="736600" lvl="2" indent="-285750" algn="just">
              <a:lnSpc>
                <a:spcPts val="1920"/>
              </a:lnSpc>
              <a:spcBef>
                <a:spcPts val="0"/>
              </a:spcBef>
              <a:spcAft>
                <a:spcPts val="400"/>
              </a:spcAft>
            </a:pPr>
            <a:r>
              <a:rPr lang="it-IT" sz="1400" b="1" dirty="0" smtClean="0">
                <a:solidFill>
                  <a:schemeClr val="accent3">
                    <a:lumMod val="75000"/>
                  </a:schemeClr>
                </a:solidFill>
              </a:rPr>
              <a:t>l'emozione, il calore delle "storie", la possibilità di immedesimarsi </a:t>
            </a:r>
            <a:r>
              <a:rPr lang="it-IT" sz="1400" dirty="0">
                <a:solidFill>
                  <a:schemeClr val="tx1">
                    <a:lumMod val="75000"/>
                    <a:lumOff val="25000"/>
                  </a:schemeClr>
                </a:solidFill>
              </a:rPr>
              <a:t>(o di potersi dire più fortunati</a:t>
            </a:r>
            <a:r>
              <a:rPr lang="it-IT" sz="1400" dirty="0" smtClean="0">
                <a:solidFill>
                  <a:schemeClr val="tx1">
                    <a:lumMod val="75000"/>
                    <a:lumOff val="25000"/>
                  </a:schemeClr>
                </a:solidFill>
              </a:rPr>
              <a:t>), </a:t>
            </a:r>
            <a:r>
              <a:rPr lang="it-IT" sz="1400" b="1" dirty="0" smtClean="0">
                <a:solidFill>
                  <a:schemeClr val="accent3">
                    <a:lumMod val="75000"/>
                  </a:schemeClr>
                </a:solidFill>
              </a:rPr>
              <a:t>di capire qualcosa di sé attraverso l'esempio degli altri  </a:t>
            </a:r>
            <a:r>
              <a:rPr lang="it-IT" sz="1400" dirty="0" smtClean="0">
                <a:solidFill>
                  <a:schemeClr val="tx1">
                    <a:lumMod val="75000"/>
                    <a:lumOff val="25000"/>
                  </a:schemeClr>
                </a:solidFill>
                <a:sym typeface="Wingdings" panose="05000000000000000000" pitchFamily="2" charset="2"/>
              </a:rPr>
              <a:t> in questo senso la capacità narrativa e affabulatoria è cruciale affinché si crei questa dinamica empatica </a:t>
            </a:r>
            <a:endParaRPr lang="it-IT" sz="1400" dirty="0" smtClean="0">
              <a:solidFill>
                <a:schemeClr val="tx1">
                  <a:lumMod val="75000"/>
                  <a:lumOff val="25000"/>
                </a:schemeClr>
              </a:solidFill>
            </a:endParaRPr>
          </a:p>
          <a:p>
            <a:pPr marL="736600" lvl="2" indent="-285750" algn="just">
              <a:lnSpc>
                <a:spcPts val="1920"/>
              </a:lnSpc>
              <a:spcBef>
                <a:spcPts val="0"/>
              </a:spcBef>
              <a:spcAft>
                <a:spcPts val="400"/>
              </a:spcAft>
            </a:pPr>
            <a:r>
              <a:rPr lang="it-IT" sz="1400" b="1" dirty="0" smtClean="0">
                <a:solidFill>
                  <a:schemeClr val="accent3">
                    <a:lumMod val="75000"/>
                  </a:schemeClr>
                </a:solidFill>
              </a:rPr>
              <a:t>il rafforzamento del senso di appartenenza attraverso la condivisione</a:t>
            </a:r>
            <a:r>
              <a:rPr lang="it-IT" sz="1400" dirty="0" smtClean="0">
                <a:solidFill>
                  <a:schemeClr val="tx1">
                    <a:lumMod val="75000"/>
                    <a:lumOff val="25000"/>
                  </a:schemeClr>
                </a:solidFill>
              </a:rPr>
              <a:t>, la messa in scena sul giornale, come se ciò che si racconta avesse rilevanza per tutti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il gusto malcelato del </a:t>
            </a:r>
            <a:r>
              <a:rPr lang="it-IT" sz="1400" b="1" dirty="0" smtClean="0">
                <a:solidFill>
                  <a:schemeClr val="accent3">
                    <a:lumMod val="75000"/>
                  </a:schemeClr>
                </a:solidFill>
              </a:rPr>
              <a:t>pettegolezzo</a:t>
            </a:r>
            <a:r>
              <a:rPr lang="it-IT" sz="1400" dirty="0" smtClean="0">
                <a:solidFill>
                  <a:schemeClr val="tx1">
                    <a:lumMod val="75000"/>
                    <a:lumOff val="25000"/>
                  </a:schemeClr>
                </a:solidFill>
              </a:rPr>
              <a:t>, che è però comunque sintomatico di una qualche forma di appartenenza (ciò che accade agli altri mi interessa, mi riguarda) </a:t>
            </a:r>
          </a:p>
          <a:p>
            <a:pPr marL="450850" lvl="2" indent="0" algn="just">
              <a:lnSpc>
                <a:spcPts val="1920"/>
              </a:lnSpc>
              <a:spcBef>
                <a:spcPts val="0"/>
              </a:spcBef>
              <a:spcAft>
                <a:spcPts val="400"/>
              </a:spcAft>
              <a:buNone/>
            </a:pPr>
            <a:endParaRPr lang="it-IT" sz="1400" dirty="0" smtClean="0">
              <a:solidFill>
                <a:schemeClr val="tx1">
                  <a:lumMod val="75000"/>
                  <a:lumOff val="25000"/>
                </a:schemeClr>
              </a:solidFill>
            </a:endParaRPr>
          </a:p>
          <a:p>
            <a:pPr marL="450850" lvl="2" indent="0" algn="just">
              <a:lnSpc>
                <a:spcPts val="1920"/>
              </a:lnSpc>
              <a:spcBef>
                <a:spcPts val="0"/>
              </a:spcBef>
              <a:spcAft>
                <a:spcPts val="400"/>
              </a:spcAft>
              <a:buNone/>
            </a:pPr>
            <a:endParaRPr lang="it-IT" sz="1400" dirty="0">
              <a:solidFill>
                <a:schemeClr val="tx1">
                  <a:lumMod val="75000"/>
                  <a:lumOff val="25000"/>
                </a:schemeClr>
              </a:solidFill>
            </a:endParaRPr>
          </a:p>
          <a:p>
            <a:pPr marL="450850" lvl="2" indent="0" algn="just">
              <a:lnSpc>
                <a:spcPts val="1920"/>
              </a:lnSpc>
              <a:spcBef>
                <a:spcPts val="0"/>
              </a:spcBef>
              <a:spcAft>
                <a:spcPts val="400"/>
              </a:spcAft>
              <a:buNone/>
            </a:pPr>
            <a:endParaRPr lang="it-IT" sz="1400" dirty="0">
              <a:solidFill>
                <a:schemeClr val="tx1">
                  <a:lumMod val="75000"/>
                  <a:lumOff val="25000"/>
                </a:schemeClr>
              </a:solidFill>
            </a:endParaRPr>
          </a:p>
        </p:txBody>
      </p:sp>
      <p:sp>
        <p:nvSpPr>
          <p:cNvPr id="10" name="Скругленный прямоугольник 4"/>
          <p:cNvSpPr/>
          <p:nvPr/>
        </p:nvSpPr>
        <p:spPr>
          <a:xfrm>
            <a:off x="184148" y="5524621"/>
            <a:ext cx="8761413" cy="74814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"Penso </a:t>
            </a:r>
            <a:r>
              <a:rPr lang="it-IT" sz="1200" i="1" dirty="0">
                <a:solidFill>
                  <a:srgbClr val="5F5F5F"/>
                </a:solidFill>
                <a:latin typeface="Arial" panose="020B0604020202020204" pitchFamily="34" charset="0"/>
                <a:ea typeface="MS PGothic" pitchFamily="34" charset="-128"/>
                <a:cs typeface="Arial" panose="020B0604020202020204" pitchFamily="34" charset="0"/>
              </a:rPr>
              <a:t>che il mio giornale sia giusto per me perché mi racconta storie ed avvenimenti come li vorrei raccontati da un persona, mi piace conoscere i dettagli ma mi piace anche perché spesso vengono messe in risalto storie di gente comune</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Gabriele, 30,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Bergamo, L'Eco di Bergamo)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72682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Non sentirsi soli </a:t>
            </a:r>
            <a:endParaRPr lang="it-IT" sz="2000" b="1" i="1" dirty="0">
              <a:solidFill>
                <a:schemeClr val="tx1">
                  <a:lumMod val="65000"/>
                  <a:lumOff val="35000"/>
                </a:schemeClr>
              </a:solidFill>
              <a:latin typeface="Arial"/>
              <a:ea typeface="+mj-ea"/>
              <a:cs typeface="Arial"/>
            </a:endParaRP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b="4216"/>
          <a:stretch/>
        </p:blipFill>
        <p:spPr bwMode="auto">
          <a:xfrm>
            <a:off x="58737" y="1043420"/>
            <a:ext cx="4496316" cy="51859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Segnaposto testo 6"/>
          <p:cNvSpPr txBox="1">
            <a:spLocks/>
          </p:cNvSpPr>
          <p:nvPr/>
        </p:nvSpPr>
        <p:spPr>
          <a:xfrm>
            <a:off x="4752975" y="1010361"/>
            <a:ext cx="4219575"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3"/>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Se il senso di appartenenza promosso dalle testate locali attraverso il rispecchiamento è alla comunità cittadina, quello delle riviste è a </a:t>
            </a:r>
            <a:r>
              <a:rPr lang="it-IT" sz="1400" b="1" dirty="0" smtClean="0">
                <a:solidFill>
                  <a:schemeClr val="accent3">
                    <a:lumMod val="75000"/>
                  </a:schemeClr>
                </a:solidFill>
              </a:rPr>
              <a:t>una ideale community di simili</a:t>
            </a:r>
            <a:r>
              <a:rPr lang="it-IT" sz="1400" dirty="0" smtClean="0">
                <a:solidFill>
                  <a:schemeClr val="tx1">
                    <a:lumMod val="75000"/>
                    <a:lumOff val="25000"/>
                  </a:schemeClr>
                </a:solidFill>
              </a:rPr>
              <a:t>, che condividono valori, aspirazioni, ansie, problemi. </a:t>
            </a:r>
          </a:p>
          <a:p>
            <a:pPr marL="285750" lvl="1" indent="-285750" algn="just">
              <a:lnSpc>
                <a:spcPts val="1920"/>
              </a:lnSpc>
              <a:spcBef>
                <a:spcPts val="0"/>
              </a:spcBef>
              <a:spcAft>
                <a:spcPts val="400"/>
              </a:spcAft>
            </a:pPr>
            <a:r>
              <a:rPr lang="it-IT" sz="1400" dirty="0" smtClean="0">
                <a:solidFill>
                  <a:schemeClr val="tx1">
                    <a:lumMod val="75000"/>
                    <a:lumOff val="25000"/>
                  </a:schemeClr>
                </a:solidFill>
              </a:rPr>
              <a:t>Soprattutto la rivista femminile sembra costituire per molte lettrici </a:t>
            </a:r>
            <a:r>
              <a:rPr lang="it-IT" sz="1400" b="1" dirty="0" smtClean="0">
                <a:solidFill>
                  <a:schemeClr val="accent3">
                    <a:lumMod val="75000"/>
                  </a:schemeClr>
                </a:solidFill>
              </a:rPr>
              <a:t>una fonte di incoraggiamento e di rassicurazione</a:t>
            </a:r>
            <a:r>
              <a:rPr lang="it-IT" sz="1400" dirty="0" smtClean="0">
                <a:solidFill>
                  <a:schemeClr val="tx1">
                    <a:lumMod val="75000"/>
                    <a:lumOff val="25000"/>
                  </a:schemeClr>
                </a:solidFill>
              </a:rPr>
              <a:t>:</a:t>
            </a:r>
          </a:p>
          <a:p>
            <a:pPr marL="736600" lvl="2" indent="-285750" algn="just">
              <a:lnSpc>
                <a:spcPts val="1920"/>
              </a:lnSpc>
              <a:spcBef>
                <a:spcPts val="0"/>
              </a:spcBef>
              <a:spcAft>
                <a:spcPts val="400"/>
              </a:spcAft>
            </a:pPr>
            <a:r>
              <a:rPr lang="it-IT" sz="1400" b="1" dirty="0" smtClean="0">
                <a:solidFill>
                  <a:schemeClr val="accent3">
                    <a:lumMod val="75000"/>
                  </a:schemeClr>
                </a:solidFill>
              </a:rPr>
              <a:t>lenisce in qualche modo la solitudine </a:t>
            </a:r>
            <a:r>
              <a:rPr lang="it-IT" sz="1400" dirty="0" smtClean="0">
                <a:solidFill>
                  <a:schemeClr val="tx1">
                    <a:lumMod val="75000"/>
                    <a:lumOff val="25000"/>
                  </a:schemeClr>
                </a:solidFill>
              </a:rPr>
              <a:t>e la fatica del vivere attraverso una sorta di </a:t>
            </a:r>
            <a:r>
              <a:rPr lang="it-IT" sz="1400" b="1" dirty="0" smtClean="0">
                <a:solidFill>
                  <a:schemeClr val="accent3">
                    <a:lumMod val="75000"/>
                  </a:schemeClr>
                </a:solidFill>
              </a:rPr>
              <a:t>"socializzazione" dei problemi </a:t>
            </a:r>
            <a:r>
              <a:rPr lang="it-IT" sz="1400" dirty="0" smtClean="0">
                <a:solidFill>
                  <a:schemeClr val="tx1">
                    <a:lumMod val="75000"/>
                    <a:lumOff val="25000"/>
                  </a:schemeClr>
                </a:solidFill>
              </a:rPr>
              <a:t>femminili ("non sono l'unica") </a:t>
            </a:r>
            <a:endParaRPr lang="it-IT" sz="1400" dirty="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attraverso gli spunti e i consigli sulla moda e il benessere, dati con semplicità e senza giudizio, sembra essere un'amica che </a:t>
            </a:r>
            <a:r>
              <a:rPr lang="it-IT" sz="1400" b="1" dirty="0" smtClean="0">
                <a:solidFill>
                  <a:schemeClr val="accent3">
                    <a:lumMod val="75000"/>
                  </a:schemeClr>
                </a:solidFill>
              </a:rPr>
              <a:t>offre una sponda solidale </a:t>
            </a:r>
            <a:r>
              <a:rPr lang="it-IT" sz="1400" dirty="0" smtClean="0">
                <a:solidFill>
                  <a:schemeClr val="tx1">
                    <a:lumMod val="75000"/>
                    <a:lumOff val="25000"/>
                  </a:schemeClr>
                </a:solidFill>
              </a:rPr>
              <a:t>e tratteggia una community ideale di lettrici accomunate – e per questo rassicurate e incoraggiate – nelle proprie fragilità e nella propria voglia di superarle </a:t>
            </a:r>
          </a:p>
        </p:txBody>
      </p:sp>
      <p:cxnSp>
        <p:nvCxnSpPr>
          <p:cNvPr id="3" name="Connettore 1 2"/>
          <p:cNvCxnSpPr/>
          <p:nvPr/>
        </p:nvCxnSpPr>
        <p:spPr>
          <a:xfrm>
            <a:off x="2095500" y="6153150"/>
            <a:ext cx="15335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381000" y="6229350"/>
            <a:ext cx="304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Скругленный прямоугольник 4"/>
          <p:cNvSpPr/>
          <p:nvPr/>
        </p:nvSpPr>
        <p:spPr>
          <a:xfrm>
            <a:off x="3810596" y="5301436"/>
            <a:ext cx="1475780" cy="82590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(Chiara, 40, Milano, lettrice di Elle e Marie Claire)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720936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Fluidificante sociale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In un senso ancora più letterale dei precedenti, la declinazione "social" delle testate a pagamento (nessuna esclusa) prevede il ruolo di vero e proprio "fluidificante sociale"</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i contenuti diventano oggetto di scambio tra i lettori, </a:t>
            </a:r>
            <a:r>
              <a:rPr lang="it-IT" sz="1400" b="1" dirty="0">
                <a:solidFill>
                  <a:schemeClr val="accent3">
                    <a:lumMod val="75000"/>
                  </a:schemeClr>
                </a:solidFill>
              </a:rPr>
              <a:t>strumento di socializzazione e di condivisione di idee</a:t>
            </a:r>
            <a:r>
              <a:rPr lang="it-IT" sz="1400" dirty="0">
                <a:solidFill>
                  <a:schemeClr val="tx1">
                    <a:lumMod val="75000"/>
                    <a:lumOff val="25000"/>
                  </a:schemeClr>
                </a:solidFill>
              </a:rPr>
              <a:t>: sono molti i lettori del campione a sottolineare come i giornali rappresentino una miniera pressoché inesauribile di spunti di conversazione, e di come </a:t>
            </a:r>
            <a:r>
              <a:rPr lang="it-IT" sz="1400" b="1" dirty="0">
                <a:solidFill>
                  <a:schemeClr val="accent3">
                    <a:lumMod val="75000"/>
                  </a:schemeClr>
                </a:solidFill>
              </a:rPr>
              <a:t>senza rischierebbero una sorta di "afonia" sociale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le testate costruiscono </a:t>
            </a:r>
            <a:r>
              <a:rPr lang="it-IT" sz="1400" b="1" dirty="0" smtClean="0">
                <a:solidFill>
                  <a:schemeClr val="accent3">
                    <a:lumMod val="75000"/>
                  </a:schemeClr>
                </a:solidFill>
              </a:rPr>
              <a:t>un terreno comune </a:t>
            </a:r>
            <a:r>
              <a:rPr lang="it-IT" sz="1400" dirty="0" smtClean="0">
                <a:solidFill>
                  <a:schemeClr val="tx1">
                    <a:lumMod val="75000"/>
                    <a:lumOff val="25000"/>
                  </a:schemeClr>
                </a:solidFill>
              </a:rPr>
              <a:t>su cui le conversazioni si innestano e i legami sociali posso consolidarsi o </a:t>
            </a:r>
            <a:r>
              <a:rPr lang="it-IT" sz="1400" dirty="0" err="1" smtClean="0">
                <a:solidFill>
                  <a:schemeClr val="tx1">
                    <a:lumMod val="75000"/>
                    <a:lumOff val="25000"/>
                  </a:schemeClr>
                </a:solidFill>
              </a:rPr>
              <a:t>ri</a:t>
            </a:r>
            <a:r>
              <a:rPr lang="it-IT" sz="1400" dirty="0" smtClean="0">
                <a:solidFill>
                  <a:schemeClr val="tx1">
                    <a:lumMod val="75000"/>
                    <a:lumOff val="25000"/>
                  </a:schemeClr>
                </a:solidFill>
              </a:rPr>
              <a:t>-attivarsi, proprio attraverso il confronto sui contenuti </a:t>
            </a:r>
            <a:endParaRPr lang="it-IT" sz="1400" dirty="0">
              <a:solidFill>
                <a:schemeClr val="tx1">
                  <a:lumMod val="75000"/>
                  <a:lumOff val="25000"/>
                </a:schemeClr>
              </a:solidFill>
            </a:endParaRP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le testate locali in maniera particolare non solo disegnano attraverso i propri contenuti il perimetro di una "</a:t>
            </a:r>
            <a:r>
              <a:rPr lang="it-IT" dirty="0" err="1">
                <a:solidFill>
                  <a:schemeClr val="tx1">
                    <a:lumMod val="75000"/>
                    <a:lumOff val="25000"/>
                  </a:schemeClr>
                </a:solidFill>
                <a:latin typeface="Arial"/>
                <a:cs typeface="Arial"/>
              </a:rPr>
              <a:t>polity</a:t>
            </a:r>
            <a:r>
              <a:rPr lang="it-IT" dirty="0">
                <a:solidFill>
                  <a:schemeClr val="tx1">
                    <a:lumMod val="75000"/>
                    <a:lumOff val="25000"/>
                  </a:schemeClr>
                </a:solidFill>
                <a:latin typeface="Arial"/>
                <a:cs typeface="Arial"/>
              </a:rPr>
              <a:t>" ideale ma le forniscono la materia prima con cui animare i discorsi in una agorà virtuale </a:t>
            </a:r>
          </a:p>
          <a:p>
            <a:pPr marL="450850" lvl="1" indent="0">
              <a:lnSpc>
                <a:spcPts val="1920"/>
              </a:lnSpc>
              <a:spcBef>
                <a:spcPts val="0"/>
              </a:spcBef>
              <a:buClr>
                <a:schemeClr val="accent3">
                  <a:lumMod val="75000"/>
                </a:schemeClr>
              </a:buClr>
              <a:buNone/>
            </a:pPr>
            <a:endParaRPr lang="it-IT" sz="1400" dirty="0">
              <a:solidFill>
                <a:schemeClr val="tx1">
                  <a:lumMod val="75000"/>
                  <a:lumOff val="25000"/>
                </a:schemeClr>
              </a:solidFill>
            </a:endParaRPr>
          </a:p>
        </p:txBody>
      </p:sp>
      <p:sp>
        <p:nvSpPr>
          <p:cNvPr id="4" name="Скругленный прямоугольник 4"/>
          <p:cNvSpPr/>
          <p:nvPr/>
        </p:nvSpPr>
        <p:spPr>
          <a:xfrm>
            <a:off x="182562" y="4467475"/>
            <a:ext cx="8761413" cy="79329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"Qui </a:t>
            </a:r>
            <a:r>
              <a:rPr lang="it-IT" sz="1200" i="1" dirty="0">
                <a:solidFill>
                  <a:srgbClr val="5F5F5F"/>
                </a:solidFill>
                <a:latin typeface="Arial" panose="020B0604020202020204" pitchFamily="34" charset="0"/>
                <a:ea typeface="MS PGothic" pitchFamily="34" charset="-128"/>
                <a:cs typeface="Arial" panose="020B0604020202020204" pitchFamily="34" charset="0"/>
              </a:rPr>
              <a:t>lo leggono in tanti, mi piace sottolineare e ritagliare articoli per commentarli con amici o anche estranei, mi dà l’opportunità di relazionarmi con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chiunque … ti </a:t>
            </a:r>
            <a:r>
              <a:rPr lang="it-IT" sz="1200" i="1" dirty="0">
                <a:solidFill>
                  <a:srgbClr val="5F5F5F"/>
                </a:solidFill>
                <a:latin typeface="Arial" panose="020B0604020202020204" pitchFamily="34" charset="0"/>
                <a:ea typeface="MS PGothic" pitchFamily="34" charset="-128"/>
                <a:cs typeface="Arial" panose="020B0604020202020204" pitchFamily="34" charset="0"/>
              </a:rPr>
              <a:t>ritrovi al bar e puoi parlare dell’articolo che hai letto con chiunque, per non parlare poi del calcio</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(Rosario, 59, Napoli, Il Mattino)</a:t>
            </a:r>
          </a:p>
        </p:txBody>
      </p:sp>
      <p:sp>
        <p:nvSpPr>
          <p:cNvPr id="7" name="Скругленный прямоугольник 4"/>
          <p:cNvSpPr/>
          <p:nvPr/>
        </p:nvSpPr>
        <p:spPr>
          <a:xfrm>
            <a:off x="151665" y="5322498"/>
            <a:ext cx="8761413" cy="733918"/>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"Si va in palestra ma non si ha voglia di fare fatica …quello che leggi sul quotidiano sportivo ti serve per fare conversazione con gli altri, prenderli in giro quando perde la loro squadra o sbagliano i pronostici”</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(Umberto, 45, Milano, Corriere dello Sport)</a:t>
            </a:r>
          </a:p>
        </p:txBody>
      </p:sp>
    </p:spTree>
    <p:extLst>
      <p:ext uri="{BB962C8B-B14F-4D97-AF65-F5344CB8AC3E}">
        <p14:creationId xmlns:p14="http://schemas.microsoft.com/office/powerpoint/2010/main" xmlns="" val="1771937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Empatia e appartenenza</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Agenda </a:t>
            </a:r>
            <a:r>
              <a:rPr lang="it-IT" sz="2000" b="1" i="1" dirty="0" err="1" smtClean="0">
                <a:solidFill>
                  <a:schemeClr val="tx1">
                    <a:lumMod val="65000"/>
                    <a:lumOff val="35000"/>
                  </a:schemeClr>
                </a:solidFill>
                <a:latin typeface="Arial"/>
                <a:ea typeface="+mj-ea"/>
                <a:cs typeface="Arial"/>
              </a:rPr>
              <a:t>setting</a:t>
            </a:r>
            <a:r>
              <a:rPr lang="it-IT" sz="2000" b="1" i="1" dirty="0" smtClean="0">
                <a:solidFill>
                  <a:schemeClr val="tx1">
                    <a:lumMod val="65000"/>
                    <a:lumOff val="35000"/>
                  </a:schemeClr>
                </a:solidFill>
                <a:latin typeface="Arial"/>
                <a:ea typeface="+mj-ea"/>
                <a:cs typeface="Arial"/>
              </a:rPr>
              <a:t> locale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L'effetto di radicamento nel territorio passa anche attraverso il costituirsi della testata come </a:t>
            </a:r>
            <a:r>
              <a:rPr lang="it-IT" sz="1400" b="1" dirty="0" smtClean="0">
                <a:solidFill>
                  <a:schemeClr val="accent3">
                    <a:lumMod val="75000"/>
                  </a:schemeClr>
                </a:solidFill>
              </a:rPr>
              <a:t>punto di riferimento nell'organizzazione del proprio tempo libero e vita sociale</a:t>
            </a:r>
            <a:r>
              <a:rPr lang="it-IT" sz="1400" dirty="0" smtClean="0">
                <a:solidFill>
                  <a:schemeClr val="tx1">
                    <a:lumMod val="75000"/>
                    <a:lumOff val="25000"/>
                  </a:schemeClr>
                </a:solidFill>
              </a:rPr>
              <a:t>.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In particolare le testate locali (ma anche gli inserti "tempo libero" delle testate nazionali) sono ancora depositarie di un </a:t>
            </a:r>
            <a:r>
              <a:rPr lang="it-IT" sz="1400" b="1" dirty="0" smtClean="0">
                <a:solidFill>
                  <a:schemeClr val="accent3">
                    <a:lumMod val="75000"/>
                  </a:schemeClr>
                </a:solidFill>
              </a:rPr>
              <a:t>ruolo determinante nel plasmare l'agenda degli eventi locale</a:t>
            </a:r>
            <a:r>
              <a:rPr lang="it-IT" sz="1400" dirty="0" smtClean="0">
                <a:solidFill>
                  <a:schemeClr val="tx1">
                    <a:lumMod val="75000"/>
                    <a:lumOff val="25000"/>
                  </a:schemeClr>
                </a:solidFill>
              </a:rPr>
              <a:t>, che resiste alla </a:t>
            </a:r>
            <a:r>
              <a:rPr lang="it-IT" sz="1400" dirty="0">
                <a:solidFill>
                  <a:schemeClr val="tx1">
                    <a:lumMod val="75000"/>
                    <a:lumOff val="25000"/>
                  </a:schemeClr>
                </a:solidFill>
              </a:rPr>
              <a:t>concorrenza di internet e delle applicazioni per </a:t>
            </a:r>
            <a:r>
              <a:rPr lang="it-IT" sz="1400" dirty="0" err="1">
                <a:solidFill>
                  <a:schemeClr val="tx1">
                    <a:lumMod val="75000"/>
                    <a:lumOff val="25000"/>
                  </a:schemeClr>
                </a:solidFill>
              </a:rPr>
              <a:t>smartphone</a:t>
            </a:r>
            <a:r>
              <a:rPr lang="it-IT" sz="1400" dirty="0">
                <a:solidFill>
                  <a:schemeClr val="tx1">
                    <a:lumMod val="75000"/>
                    <a:lumOff val="25000"/>
                  </a:schemeClr>
                </a:solidFill>
              </a:rPr>
              <a:t> (pure </a:t>
            </a:r>
            <a:r>
              <a:rPr lang="it-IT" sz="1400" dirty="0" smtClean="0">
                <a:solidFill>
                  <a:schemeClr val="tx1">
                    <a:lumMod val="75000"/>
                    <a:lumOff val="25000"/>
                  </a:schemeClr>
                </a:solidFill>
              </a:rPr>
              <a:t>largamente usate), per diverse ragioni: </a:t>
            </a:r>
            <a:endParaRPr lang="it-IT" sz="1400" dirty="0">
              <a:solidFill>
                <a:schemeClr val="tx1">
                  <a:lumMod val="75000"/>
                  <a:lumOff val="25000"/>
                </a:schemeClr>
              </a:solidFill>
              <a:latin typeface="Arial"/>
              <a:cs typeface="Arial"/>
            </a:endParaRPr>
          </a:p>
          <a:p>
            <a:pPr marL="736600" lvl="2" indent="-285750" algn="just">
              <a:lnSpc>
                <a:spcPts val="1920"/>
              </a:lnSpc>
              <a:spcBef>
                <a:spcPts val="0"/>
              </a:spcBef>
              <a:spcAft>
                <a:spcPts val="400"/>
              </a:spcAft>
            </a:pPr>
            <a:r>
              <a:rPr lang="it-IT" sz="1400" b="1" dirty="0" smtClean="0">
                <a:solidFill>
                  <a:schemeClr val="accent3">
                    <a:lumMod val="75000"/>
                  </a:schemeClr>
                </a:solidFill>
                <a:latin typeface="Arial"/>
                <a:cs typeface="Arial"/>
              </a:rPr>
              <a:t>esaustività e comodità</a:t>
            </a:r>
            <a:r>
              <a:rPr lang="it-IT" sz="1400" dirty="0">
                <a:solidFill>
                  <a:schemeClr val="tx1">
                    <a:lumMod val="75000"/>
                    <a:lumOff val="25000"/>
                  </a:schemeClr>
                </a:solidFill>
                <a:latin typeface="Arial"/>
                <a:cs typeface="Arial"/>
              </a:rPr>
              <a:t> </a:t>
            </a:r>
            <a:r>
              <a:rPr lang="it-IT" sz="1400" dirty="0" smtClean="0">
                <a:solidFill>
                  <a:schemeClr val="tx1">
                    <a:lumMod val="75000"/>
                    <a:lumOff val="25000"/>
                  </a:schemeClr>
                </a:solidFill>
                <a:latin typeface="Arial"/>
                <a:cs typeface="Arial"/>
                <a:sym typeface="Wingdings" panose="05000000000000000000" pitchFamily="2" charset="2"/>
              </a:rPr>
              <a:t></a:t>
            </a:r>
            <a:r>
              <a:rPr lang="it-IT" sz="1400" dirty="0" smtClean="0">
                <a:solidFill>
                  <a:schemeClr val="tx1">
                    <a:lumMod val="75000"/>
                    <a:lumOff val="25000"/>
                  </a:schemeClr>
                </a:solidFill>
                <a:latin typeface="Arial"/>
                <a:cs typeface="Arial"/>
              </a:rPr>
              <a:t> il ventaglio delle possibilità offerte dalla città in termini di attività ricreative è ampio, fruibile all'interno di un unico numero, senza necessità di fare diverse ricerche online </a:t>
            </a:r>
          </a:p>
          <a:p>
            <a:pPr marL="736600" lvl="2" indent="-285750" algn="just">
              <a:lnSpc>
                <a:spcPts val="1920"/>
              </a:lnSpc>
              <a:spcBef>
                <a:spcPts val="0"/>
              </a:spcBef>
              <a:spcAft>
                <a:spcPts val="400"/>
              </a:spcAft>
            </a:pPr>
            <a:r>
              <a:rPr lang="it-IT" sz="1400" b="1" dirty="0" smtClean="0">
                <a:solidFill>
                  <a:schemeClr val="accent3">
                    <a:lumMod val="75000"/>
                  </a:schemeClr>
                </a:solidFill>
                <a:latin typeface="Arial"/>
                <a:cs typeface="Arial"/>
              </a:rPr>
              <a:t>valore esperienziale</a:t>
            </a:r>
            <a:r>
              <a:rPr lang="it-IT" sz="1400" dirty="0">
                <a:solidFill>
                  <a:schemeClr val="tx1">
                    <a:lumMod val="75000"/>
                    <a:lumOff val="25000"/>
                  </a:schemeClr>
                </a:solidFill>
                <a:latin typeface="Arial"/>
                <a:cs typeface="Arial"/>
              </a:rPr>
              <a:t> </a:t>
            </a:r>
            <a:r>
              <a:rPr lang="it-IT" sz="1400" dirty="0" smtClean="0">
                <a:solidFill>
                  <a:schemeClr val="tx1">
                    <a:lumMod val="75000"/>
                    <a:lumOff val="25000"/>
                  </a:schemeClr>
                </a:solidFill>
                <a:latin typeface="Arial"/>
                <a:cs typeface="Arial"/>
                <a:sym typeface="Wingdings" panose="05000000000000000000" pitchFamily="2" charset="2"/>
              </a:rPr>
              <a:t> </a:t>
            </a:r>
            <a:r>
              <a:rPr lang="it-IT" sz="1400" dirty="0" smtClean="0">
                <a:solidFill>
                  <a:schemeClr val="tx1">
                    <a:lumMod val="75000"/>
                    <a:lumOff val="25000"/>
                  </a:schemeClr>
                </a:solidFill>
                <a:latin typeface="Arial"/>
                <a:cs typeface="Arial"/>
              </a:rPr>
              <a:t>le presentazioni delle mostre, le recensioni dei locali, i resoconti dei concerti, hanno un valore narrativo e di intrattenimento in se stessi, riescono inoltre a invogliare più di quanto possa fare una segnalazione più "asettica" su internet </a:t>
            </a:r>
          </a:p>
          <a:p>
            <a:pPr marL="736600" lvl="2" indent="-285750" algn="just">
              <a:lnSpc>
                <a:spcPts val="1920"/>
              </a:lnSpc>
              <a:spcBef>
                <a:spcPts val="0"/>
              </a:spcBef>
              <a:spcAft>
                <a:spcPts val="400"/>
              </a:spcAft>
            </a:pPr>
            <a:r>
              <a:rPr lang="it-IT" sz="1400" b="1" dirty="0" smtClean="0">
                <a:solidFill>
                  <a:schemeClr val="accent3">
                    <a:lumMod val="75000"/>
                  </a:schemeClr>
                </a:solidFill>
                <a:latin typeface="Arial"/>
                <a:cs typeface="Arial"/>
              </a:rPr>
              <a:t>effetto "conformismo"</a:t>
            </a:r>
            <a:r>
              <a:rPr lang="it-IT" sz="1400" dirty="0">
                <a:solidFill>
                  <a:schemeClr val="tx1">
                    <a:lumMod val="75000"/>
                    <a:lumOff val="25000"/>
                  </a:schemeClr>
                </a:solidFill>
                <a:latin typeface="Arial"/>
                <a:cs typeface="Arial"/>
              </a:rPr>
              <a:t> </a:t>
            </a:r>
            <a:r>
              <a:rPr lang="it-IT" sz="1400" dirty="0" smtClean="0">
                <a:solidFill>
                  <a:schemeClr val="tx1">
                    <a:lumMod val="75000"/>
                    <a:lumOff val="25000"/>
                  </a:schemeClr>
                </a:solidFill>
                <a:latin typeface="Arial"/>
                <a:cs typeface="Arial"/>
                <a:sym typeface="Wingdings" panose="05000000000000000000" pitchFamily="2" charset="2"/>
              </a:rPr>
              <a:t></a:t>
            </a:r>
            <a:r>
              <a:rPr lang="it-IT" sz="1400" dirty="0" smtClean="0">
                <a:solidFill>
                  <a:schemeClr val="tx1">
                    <a:lumMod val="75000"/>
                    <a:lumOff val="25000"/>
                  </a:schemeClr>
                </a:solidFill>
                <a:latin typeface="Arial"/>
                <a:cs typeface="Arial"/>
              </a:rPr>
              <a:t> in ragione delle dinamiche di socializzazione dei contenuti innescate dai giornali, gli eventi di cui parla/che recensisce la testata sono inevitabilmente quelli che attivano un certo "</a:t>
            </a:r>
            <a:r>
              <a:rPr lang="it-IT" sz="1400" dirty="0" err="1" smtClean="0">
                <a:solidFill>
                  <a:schemeClr val="tx1">
                    <a:lumMod val="75000"/>
                    <a:lumOff val="25000"/>
                  </a:schemeClr>
                </a:solidFill>
                <a:latin typeface="Arial"/>
                <a:cs typeface="Arial"/>
              </a:rPr>
              <a:t>buzz</a:t>
            </a:r>
            <a:r>
              <a:rPr lang="it-IT" sz="1400" dirty="0" smtClean="0">
                <a:solidFill>
                  <a:schemeClr val="tx1">
                    <a:lumMod val="75000"/>
                    <a:lumOff val="25000"/>
                  </a:schemeClr>
                </a:solidFill>
                <a:latin typeface="Arial"/>
                <a:cs typeface="Arial"/>
              </a:rPr>
              <a:t>" e su cui tende a convergere la partecipazione dei cittadini </a:t>
            </a:r>
            <a:endParaRPr lang="it-IT" sz="1400" dirty="0">
              <a:solidFill>
                <a:schemeClr val="tx1">
                  <a:lumMod val="75000"/>
                  <a:lumOff val="25000"/>
                </a:schemeClr>
              </a:solidFill>
              <a:latin typeface="Arial"/>
              <a:cs typeface="Arial"/>
            </a:endParaRPr>
          </a:p>
          <a:p>
            <a:pPr marL="114300"/>
            <a:endParaRPr lang="it-IT" sz="1400" dirty="0"/>
          </a:p>
        </p:txBody>
      </p:sp>
      <p:sp>
        <p:nvSpPr>
          <p:cNvPr id="4" name="Скругленный прямоугольник 4"/>
          <p:cNvSpPr/>
          <p:nvPr/>
        </p:nvSpPr>
        <p:spPr>
          <a:xfrm>
            <a:off x="196023" y="5462649"/>
            <a:ext cx="8761413" cy="92199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"È preferibile rispetto alla Rete perché non applica filtri interpretativi (dovresti avere un forum di riferimento che sceglie da segnalare solo le cose che piacciono a te) ma monitora con esattezza tutto, è esaustivo, nulla gli sfugge: anche i più piccoli eventi, anche le compagnie teatrali più piccole hanno un spazio e una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descrizione"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(Riccardo</a:t>
            </a:r>
            <a:r>
              <a:rPr lang="it-IT" sz="1200" i="1" dirty="0">
                <a:solidFill>
                  <a:srgbClr val="5F5F5F"/>
                </a:solidFill>
                <a:latin typeface="Arial" panose="020B0604020202020204" pitchFamily="34" charset="0"/>
                <a:ea typeface="MS PGothic" pitchFamily="34" charset="-128"/>
                <a:cs typeface="Arial" panose="020B0604020202020204" pitchFamily="34" charset="0"/>
              </a:rPr>
              <a:t>, 34,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Bologna, Il Resto del Carlino)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13726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dirty="0" smtClean="0"/>
              <a:t>Il campione</a:t>
            </a:r>
            <a:endParaRPr lang="it-IT" u="sng" dirty="0"/>
          </a:p>
        </p:txBody>
      </p:sp>
      <p:graphicFrame>
        <p:nvGraphicFramePr>
          <p:cNvPr id="4" name="Tabella 3"/>
          <p:cNvGraphicFramePr>
            <a:graphicFrameLocks noGrp="1"/>
          </p:cNvGraphicFramePr>
          <p:nvPr>
            <p:extLst>
              <p:ext uri="{D42A27DB-BD31-4B8C-83A1-F6EECF244321}">
                <p14:modId xmlns:p14="http://schemas.microsoft.com/office/powerpoint/2010/main" xmlns="" val="2412880353"/>
              </p:ext>
            </p:extLst>
          </p:nvPr>
        </p:nvGraphicFramePr>
        <p:xfrm>
          <a:off x="314480" y="1180838"/>
          <a:ext cx="8540956" cy="4207945"/>
        </p:xfrm>
        <a:graphic>
          <a:graphicData uri="http://schemas.openxmlformats.org/drawingml/2006/table">
            <a:tbl>
              <a:tblPr>
                <a:tableStyleId>{5C22544A-7EE6-4342-B048-85BDC9FD1C3A}</a:tableStyleId>
              </a:tblPr>
              <a:tblGrid>
                <a:gridCol w="910438"/>
                <a:gridCol w="955213"/>
                <a:gridCol w="5343230"/>
                <a:gridCol w="794768"/>
                <a:gridCol w="537307"/>
              </a:tblGrid>
              <a:tr h="126133">
                <a:tc>
                  <a:txBody>
                    <a:bodyPr/>
                    <a:lstStyle/>
                    <a:p>
                      <a:pPr algn="ctr" fontAlgn="b"/>
                      <a:endParaRPr lang="it-IT" sz="1000" b="1" i="0" u="none" strike="noStrike" dirty="0">
                        <a:solidFill>
                          <a:schemeClr val="bg1"/>
                        </a:solidFill>
                        <a:effectLst/>
                        <a:latin typeface="Arial"/>
                      </a:endParaRPr>
                    </a:p>
                  </a:txBody>
                  <a:tcPr marL="7420" marR="7420" marT="7420" marB="0" anchor="b">
                    <a:solidFill>
                      <a:schemeClr val="accent3"/>
                    </a:solidFill>
                  </a:tcPr>
                </a:tc>
                <a:tc>
                  <a:txBody>
                    <a:bodyPr/>
                    <a:lstStyle/>
                    <a:p>
                      <a:pPr algn="ctr" fontAlgn="b"/>
                      <a:r>
                        <a:rPr lang="it-IT" sz="1000" b="1" i="0" u="none" strike="noStrike" dirty="0" smtClean="0">
                          <a:solidFill>
                            <a:schemeClr val="bg1"/>
                          </a:solidFill>
                          <a:effectLst/>
                          <a:latin typeface="Arial"/>
                        </a:rPr>
                        <a:t>Città </a:t>
                      </a:r>
                      <a:endParaRPr lang="it-IT" sz="1000" b="1" i="0" u="none" strike="noStrike" dirty="0">
                        <a:solidFill>
                          <a:schemeClr val="bg1"/>
                        </a:solidFill>
                        <a:effectLst/>
                        <a:latin typeface="Arial"/>
                      </a:endParaRPr>
                    </a:p>
                  </a:txBody>
                  <a:tcPr marL="7420" marR="7420" marT="7420" marB="0" anchor="b">
                    <a:solidFill>
                      <a:schemeClr val="accent3"/>
                    </a:solidFill>
                  </a:tcPr>
                </a:tc>
                <a:tc>
                  <a:txBody>
                    <a:bodyPr/>
                    <a:lstStyle/>
                    <a:p>
                      <a:pPr algn="ctr" fontAlgn="b"/>
                      <a:r>
                        <a:rPr lang="it-IT" sz="1000" b="1" i="0" u="none" strike="noStrike" dirty="0" smtClean="0">
                          <a:solidFill>
                            <a:schemeClr val="bg1"/>
                          </a:solidFill>
                          <a:effectLst/>
                          <a:latin typeface="Arial"/>
                        </a:rPr>
                        <a:t>Testata</a:t>
                      </a:r>
                      <a:endParaRPr lang="it-IT" sz="1000" b="1" i="0" u="none" strike="noStrike" dirty="0">
                        <a:solidFill>
                          <a:schemeClr val="bg1"/>
                        </a:solidFill>
                        <a:effectLst/>
                        <a:latin typeface="Arial"/>
                      </a:endParaRPr>
                    </a:p>
                  </a:txBody>
                  <a:tcPr marL="7420" marR="7420" marT="7420" marB="0" anchor="b">
                    <a:solidFill>
                      <a:schemeClr val="accent3"/>
                    </a:solidFill>
                  </a:tcPr>
                </a:tc>
                <a:tc>
                  <a:txBody>
                    <a:bodyPr/>
                    <a:lstStyle/>
                    <a:p>
                      <a:pPr algn="ctr" fontAlgn="b"/>
                      <a:r>
                        <a:rPr lang="it-IT" sz="1000" b="1" i="0" u="none" strike="noStrike" dirty="0" smtClean="0">
                          <a:solidFill>
                            <a:schemeClr val="bg1"/>
                          </a:solidFill>
                          <a:effectLst/>
                          <a:latin typeface="Arial"/>
                        </a:rPr>
                        <a:t>Età</a:t>
                      </a:r>
                      <a:endParaRPr lang="it-IT" sz="1000" b="1" i="0" u="none" strike="noStrike" dirty="0">
                        <a:solidFill>
                          <a:schemeClr val="bg1"/>
                        </a:solidFill>
                        <a:effectLst/>
                        <a:latin typeface="Arial"/>
                      </a:endParaRPr>
                    </a:p>
                  </a:txBody>
                  <a:tcPr marL="7420" marR="7420" marT="7420" marB="0" anchor="b">
                    <a:solidFill>
                      <a:schemeClr val="accent3"/>
                    </a:solidFill>
                  </a:tcPr>
                </a:tc>
                <a:tc>
                  <a:txBody>
                    <a:bodyPr/>
                    <a:lstStyle/>
                    <a:p>
                      <a:pPr algn="ctr" fontAlgn="b"/>
                      <a:r>
                        <a:rPr lang="it-IT" sz="1000" b="1" i="0" u="none" strike="noStrike" dirty="0" smtClean="0">
                          <a:solidFill>
                            <a:schemeClr val="bg1"/>
                          </a:solidFill>
                          <a:effectLst/>
                          <a:latin typeface="Arial"/>
                        </a:rPr>
                        <a:t>Sesso</a:t>
                      </a:r>
                      <a:endParaRPr lang="it-IT" sz="1000" b="1" i="0" u="none" strike="noStrike" dirty="0">
                        <a:solidFill>
                          <a:schemeClr val="bg1"/>
                        </a:solidFill>
                        <a:effectLst/>
                        <a:latin typeface="Arial"/>
                      </a:endParaRPr>
                    </a:p>
                  </a:txBody>
                  <a:tcPr marL="7420" marR="7420" marT="7420" marB="0" anchor="b">
                    <a:solidFill>
                      <a:schemeClr val="accent3"/>
                    </a:solidFill>
                  </a:tcPr>
                </a:tc>
              </a:tr>
              <a:tr h="126133">
                <a:tc>
                  <a:txBody>
                    <a:bodyPr/>
                    <a:lstStyle/>
                    <a:p>
                      <a:pPr algn="ctr" fontAlgn="b"/>
                      <a:r>
                        <a:rPr lang="it-IT" sz="1000" b="0" i="0" u="none" strike="noStrike">
                          <a:solidFill>
                            <a:srgbClr val="000000"/>
                          </a:solidFill>
                          <a:effectLst/>
                          <a:latin typeface="Arial"/>
                        </a:rPr>
                        <a:t>1</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Corriere della Sera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a:solidFill>
                            <a:srgbClr val="000000"/>
                          </a:solidFill>
                          <a:effectLst/>
                          <a:latin typeface="Arial"/>
                        </a:rPr>
                        <a:t>2</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Corriere della Sera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a:solidFill>
                            <a:srgbClr val="000000"/>
                          </a:solidFill>
                          <a:effectLst/>
                          <a:latin typeface="Arial"/>
                        </a:rPr>
                        <a:t>3</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La Repubblica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a:solidFill>
                            <a:srgbClr val="000000"/>
                          </a:solidFill>
                          <a:effectLst/>
                          <a:latin typeface="Arial"/>
                        </a:rPr>
                        <a:t>4</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La Repubblica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a:solidFill>
                            <a:srgbClr val="000000"/>
                          </a:solidFill>
                          <a:effectLst/>
                          <a:latin typeface="Arial"/>
                        </a:rPr>
                        <a:t>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Il Sole 24 Ore</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a:solidFill>
                            <a:srgbClr val="000000"/>
                          </a:solidFill>
                          <a:effectLst/>
                          <a:latin typeface="Arial"/>
                        </a:rPr>
                        <a:t>6</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Bell'Italia/Touring/Dove/Bell'Europa/In Viaggio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a:solidFill>
                            <a:srgbClr val="000000"/>
                          </a:solidFill>
                          <a:effectLst/>
                          <a:latin typeface="Arial"/>
                        </a:rPr>
                        <a:t>7</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L'Espresso/Il Venerdì</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a:solidFill>
                            <a:srgbClr val="000000"/>
                          </a:solidFill>
                          <a:effectLst/>
                          <a:latin typeface="Arial"/>
                        </a:rPr>
                        <a:t>8</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Capital/Class/For Men </a:t>
                      </a:r>
                      <a:r>
                        <a:rPr lang="it-IT" sz="1000" b="0" i="0" u="none" strike="noStrike" dirty="0" smtClean="0">
                          <a:solidFill>
                            <a:srgbClr val="000000"/>
                          </a:solidFill>
                          <a:effectLst/>
                          <a:latin typeface="Arial"/>
                        </a:rPr>
                        <a:t>Magazine</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a:solidFill>
                            <a:srgbClr val="000000"/>
                          </a:solidFill>
                          <a:effectLst/>
                          <a:latin typeface="Arial"/>
                        </a:rPr>
                        <a:t>9</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smtClean="0">
                          <a:solidFill>
                            <a:srgbClr val="000000"/>
                          </a:solidFill>
                          <a:effectLst/>
                          <a:latin typeface="Arial"/>
                        </a:rPr>
                        <a:t>Casa </a:t>
                      </a:r>
                      <a:r>
                        <a:rPr lang="it-IT" sz="1000" b="0" i="0" u="none" strike="noStrike" dirty="0">
                          <a:solidFill>
                            <a:srgbClr val="000000"/>
                          </a:solidFill>
                          <a:effectLst/>
                          <a:latin typeface="Arial"/>
                        </a:rPr>
                        <a:t>Facile</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a:solidFill>
                            <a:srgbClr val="000000"/>
                          </a:solidFill>
                          <a:effectLst/>
                          <a:latin typeface="Arial"/>
                        </a:rPr>
                        <a:t>10</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Chi/</a:t>
                      </a:r>
                      <a:r>
                        <a:rPr lang="it-IT" sz="1000" b="0" i="0" u="none" strike="noStrike" dirty="0" err="1">
                          <a:solidFill>
                            <a:srgbClr val="000000"/>
                          </a:solidFill>
                          <a:effectLst/>
                          <a:latin typeface="Arial"/>
                        </a:rPr>
                        <a:t>Diva&amp;Donna</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a:solidFill>
                            <a:srgbClr val="000000"/>
                          </a:solidFill>
                          <a:effectLst/>
                          <a:latin typeface="Arial"/>
                        </a:rPr>
                        <a:t>11</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err="1" smtClean="0">
                          <a:solidFill>
                            <a:srgbClr val="000000"/>
                          </a:solidFill>
                          <a:effectLst/>
                          <a:latin typeface="Arial"/>
                        </a:rPr>
                        <a:t>Cosmopolitan</a:t>
                      </a:r>
                      <a:r>
                        <a:rPr lang="it-IT" sz="1000" b="0" i="0" u="none" strike="noStrike" dirty="0" smtClean="0">
                          <a:solidFill>
                            <a:srgbClr val="000000"/>
                          </a:solidFill>
                          <a:effectLst/>
                          <a:latin typeface="Arial"/>
                        </a:rPr>
                        <a:t>/Marie </a:t>
                      </a:r>
                      <a:r>
                        <a:rPr lang="it-IT" sz="1000" b="0" i="0" u="none" strike="noStrike" dirty="0">
                          <a:solidFill>
                            <a:srgbClr val="000000"/>
                          </a:solidFill>
                          <a:effectLst/>
                          <a:latin typeface="Arial"/>
                        </a:rPr>
                        <a:t>Claire/Amica/Elle</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77775">
                <a:tc>
                  <a:txBody>
                    <a:bodyPr/>
                    <a:lstStyle/>
                    <a:p>
                      <a:pPr algn="ctr" fontAlgn="b"/>
                      <a:r>
                        <a:rPr lang="it-IT" sz="1000" b="0" i="0" u="none" strike="noStrike">
                          <a:solidFill>
                            <a:srgbClr val="000000"/>
                          </a:solidFill>
                          <a:effectLst/>
                          <a:latin typeface="Arial"/>
                        </a:rPr>
                        <a:t>12</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Milano</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Cucina </a:t>
                      </a:r>
                      <a:r>
                        <a:rPr lang="it-IT" sz="1000" b="0" i="0" u="none" strike="noStrike" dirty="0" smtClean="0">
                          <a:solidFill>
                            <a:srgbClr val="000000"/>
                          </a:solidFill>
                          <a:effectLst/>
                          <a:latin typeface="Arial"/>
                        </a:rPr>
                        <a:t>Moderna/</a:t>
                      </a:r>
                      <a:r>
                        <a:rPr lang="it-IT" sz="1000" b="0" i="0" u="none" strike="noStrike" dirty="0" err="1" smtClean="0">
                          <a:solidFill>
                            <a:srgbClr val="000000"/>
                          </a:solidFill>
                          <a:effectLst/>
                          <a:latin typeface="Arial"/>
                        </a:rPr>
                        <a:t>Sale&amp;Pepe</a:t>
                      </a:r>
                      <a:r>
                        <a:rPr lang="it-IT" sz="1000" b="0" i="0" u="none" strike="noStrike" dirty="0" smtClean="0">
                          <a:solidFill>
                            <a:srgbClr val="000000"/>
                          </a:solidFill>
                          <a:effectLst/>
                          <a:latin typeface="Arial"/>
                        </a:rPr>
                        <a:t>/Cucina </a:t>
                      </a:r>
                      <a:r>
                        <a:rPr lang="it-IT" sz="1000" b="0" i="0" u="none" strike="noStrike" dirty="0">
                          <a:solidFill>
                            <a:srgbClr val="000000"/>
                          </a:solidFill>
                          <a:effectLst/>
                          <a:latin typeface="Arial"/>
                        </a:rPr>
                        <a:t>no </a:t>
                      </a:r>
                      <a:r>
                        <a:rPr lang="it-IT" sz="1000" b="0" i="0" u="none" strike="noStrike" dirty="0" err="1">
                          <a:solidFill>
                            <a:srgbClr val="000000"/>
                          </a:solidFill>
                          <a:effectLst/>
                          <a:latin typeface="Arial"/>
                        </a:rPr>
                        <a:t>problem</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77775">
                <a:tc>
                  <a:txBody>
                    <a:bodyPr/>
                    <a:lstStyle/>
                    <a:p>
                      <a:pPr algn="ctr" fontAlgn="b"/>
                      <a:r>
                        <a:rPr lang="it-IT" sz="1000" b="0" i="0" u="none" strike="noStrike" dirty="0" smtClean="0">
                          <a:solidFill>
                            <a:srgbClr val="000000"/>
                          </a:solidFill>
                          <a:effectLst/>
                          <a:latin typeface="Arial"/>
                        </a:rPr>
                        <a:t>13</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smtClean="0">
                          <a:solidFill>
                            <a:srgbClr val="000000"/>
                          </a:solidFill>
                          <a:effectLst/>
                          <a:latin typeface="Arial"/>
                        </a:rPr>
                        <a:t>Milano</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smtClean="0">
                          <a:solidFill>
                            <a:srgbClr val="000000"/>
                          </a:solidFill>
                          <a:effectLst/>
                          <a:latin typeface="Arial"/>
                        </a:rPr>
                        <a:t>La Gazzetta dello</a:t>
                      </a:r>
                      <a:r>
                        <a:rPr lang="it-IT" sz="1000" b="0" i="0" u="none" strike="noStrike" baseline="0" dirty="0" smtClean="0">
                          <a:solidFill>
                            <a:srgbClr val="000000"/>
                          </a:solidFill>
                          <a:effectLst/>
                          <a:latin typeface="Arial"/>
                        </a:rPr>
                        <a:t> Sport</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smtClean="0">
                          <a:solidFill>
                            <a:srgbClr val="000000"/>
                          </a:solidFill>
                          <a:effectLst/>
                          <a:latin typeface="Arial"/>
                        </a:rPr>
                        <a:t>46-55</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smtClean="0">
                          <a:solidFill>
                            <a:srgbClr val="000000"/>
                          </a:solidFill>
                          <a:effectLst/>
                          <a:latin typeface="Arial"/>
                        </a:rPr>
                        <a:t>Uomo</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r>
              <a:tr h="77775">
                <a:tc>
                  <a:txBody>
                    <a:bodyPr/>
                    <a:lstStyle/>
                    <a:p>
                      <a:pPr algn="ctr" fontAlgn="b"/>
                      <a:r>
                        <a:rPr lang="it-IT" sz="1000" b="0" i="0" u="none" strike="noStrike" dirty="0" smtClean="0">
                          <a:solidFill>
                            <a:srgbClr val="000000"/>
                          </a:solidFill>
                          <a:effectLst/>
                          <a:latin typeface="Arial"/>
                        </a:rPr>
                        <a:t>14</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smtClean="0">
                          <a:solidFill>
                            <a:srgbClr val="000000"/>
                          </a:solidFill>
                          <a:effectLst/>
                          <a:latin typeface="Arial"/>
                        </a:rPr>
                        <a:t>Milano</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smtClean="0">
                          <a:solidFill>
                            <a:srgbClr val="000000"/>
                          </a:solidFill>
                          <a:effectLst/>
                          <a:latin typeface="Arial"/>
                        </a:rPr>
                        <a:t>Il Corriere dello Sport</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smtClean="0">
                          <a:solidFill>
                            <a:srgbClr val="000000"/>
                          </a:solidFill>
                          <a:effectLst/>
                          <a:latin typeface="Arial"/>
                        </a:rPr>
                        <a:t>35-45</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smtClean="0">
                          <a:solidFill>
                            <a:srgbClr val="000000"/>
                          </a:solidFill>
                          <a:effectLst/>
                          <a:latin typeface="Arial"/>
                        </a:rPr>
                        <a:t>Uomo</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15</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Corriere della Sera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16</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La Repubblica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17</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La Repubblica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18</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Il Sole 24 Ore </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19</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Il Messaggero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20</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Panorama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21</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Cucina </a:t>
                      </a:r>
                      <a:r>
                        <a:rPr lang="it-IT" sz="1000" b="0" i="0" u="none" strike="noStrike" dirty="0" smtClean="0">
                          <a:solidFill>
                            <a:srgbClr val="000000"/>
                          </a:solidFill>
                          <a:effectLst/>
                          <a:latin typeface="Arial"/>
                        </a:rPr>
                        <a:t>Moderna/</a:t>
                      </a:r>
                      <a:r>
                        <a:rPr lang="it-IT" sz="1000" b="0" i="0" u="none" strike="noStrike" dirty="0" err="1" smtClean="0">
                          <a:solidFill>
                            <a:srgbClr val="000000"/>
                          </a:solidFill>
                          <a:effectLst/>
                          <a:latin typeface="Arial"/>
                        </a:rPr>
                        <a:t>Sale&amp;Pepe</a:t>
                      </a:r>
                      <a:r>
                        <a:rPr lang="it-IT" sz="1000" b="0" i="0" u="none" strike="noStrike" dirty="0" smtClean="0">
                          <a:solidFill>
                            <a:srgbClr val="000000"/>
                          </a:solidFill>
                          <a:effectLst/>
                          <a:latin typeface="Arial"/>
                        </a:rPr>
                        <a:t>/Cucina </a:t>
                      </a:r>
                      <a:r>
                        <a:rPr lang="it-IT" sz="1000" b="0" i="0" u="none" strike="noStrike" dirty="0">
                          <a:solidFill>
                            <a:srgbClr val="000000"/>
                          </a:solidFill>
                          <a:effectLst/>
                          <a:latin typeface="Arial"/>
                        </a:rPr>
                        <a:t>no </a:t>
                      </a:r>
                      <a:r>
                        <a:rPr lang="it-IT" sz="1000" b="0" i="0" u="none" strike="noStrike" dirty="0" err="1">
                          <a:solidFill>
                            <a:srgbClr val="000000"/>
                          </a:solidFill>
                          <a:effectLst/>
                          <a:latin typeface="Arial"/>
                        </a:rPr>
                        <a:t>problem</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22</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Io Donna/D-La Repubblica delle </a:t>
                      </a:r>
                      <a:r>
                        <a:rPr lang="it-IT" sz="1000" b="0" i="0" u="none" strike="noStrike" dirty="0" smtClean="0">
                          <a:solidFill>
                            <a:srgbClr val="000000"/>
                          </a:solidFill>
                          <a:effectLst/>
                          <a:latin typeface="Arial"/>
                        </a:rPr>
                        <a:t>Donne/Grazia/Gioia</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23</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Donna moderna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24</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dirty="0" err="1" smtClean="0">
                          <a:solidFill>
                            <a:srgbClr val="000000"/>
                          </a:solidFill>
                          <a:effectLst/>
                          <a:latin typeface="Arial"/>
                        </a:rPr>
                        <a:t>Cosmopolitan</a:t>
                      </a:r>
                      <a:r>
                        <a:rPr lang="it-IT" sz="1000" b="0" i="0" u="none" strike="noStrike" dirty="0" smtClean="0">
                          <a:solidFill>
                            <a:srgbClr val="000000"/>
                          </a:solidFill>
                          <a:effectLst/>
                          <a:latin typeface="Arial"/>
                        </a:rPr>
                        <a:t>/Marie </a:t>
                      </a:r>
                      <a:r>
                        <a:rPr lang="it-IT" sz="1000" b="0" i="0" u="none" strike="noStrike" dirty="0">
                          <a:solidFill>
                            <a:srgbClr val="000000"/>
                          </a:solidFill>
                          <a:effectLst/>
                          <a:latin typeface="Arial"/>
                        </a:rPr>
                        <a:t>Claire/Amica/Elle</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25</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Roma</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Capital/Class/For Men </a:t>
                      </a:r>
                      <a:r>
                        <a:rPr lang="it-IT" sz="1000" b="0" i="0" u="none" strike="noStrike" dirty="0" smtClean="0">
                          <a:solidFill>
                            <a:srgbClr val="000000"/>
                          </a:solidFill>
                          <a:effectLst/>
                          <a:latin typeface="Arial"/>
                        </a:rPr>
                        <a:t>Magazine</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Uomo</a:t>
                      </a:r>
                    </a:p>
                  </a:txBody>
                  <a:tcPr marL="9525" marR="9525" marT="9525" marB="0" anchor="b">
                    <a:solidFill>
                      <a:schemeClr val="bg1">
                        <a:lumMod val="95000"/>
                      </a:schemeClr>
                    </a:solidFill>
                  </a:tcPr>
                </a:tc>
              </a:tr>
            </a:tbl>
          </a:graphicData>
        </a:graphic>
      </p:graphicFrame>
    </p:spTree>
    <p:extLst>
      <p:ext uri="{BB962C8B-B14F-4D97-AF65-F5344CB8AC3E}">
        <p14:creationId xmlns:p14="http://schemas.microsoft.com/office/powerpoint/2010/main" xmlns="" val="8787593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p:cNvSpPr txBox="1">
            <a:spLocks/>
          </p:cNvSpPr>
          <p:nvPr/>
        </p:nvSpPr>
        <p:spPr bwMode="auto">
          <a:xfrm>
            <a:off x="182563" y="187265"/>
            <a:ext cx="86614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400"/>
              </a:spcBef>
              <a:spcAft>
                <a:spcPct val="0"/>
              </a:spcAft>
            </a:pPr>
            <a:r>
              <a:rPr lang="it-IT" sz="2400" b="1" dirty="0" smtClean="0">
                <a:solidFill>
                  <a:srgbClr val="595959"/>
                </a:solidFill>
              </a:rPr>
              <a:t>I driver di lettura </a:t>
            </a:r>
          </a:p>
        </p:txBody>
      </p:sp>
      <p:cxnSp>
        <p:nvCxnSpPr>
          <p:cNvPr id="8" name="Connettore 2 7"/>
          <p:cNvCxnSpPr>
            <a:endCxn id="27" idx="0"/>
          </p:cNvCxnSpPr>
          <p:nvPr/>
        </p:nvCxnSpPr>
        <p:spPr>
          <a:xfrm flipH="1">
            <a:off x="4513263" y="1647953"/>
            <a:ext cx="12701" cy="4030690"/>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V="1">
            <a:off x="1636713" y="3651805"/>
            <a:ext cx="5902325" cy="1587"/>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3711678" y="996170"/>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del nuovo</a:t>
            </a:r>
          </a:p>
          <a:p>
            <a:pPr algn="ctr"/>
            <a:r>
              <a:rPr lang="it-IT" sz="1200" dirty="0" smtClean="0"/>
              <a:t>Uscita da sé e verso il mondo </a:t>
            </a:r>
            <a:endParaRPr lang="it-IT" sz="1200" dirty="0"/>
          </a:p>
        </p:txBody>
      </p:sp>
      <p:sp>
        <p:nvSpPr>
          <p:cNvPr id="27" name="Rettangolo arrotondato 26"/>
          <p:cNvSpPr/>
          <p:nvPr/>
        </p:nvSpPr>
        <p:spPr>
          <a:xfrm>
            <a:off x="3699803" y="5678643"/>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di sicurezza e confort</a:t>
            </a:r>
          </a:p>
        </p:txBody>
      </p:sp>
      <p:sp>
        <p:nvSpPr>
          <p:cNvPr id="30" name="Rettangolo arrotondato 29"/>
          <p:cNvSpPr/>
          <p:nvPr/>
        </p:nvSpPr>
        <p:spPr>
          <a:xfrm>
            <a:off x="-1" y="3355899"/>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Affermazione di sé</a:t>
            </a:r>
            <a:endParaRPr lang="it-IT" sz="1200" dirty="0"/>
          </a:p>
        </p:txBody>
      </p:sp>
      <p:sp>
        <p:nvSpPr>
          <p:cNvPr id="31" name="Rettangolo arrotondato 30"/>
          <p:cNvSpPr/>
          <p:nvPr/>
        </p:nvSpPr>
        <p:spPr>
          <a:xfrm>
            <a:off x="7539038" y="3344406"/>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Armonia con l'ambiente</a:t>
            </a:r>
            <a:endParaRPr lang="it-IT" sz="1200" dirty="0"/>
          </a:p>
        </p:txBody>
      </p:sp>
      <p:sp>
        <p:nvSpPr>
          <p:cNvPr id="20" name="Rettangolo arrotondato 19"/>
          <p:cNvSpPr/>
          <p:nvPr/>
        </p:nvSpPr>
        <p:spPr>
          <a:xfrm>
            <a:off x="1187354" y="1864425"/>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bg1">
                    <a:lumMod val="75000"/>
                  </a:schemeClr>
                </a:solidFill>
              </a:rPr>
              <a:t>Il lettore curioso</a:t>
            </a:r>
            <a:r>
              <a:rPr lang="it-IT" sz="1400" dirty="0" smtClean="0">
                <a:solidFill>
                  <a:schemeClr val="bg1">
                    <a:lumMod val="75000"/>
                  </a:schemeClr>
                </a:solidFill>
              </a:rPr>
              <a:t>: la lettura è il mezzo d'eccezione per uscire da se stessi e ampliare i propri orizzonti,  imparare (anche a fare) cose nuove, in un percorso mai concluso di arricchimento personale </a:t>
            </a:r>
            <a:endParaRPr lang="it-IT" sz="1400" dirty="0">
              <a:solidFill>
                <a:schemeClr val="bg1">
                  <a:lumMod val="75000"/>
                </a:schemeClr>
              </a:solidFill>
            </a:endParaRPr>
          </a:p>
        </p:txBody>
      </p:sp>
      <p:sp>
        <p:nvSpPr>
          <p:cNvPr id="33" name="Rettangolo arrotondato 32"/>
          <p:cNvSpPr/>
          <p:nvPr/>
        </p:nvSpPr>
        <p:spPr>
          <a:xfrm>
            <a:off x="4710318" y="1864425"/>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bg1">
                    <a:lumMod val="75000"/>
                  </a:schemeClr>
                </a:solidFill>
              </a:rPr>
              <a:t>Il </a:t>
            </a:r>
            <a:r>
              <a:rPr lang="it-IT" sz="1400" b="1" dirty="0" smtClean="0">
                <a:solidFill>
                  <a:schemeClr val="bg1">
                    <a:lumMod val="75000"/>
                  </a:schemeClr>
                </a:solidFill>
              </a:rPr>
              <a:t>lettore social</a:t>
            </a:r>
            <a:r>
              <a:rPr lang="it-IT" sz="1400" dirty="0" smtClean="0">
                <a:solidFill>
                  <a:schemeClr val="bg1">
                    <a:lumMod val="75000"/>
                  </a:schemeClr>
                </a:solidFill>
              </a:rPr>
              <a:t>: antidoto alla solitudine e all'anomia del vivere contemporaneo, i giornali si fanno piattaforme relazionali, punto di incontro virtuale di una comunità ritrovata </a:t>
            </a:r>
            <a:endParaRPr lang="it-IT" sz="1400" dirty="0">
              <a:solidFill>
                <a:schemeClr val="bg1">
                  <a:lumMod val="75000"/>
                </a:schemeClr>
              </a:solidFill>
            </a:endParaRPr>
          </a:p>
        </p:txBody>
      </p:sp>
      <p:sp>
        <p:nvSpPr>
          <p:cNvPr id="40" name="Rettangolo arrotondato 39"/>
          <p:cNvSpPr/>
          <p:nvPr/>
        </p:nvSpPr>
        <p:spPr>
          <a:xfrm>
            <a:off x="1187354" y="4083131"/>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bg1">
                    <a:lumMod val="75000"/>
                  </a:schemeClr>
                </a:solidFill>
              </a:rPr>
              <a:t>Il lettore impegnato</a:t>
            </a:r>
            <a:r>
              <a:rPr lang="it-IT" sz="1400" dirty="0" smtClean="0">
                <a:solidFill>
                  <a:schemeClr val="bg1">
                    <a:lumMod val="75000"/>
                  </a:schemeClr>
                </a:solidFill>
              </a:rPr>
              <a:t>: la competenza e la consapevolezza come strumenti di presa sulla realtà; la lettura come trasferimento di potere all'individuo, più sicuro nel mondo perché più capace di comprenderlo  </a:t>
            </a:r>
            <a:endParaRPr lang="it-IT" sz="1400" b="1" dirty="0">
              <a:solidFill>
                <a:schemeClr val="bg1">
                  <a:lumMod val="75000"/>
                </a:schemeClr>
              </a:solidFill>
            </a:endParaRPr>
          </a:p>
        </p:txBody>
      </p:sp>
      <p:sp>
        <p:nvSpPr>
          <p:cNvPr id="41" name="Rettangolo arrotondato 40"/>
          <p:cNvSpPr/>
          <p:nvPr/>
        </p:nvSpPr>
        <p:spPr>
          <a:xfrm>
            <a:off x="4710318" y="4083131"/>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tx1">
                    <a:lumMod val="65000"/>
                    <a:lumOff val="35000"/>
                  </a:schemeClr>
                </a:solidFill>
              </a:rPr>
              <a:t>Il lettore </a:t>
            </a:r>
            <a:r>
              <a:rPr lang="it-IT" sz="1400" b="1" dirty="0" smtClean="0">
                <a:solidFill>
                  <a:schemeClr val="tx1">
                    <a:lumMod val="65000"/>
                    <a:lumOff val="35000"/>
                  </a:schemeClr>
                </a:solidFill>
              </a:rPr>
              <a:t>spensierato</a:t>
            </a:r>
            <a:r>
              <a:rPr lang="it-IT" sz="1400" dirty="0" smtClean="0">
                <a:solidFill>
                  <a:schemeClr val="tx1">
                    <a:lumMod val="65000"/>
                    <a:lumOff val="35000"/>
                  </a:schemeClr>
                </a:solidFill>
              </a:rPr>
              <a:t>: la seduzione della parola, delle immagini, della carta, diventa un balsamo per lo spirito; la lettura come momento intimo di gratificazione che lenisce la fatica del quotidiano  </a:t>
            </a:r>
            <a:endParaRPr lang="it-IT" sz="1400" dirty="0">
              <a:solidFill>
                <a:schemeClr val="tx1">
                  <a:lumMod val="65000"/>
                  <a:lumOff val="35000"/>
                </a:schemeClr>
              </a:solidFill>
            </a:endParaRPr>
          </a:p>
        </p:txBody>
      </p:sp>
    </p:spTree>
    <p:extLst>
      <p:ext uri="{BB962C8B-B14F-4D97-AF65-F5344CB8AC3E}">
        <p14:creationId xmlns:p14="http://schemas.microsoft.com/office/powerpoint/2010/main" xmlns="" val="3754134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Evasione e sogno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Il lettore spensierato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Le testate a pagamento – soprattutto le riviste – rappresentano per molti </a:t>
            </a:r>
          </a:p>
          <a:p>
            <a:pPr marL="736600" lvl="2" indent="-285750" algn="just">
              <a:lnSpc>
                <a:spcPts val="1920"/>
              </a:lnSpc>
              <a:spcBef>
                <a:spcPts val="0"/>
              </a:spcBef>
              <a:spcAft>
                <a:spcPts val="400"/>
              </a:spcAft>
            </a:pPr>
            <a:r>
              <a:rPr lang="it-IT" sz="1400" dirty="0">
                <a:solidFill>
                  <a:schemeClr val="tx1">
                    <a:lumMod val="75000"/>
                    <a:lumOff val="25000"/>
                  </a:schemeClr>
                </a:solidFill>
                <a:latin typeface="Arial"/>
                <a:cs typeface="Arial"/>
              </a:rPr>
              <a:t>uno </a:t>
            </a:r>
            <a:r>
              <a:rPr lang="it-IT" sz="1400" b="1" dirty="0">
                <a:solidFill>
                  <a:schemeClr val="accent3">
                    <a:lumMod val="75000"/>
                  </a:schemeClr>
                </a:solidFill>
                <a:latin typeface="Arial"/>
                <a:cs typeface="Arial"/>
              </a:rPr>
              <a:t>strumento di evasione dal quotidiano</a:t>
            </a:r>
            <a:r>
              <a:rPr lang="it-IT" sz="1400" dirty="0">
                <a:solidFill>
                  <a:schemeClr val="tx1">
                    <a:lumMod val="75000"/>
                    <a:lumOff val="25000"/>
                  </a:schemeClr>
                </a:solidFill>
                <a:latin typeface="Arial"/>
                <a:cs typeface="Arial"/>
              </a:rPr>
              <a:t>, di sospensione della dimensione doveristica </a:t>
            </a:r>
          </a:p>
          <a:p>
            <a:pPr marL="736600" lvl="2" indent="-285750" algn="just">
              <a:lnSpc>
                <a:spcPts val="1920"/>
              </a:lnSpc>
              <a:spcBef>
                <a:spcPts val="0"/>
              </a:spcBef>
              <a:spcAft>
                <a:spcPts val="400"/>
              </a:spcAft>
            </a:pPr>
            <a:r>
              <a:rPr lang="it-IT" sz="1400" dirty="0">
                <a:solidFill>
                  <a:schemeClr val="tx1">
                    <a:lumMod val="75000"/>
                    <a:lumOff val="25000"/>
                  </a:schemeClr>
                </a:solidFill>
                <a:latin typeface="Arial"/>
                <a:cs typeface="Arial"/>
              </a:rPr>
              <a:t>la </a:t>
            </a:r>
            <a:r>
              <a:rPr lang="it-IT" sz="1400" b="1" dirty="0">
                <a:solidFill>
                  <a:schemeClr val="accent3">
                    <a:lumMod val="75000"/>
                  </a:schemeClr>
                </a:solidFill>
                <a:latin typeface="Arial"/>
                <a:cs typeface="Arial"/>
              </a:rPr>
              <a:t>porta di accesso a un universo parallelo </a:t>
            </a:r>
            <a:r>
              <a:rPr lang="it-IT" sz="1400" dirty="0">
                <a:solidFill>
                  <a:schemeClr val="tx1">
                    <a:lumMod val="75000"/>
                    <a:lumOff val="25000"/>
                  </a:schemeClr>
                </a:solidFill>
                <a:latin typeface="Arial"/>
                <a:cs typeface="Arial"/>
              </a:rPr>
              <a:t>di emozione, sogno, spensieratezza, che produce un sollievo momentaneo </a:t>
            </a:r>
            <a:r>
              <a:rPr lang="it-IT" sz="1400" dirty="0" smtClean="0">
                <a:solidFill>
                  <a:schemeClr val="tx1">
                    <a:lumMod val="75000"/>
                    <a:lumOff val="25000"/>
                  </a:schemeClr>
                </a:solidFill>
                <a:latin typeface="Arial"/>
                <a:cs typeface="Arial"/>
              </a:rPr>
              <a:t>dalla fatica e dalle preoccupazioni </a:t>
            </a:r>
          </a:p>
          <a:p>
            <a:pPr marL="736600" lvl="2" indent="-285750" algn="just">
              <a:lnSpc>
                <a:spcPts val="1920"/>
              </a:lnSpc>
              <a:spcBef>
                <a:spcPts val="0"/>
              </a:spcBef>
              <a:spcAft>
                <a:spcPts val="400"/>
              </a:spcAft>
            </a:pPr>
            <a:endParaRPr lang="it-IT" sz="1400" dirty="0">
              <a:solidFill>
                <a:schemeClr val="tx1">
                  <a:lumMod val="75000"/>
                  <a:lumOff val="25000"/>
                </a:schemeClr>
              </a:solidFill>
              <a:latin typeface="Arial"/>
              <a:cs typeface="Aria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Affinché le testate possano assolvere a questa funzione – saturando così un bisogno molto diffuso e profondamente radicato nei lettori – la specificità dell'esperienza fruitiva e il tipo di supporto (carta o digitale) assume un ruolo essenziale</a:t>
            </a: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Arial"/>
                <a:cs typeface="Arial"/>
              </a:rPr>
              <a:t>la fruizione delle testate a pagamento assume per tutti </a:t>
            </a:r>
            <a:r>
              <a:rPr lang="it-IT" sz="1400" b="1" dirty="0" smtClean="0">
                <a:solidFill>
                  <a:schemeClr val="accent3">
                    <a:lumMod val="75000"/>
                  </a:schemeClr>
                </a:solidFill>
                <a:latin typeface="Arial"/>
                <a:cs typeface="Arial"/>
              </a:rPr>
              <a:t>una connotazione rituale e immersiva</a:t>
            </a:r>
            <a:r>
              <a:rPr lang="it-IT" sz="1400" dirty="0" smtClean="0">
                <a:solidFill>
                  <a:schemeClr val="tx1">
                    <a:lumMod val="75000"/>
                    <a:lumOff val="25000"/>
                  </a:schemeClr>
                </a:solidFill>
                <a:latin typeface="Arial"/>
                <a:cs typeface="Arial"/>
              </a:rPr>
              <a:t>, all'insegna di una inevitabile e gradita lentezza, dovuta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alla ricchezza </a:t>
            </a:r>
            <a:r>
              <a:rPr lang="it-IT" dirty="0">
                <a:solidFill>
                  <a:schemeClr val="tx1">
                    <a:lumMod val="75000"/>
                    <a:lumOff val="25000"/>
                  </a:schemeClr>
                </a:solidFill>
                <a:latin typeface="Arial"/>
                <a:cs typeface="Arial"/>
              </a:rPr>
              <a:t>dei </a:t>
            </a:r>
            <a:r>
              <a:rPr lang="it-IT" dirty="0" smtClean="0">
                <a:solidFill>
                  <a:schemeClr val="tx1">
                    <a:lumMod val="75000"/>
                    <a:lumOff val="25000"/>
                  </a:schemeClr>
                </a:solidFill>
                <a:latin typeface="Arial"/>
                <a:cs typeface="Arial"/>
              </a:rPr>
              <a:t>contenuti: discorsività</a:t>
            </a:r>
            <a:r>
              <a:rPr lang="it-IT" dirty="0">
                <a:solidFill>
                  <a:schemeClr val="tx1">
                    <a:lumMod val="75000"/>
                    <a:lumOff val="25000"/>
                  </a:schemeClr>
                </a:solidFill>
                <a:latin typeface="Arial"/>
                <a:cs typeface="Arial"/>
              </a:rPr>
              <a:t>, narratività vs. la stringatezza e i codici audiovisuali delle fonti </a:t>
            </a:r>
            <a:r>
              <a:rPr lang="it-IT" dirty="0" smtClean="0">
                <a:solidFill>
                  <a:schemeClr val="tx1">
                    <a:lumMod val="75000"/>
                    <a:lumOff val="25000"/>
                  </a:schemeClr>
                </a:solidFill>
                <a:latin typeface="Arial"/>
                <a:cs typeface="Arial"/>
              </a:rPr>
              <a:t>gratuite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alle caratteristiche intrinseche della testata in quanto prodotto editoriale, con una struttura articolata e "direttiva" che suggerisce un percorso vs. la fruizione ipertestuale di internet </a:t>
            </a:r>
            <a:endParaRPr lang="it-IT" dirty="0">
              <a:solidFill>
                <a:schemeClr val="tx1">
                  <a:lumMod val="75000"/>
                  <a:lumOff val="25000"/>
                </a:schemeClr>
              </a:solidFill>
              <a:latin typeface="Arial"/>
              <a:cs typeface="Aria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Arial"/>
                <a:cs typeface="Arial"/>
              </a:rPr>
              <a:t>soprattutto per chi predilige la versione cartacea, la testata è </a:t>
            </a:r>
            <a:r>
              <a:rPr lang="it-IT" sz="1400" b="1" dirty="0" smtClean="0">
                <a:solidFill>
                  <a:schemeClr val="accent3">
                    <a:lumMod val="75000"/>
                  </a:schemeClr>
                </a:solidFill>
                <a:latin typeface="Arial"/>
                <a:cs typeface="Arial"/>
              </a:rPr>
              <a:t>un "oggetto" con cui si stabilisce una relazione ingaggiante sul piano sensoriale</a:t>
            </a:r>
            <a:r>
              <a:rPr lang="it-IT" sz="1400" dirty="0" smtClean="0">
                <a:solidFill>
                  <a:schemeClr val="tx1">
                    <a:lumMod val="75000"/>
                    <a:lumOff val="25000"/>
                  </a:schemeClr>
                </a:solidFill>
                <a:latin typeface="Arial"/>
                <a:cs typeface="Arial"/>
              </a:rPr>
              <a:t> (e non solo mentale), così da favorire la possibilità di venirne assorbiti e di estraniarsi dalla realtà </a:t>
            </a:r>
          </a:p>
        </p:txBody>
      </p:sp>
    </p:spTree>
    <p:extLst>
      <p:ext uri="{BB962C8B-B14F-4D97-AF65-F5344CB8AC3E}">
        <p14:creationId xmlns:p14="http://schemas.microsoft.com/office/powerpoint/2010/main" xmlns="" val="2231493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Evasione e sogno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 effetto rilassante e ipnotico </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Sebbene questa motivazione possa essere attivata da qualsiasi tipo di testata (anche dalla più impegnata), il tipo di contenuti più capaci di presidiare questa motivazione sono di solito  </a:t>
            </a:r>
          </a:p>
          <a:p>
            <a:pPr marL="736600" lvl="2" indent="-285750" algn="just">
              <a:lnSpc>
                <a:spcPts val="1920"/>
              </a:lnSpc>
              <a:spcBef>
                <a:spcPts val="0"/>
              </a:spcBef>
              <a:spcAft>
                <a:spcPts val="400"/>
              </a:spcAft>
            </a:pPr>
            <a:r>
              <a:rPr lang="it-IT" sz="1400" dirty="0">
                <a:solidFill>
                  <a:schemeClr val="tx1">
                    <a:lumMod val="75000"/>
                    <a:lumOff val="25000"/>
                  </a:schemeClr>
                </a:solidFill>
                <a:latin typeface="Arial"/>
                <a:cs typeface="Arial"/>
              </a:rPr>
              <a:t>leggeri, </a:t>
            </a:r>
            <a:r>
              <a:rPr lang="it-IT" sz="1400" dirty="0" smtClean="0">
                <a:solidFill>
                  <a:schemeClr val="tx1">
                    <a:lumMod val="75000"/>
                    <a:lumOff val="25000"/>
                  </a:schemeClr>
                </a:solidFill>
                <a:latin typeface="Arial"/>
                <a:cs typeface="Arial"/>
              </a:rPr>
              <a:t>facili, non devono richiedere un elevato costo cognitivo da parte del lettore</a:t>
            </a: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Arial"/>
                <a:cs typeface="Arial"/>
              </a:rPr>
              <a:t>seducenti</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perché tratteggiano realtà difficilmente attingibili nella vita reale, </a:t>
            </a:r>
            <a:r>
              <a:rPr lang="it-IT" dirty="0" smtClean="0">
                <a:solidFill>
                  <a:schemeClr val="tx1">
                    <a:lumMod val="75000"/>
                    <a:lumOff val="25000"/>
                  </a:schemeClr>
                </a:solidFill>
                <a:latin typeface="Arial"/>
                <a:cs typeface="Arial"/>
              </a:rPr>
              <a:t>posizionandosi decisamente in una sfera di aspirazionalità spinta </a:t>
            </a:r>
            <a:endParaRPr lang="it-IT" dirty="0">
              <a:solidFill>
                <a:schemeClr val="tx1">
                  <a:lumMod val="75000"/>
                  <a:lumOff val="25000"/>
                </a:schemeClr>
              </a:solidFill>
              <a:latin typeface="Arial"/>
              <a:cs typeface="Aria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perché si accompagnano a immagini esteticamente accattivanti, sofisticate, patinate </a:t>
            </a:r>
            <a:endParaRPr lang="it-IT" dirty="0">
              <a:solidFill>
                <a:schemeClr val="tx1">
                  <a:lumMod val="75000"/>
                  <a:lumOff val="25000"/>
                </a:schemeClr>
              </a:solidFill>
              <a:latin typeface="Arial"/>
              <a:cs typeface="Arial"/>
            </a:endParaRP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L'effetto che questo tipo di contenuti produce è </a:t>
            </a:r>
            <a:r>
              <a:rPr lang="it-IT" sz="1400" b="1" dirty="0" smtClean="0">
                <a:solidFill>
                  <a:schemeClr val="accent3">
                    <a:lumMod val="75000"/>
                  </a:schemeClr>
                </a:solidFill>
              </a:rPr>
              <a:t>rilassante e ipnotico</a:t>
            </a:r>
            <a:r>
              <a:rPr lang="it-IT" sz="1400" dirty="0" smtClean="0">
                <a:solidFill>
                  <a:schemeClr val="tx1">
                    <a:lumMod val="75000"/>
                    <a:lumOff val="25000"/>
                  </a:schemeClr>
                </a:solidFill>
              </a:rPr>
              <a:t>: il lettore può lasciarsi andare alle proprie fantasticherie, allentare le tensioni del quotidiano, bonificare le proprie ansie rifugiandosi in una "bolla </a:t>
            </a:r>
            <a:r>
              <a:rPr lang="it-IT" sz="1400" dirty="0" err="1" smtClean="0">
                <a:solidFill>
                  <a:schemeClr val="tx1">
                    <a:lumMod val="75000"/>
                    <a:lumOff val="25000"/>
                  </a:schemeClr>
                </a:solidFill>
              </a:rPr>
              <a:t>finzionale</a:t>
            </a:r>
            <a:r>
              <a:rPr lang="it-IT" sz="1400" dirty="0" smtClean="0">
                <a:solidFill>
                  <a:schemeClr val="tx1">
                    <a:lumMod val="75000"/>
                    <a:lumOff val="25000"/>
                  </a:schemeClr>
                </a:solidFill>
              </a:rPr>
              <a:t>" confortante che assume la funzione di una </a:t>
            </a:r>
            <a:r>
              <a:rPr lang="it-IT" sz="1400" b="1" dirty="0" smtClean="0">
                <a:solidFill>
                  <a:schemeClr val="accent3">
                    <a:lumMod val="75000"/>
                  </a:schemeClr>
                </a:solidFill>
              </a:rPr>
              <a:t>sorta di "oggetto transizionale" per adulti</a:t>
            </a:r>
            <a:r>
              <a:rPr lang="it-IT" sz="1400" dirty="0" smtClean="0">
                <a:solidFill>
                  <a:schemeClr val="tx1">
                    <a:lumMod val="75000"/>
                    <a:lumOff val="25000"/>
                  </a:schemeClr>
                </a:solidFill>
              </a:rPr>
              <a:t>. </a:t>
            </a:r>
          </a:p>
          <a:p>
            <a:pPr algn="just">
              <a:lnSpc>
                <a:spcPts val="1920"/>
              </a:lnSpc>
              <a:spcBef>
                <a:spcPts val="0"/>
              </a:spcBef>
            </a:pPr>
            <a:endParaRPr lang="it-IT" sz="1400" dirty="0">
              <a:solidFill>
                <a:schemeClr val="tx1">
                  <a:lumMod val="75000"/>
                  <a:lumOff val="25000"/>
                </a:schemeClr>
              </a:solidFill>
            </a:endParaRPr>
          </a:p>
        </p:txBody>
      </p:sp>
      <p:sp>
        <p:nvSpPr>
          <p:cNvPr id="4" name="Скругленный прямоугольник 4"/>
          <p:cNvSpPr/>
          <p:nvPr/>
        </p:nvSpPr>
        <p:spPr>
          <a:xfrm>
            <a:off x="182562" y="5189125"/>
            <a:ext cx="8761413" cy="83676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"Le stupidaggini ti fanno andare avanti, la vita è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dura … avere </a:t>
            </a:r>
            <a:r>
              <a:rPr lang="it-IT" sz="1200" i="1" dirty="0">
                <a:solidFill>
                  <a:srgbClr val="5F5F5F"/>
                </a:solidFill>
                <a:latin typeface="Arial" panose="020B0604020202020204" pitchFamily="34" charset="0"/>
                <a:ea typeface="MS PGothic" pitchFamily="34" charset="-128"/>
                <a:cs typeface="Arial" panose="020B0604020202020204" pitchFamily="34" charset="0"/>
              </a:rPr>
              <a:t>le pagine di Chi nella borsa è avere sempre una possibilità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di trovare un </a:t>
            </a:r>
            <a:r>
              <a:rPr lang="it-IT" sz="1200" i="1" dirty="0">
                <a:solidFill>
                  <a:srgbClr val="5F5F5F"/>
                </a:solidFill>
                <a:latin typeface="Arial" panose="020B0604020202020204" pitchFamily="34" charset="0"/>
                <a:ea typeface="MS PGothic" pitchFamily="34" charset="-128"/>
                <a:cs typeface="Arial" panose="020B0604020202020204" pitchFamily="34" charset="0"/>
              </a:rPr>
              <a:t>po’ di allegria, le chiacchiere, quelle che si fanno per passare il tempo pour </a:t>
            </a:r>
            <a:r>
              <a:rPr lang="it-IT" sz="1200" i="1" dirty="0" err="1">
                <a:solidFill>
                  <a:srgbClr val="5F5F5F"/>
                </a:solidFill>
                <a:latin typeface="Arial" panose="020B0604020202020204" pitchFamily="34" charset="0"/>
                <a:ea typeface="MS PGothic" pitchFamily="34" charset="-128"/>
                <a:cs typeface="Arial" panose="020B0604020202020204" pitchFamily="34" charset="0"/>
              </a:rPr>
              <a:t>parler</a:t>
            </a:r>
            <a:r>
              <a:rPr lang="it-IT" sz="1200" i="1" dirty="0">
                <a:solidFill>
                  <a:srgbClr val="5F5F5F"/>
                </a:solidFill>
                <a:latin typeface="Arial" panose="020B0604020202020204" pitchFamily="34" charset="0"/>
                <a:ea typeface="MS PGothic" pitchFamily="34" charset="-128"/>
                <a:cs typeface="Arial" panose="020B0604020202020204" pitchFamily="34" charset="0"/>
              </a:rPr>
              <a:t>. È come stare un po’ con una comare, con chi hai un rapporto intimo, ti conosci bene, ti fai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compagnia"</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(Cristina</a:t>
            </a:r>
            <a:r>
              <a:rPr lang="it-IT" sz="1200" i="1" dirty="0">
                <a:solidFill>
                  <a:srgbClr val="5F5F5F"/>
                </a:solidFill>
                <a:latin typeface="Arial" panose="020B0604020202020204" pitchFamily="34" charset="0"/>
                <a:ea typeface="MS PGothic" pitchFamily="34" charset="-128"/>
                <a:cs typeface="Arial" panose="020B0604020202020204" pitchFamily="34" charset="0"/>
              </a:rPr>
              <a:t>, 54,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Bologna, Chi)</a:t>
            </a:r>
          </a:p>
        </p:txBody>
      </p:sp>
    </p:spTree>
    <p:extLst>
      <p:ext uri="{BB962C8B-B14F-4D97-AF65-F5344CB8AC3E}">
        <p14:creationId xmlns:p14="http://schemas.microsoft.com/office/powerpoint/2010/main" xmlns="" val="32960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Evasione e sogno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Sognar(si) in un "altrove"</a:t>
            </a:r>
            <a:endParaRPr lang="it-IT" sz="2000" b="1" i="1" dirty="0">
              <a:solidFill>
                <a:schemeClr val="tx1">
                  <a:lumMod val="65000"/>
                  <a:lumOff val="35000"/>
                </a:schemeClr>
              </a:solidFill>
              <a:latin typeface="Arial"/>
              <a:ea typeface="+mj-ea"/>
              <a:cs typeface="Arial"/>
            </a:endParaRPr>
          </a:p>
        </p:txBody>
      </p:sp>
      <p:pic>
        <p:nvPicPr>
          <p:cNvPr id="2" name="Immagine 1"/>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15887" y="1081546"/>
            <a:ext cx="3625792" cy="5090654"/>
          </a:xfrm>
          <a:prstGeom prst="rect">
            <a:avLst/>
          </a:prstGeom>
          <a:ln>
            <a:noFill/>
          </a:ln>
          <a:effectLst>
            <a:outerShdw blurRad="292100" dist="139700" dir="2700000" algn="tl" rotWithShape="0">
              <a:srgbClr val="333333">
                <a:alpha val="65000"/>
              </a:srgbClr>
            </a:outerShdw>
          </a:effectLst>
        </p:spPr>
      </p:pic>
      <p:sp>
        <p:nvSpPr>
          <p:cNvPr id="7" name="Segnaposto testo 6"/>
          <p:cNvSpPr txBox="1">
            <a:spLocks/>
          </p:cNvSpPr>
          <p:nvPr/>
        </p:nvSpPr>
        <p:spPr>
          <a:xfrm>
            <a:off x="3848100" y="1010361"/>
            <a:ext cx="5181600"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3"/>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Arial" panose="020B0604020202020204" pitchFamily="34" charset="0"/>
                <a:cs typeface="Arial" panose="020B0604020202020204" pitchFamily="34" charset="0"/>
              </a:rPr>
              <a:t>Il grande valore riconosciuto alle testate, soprattutto alle riviste (</a:t>
            </a:r>
            <a:r>
              <a:rPr lang="it-IT" sz="1400" dirty="0" err="1" smtClean="0">
                <a:solidFill>
                  <a:schemeClr val="tx1">
                    <a:lumMod val="75000"/>
                    <a:lumOff val="25000"/>
                  </a:schemeClr>
                </a:solidFill>
                <a:latin typeface="Arial" panose="020B0604020202020204" pitchFamily="34" charset="0"/>
                <a:cs typeface="Arial" panose="020B0604020202020204" pitchFamily="34" charset="0"/>
              </a:rPr>
              <a:t>marc</a:t>
            </a:r>
            <a:r>
              <a:rPr lang="it-IT" sz="1400" dirty="0" smtClean="0">
                <a:solidFill>
                  <a:schemeClr val="tx1">
                    <a:lumMod val="75000"/>
                    <a:lumOff val="25000"/>
                  </a:schemeClr>
                </a:solidFill>
                <a:latin typeface="Arial" panose="020B0604020202020204" pitchFamily="34" charset="0"/>
                <a:cs typeface="Arial" panose="020B0604020202020204" pitchFamily="34" charset="0"/>
              </a:rPr>
              <a:t>. arredamento, viaggi), è quello di costituire una risorsa interiore, un mezzo per</a:t>
            </a: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Arial" panose="020B0604020202020204" pitchFamily="34" charset="0"/>
                <a:cs typeface="Arial" panose="020B0604020202020204" pitchFamily="34" charset="0"/>
              </a:rPr>
              <a:t>sognare e </a:t>
            </a:r>
            <a:r>
              <a:rPr lang="it-IT" sz="1400" dirty="0">
                <a:solidFill>
                  <a:schemeClr val="tx1">
                    <a:lumMod val="75000"/>
                    <a:lumOff val="25000"/>
                  </a:schemeClr>
                </a:solidFill>
                <a:latin typeface="Arial" panose="020B0604020202020204" pitchFamily="34" charset="0"/>
                <a:cs typeface="Arial" panose="020B0604020202020204" pitchFamily="34" charset="0"/>
              </a:rPr>
              <a:t>prefigurare </a:t>
            </a:r>
            <a:r>
              <a:rPr lang="it-IT" sz="1400" dirty="0" smtClean="0">
                <a:solidFill>
                  <a:schemeClr val="tx1">
                    <a:lumMod val="75000"/>
                    <a:lumOff val="25000"/>
                  </a:schemeClr>
                </a:solidFill>
                <a:latin typeface="Arial" panose="020B0604020202020204" pitchFamily="34" charset="0"/>
                <a:cs typeface="Arial" panose="020B0604020202020204" pitchFamily="34" charset="0"/>
              </a:rPr>
              <a:t>evasioni, evocandone gli aspetti sensoriali ed estetici (es: il viaggio esotico che si vorrebbe poter fare)</a:t>
            </a:r>
          </a:p>
          <a:p>
            <a:pPr marL="736600" lvl="2" indent="-285750" algn="just">
              <a:lnSpc>
                <a:spcPts val="1920"/>
              </a:lnSpc>
              <a:spcBef>
                <a:spcPts val="0"/>
              </a:spcBef>
              <a:spcAft>
                <a:spcPts val="400"/>
              </a:spcAft>
            </a:pPr>
            <a:r>
              <a:rPr lang="it-IT" sz="1400" dirty="0">
                <a:solidFill>
                  <a:schemeClr val="tx1">
                    <a:lumMod val="75000"/>
                    <a:lumOff val="25000"/>
                  </a:schemeClr>
                </a:solidFill>
                <a:latin typeface="Arial" panose="020B0604020202020204" pitchFamily="34" charset="0"/>
                <a:cs typeface="Arial" panose="020B0604020202020204" pitchFamily="34" charset="0"/>
              </a:rPr>
              <a:t>oppure ricordare e rievocare il portato affettivo ed emotivo di luoghi cari </a:t>
            </a:r>
            <a:r>
              <a:rPr lang="it-IT" sz="1400" dirty="0" smtClean="0">
                <a:solidFill>
                  <a:schemeClr val="tx1">
                    <a:lumMod val="75000"/>
                    <a:lumOff val="25000"/>
                  </a:schemeClr>
                </a:solidFill>
                <a:latin typeface="Arial" panose="020B0604020202020204" pitchFamily="34" charset="0"/>
                <a:cs typeface="Arial" panose="020B0604020202020204" pitchFamily="34" charset="0"/>
              </a:rPr>
              <a:t>e di </a:t>
            </a:r>
            <a:r>
              <a:rPr lang="it-IT" sz="1400" dirty="0">
                <a:solidFill>
                  <a:schemeClr val="tx1">
                    <a:lumMod val="75000"/>
                    <a:lumOff val="25000"/>
                  </a:schemeClr>
                </a:solidFill>
                <a:latin typeface="Arial" panose="020B0604020202020204" pitchFamily="34" charset="0"/>
                <a:cs typeface="Arial" panose="020B0604020202020204" pitchFamily="34" charset="0"/>
              </a:rPr>
              <a:t>situazioni già vissute</a:t>
            </a:r>
            <a:r>
              <a:rPr lang="it-IT" sz="1400" dirty="0" smtClean="0">
                <a:solidFill>
                  <a:schemeClr val="tx1">
                    <a:lumMod val="75000"/>
                    <a:lumOff val="25000"/>
                  </a:schemeClr>
                </a:solidFill>
                <a:latin typeface="Arial" panose="020B0604020202020204" pitchFamily="34" charset="0"/>
                <a:cs typeface="Arial" panose="020B0604020202020204" pitchFamily="34" charset="0"/>
              </a:rPr>
              <a:t>,  che funzionano da innesco di memorie piacevoli a cui abbandonarsi </a:t>
            </a:r>
          </a:p>
          <a:p>
            <a:pPr marL="736600" lvl="2" indent="-285750" algn="just">
              <a:lnSpc>
                <a:spcPts val="1920"/>
              </a:lnSpc>
              <a:spcBef>
                <a:spcPts val="0"/>
              </a:spcBef>
              <a:spcAft>
                <a:spcPts val="400"/>
              </a:spcAft>
            </a:pPr>
            <a:r>
              <a:rPr lang="it-IT" sz="1400" dirty="0" smtClean="0">
                <a:solidFill>
                  <a:schemeClr val="tx1">
                    <a:lumMod val="75000"/>
                    <a:lumOff val="25000"/>
                  </a:schemeClr>
                </a:solidFill>
                <a:latin typeface="Arial" panose="020B0604020202020204" pitchFamily="34" charset="0"/>
                <a:cs typeface="Arial" panose="020B0604020202020204" pitchFamily="34" charset="0"/>
              </a:rPr>
              <a:t>immaginare se stessi in un contesto che veda realizzate le proprie ambizioni e aspirazioni (es: la casa ristrutturata e arredata come la si è sempre sognata) </a:t>
            </a:r>
          </a:p>
          <a:p>
            <a:pPr algn="just">
              <a:lnSpc>
                <a:spcPts val="1920"/>
              </a:lnSpc>
              <a:spcBef>
                <a:spcPts val="0"/>
              </a:spcBef>
            </a:pPr>
            <a:endParaRPr lang="it-IT" sz="1400"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lnSpc>
                <a:spcPts val="1920"/>
              </a:lnSpc>
              <a:spcBef>
                <a:spcPts val="0"/>
              </a:spcBef>
              <a:buBlip>
                <a:blip r:embed="rId3"/>
              </a:buBlip>
            </a:pPr>
            <a:endParaRPr lang="it-IT"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Скругленный прямоугольник 4"/>
          <p:cNvSpPr/>
          <p:nvPr/>
        </p:nvSpPr>
        <p:spPr>
          <a:xfrm>
            <a:off x="2106216" y="6059448"/>
            <a:ext cx="1475780" cy="58501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(Nicoletta, Milano, 39, Casa Facile)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9" name="Скругленный прямоугольник 4"/>
          <p:cNvSpPr/>
          <p:nvPr/>
        </p:nvSpPr>
        <p:spPr>
          <a:xfrm>
            <a:off x="3971925" y="4705349"/>
            <a:ext cx="5105400" cy="1724025"/>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b="1" i="1" dirty="0" smtClean="0">
                <a:solidFill>
                  <a:srgbClr val="5F5F5F"/>
                </a:solidFill>
                <a:latin typeface="Arial" panose="020B0604020202020204" pitchFamily="34" charset="0"/>
                <a:ea typeface="MS PGothic" pitchFamily="34" charset="-128"/>
                <a:cs typeface="Arial" panose="020B0604020202020204" pitchFamily="34" charset="0"/>
              </a:rPr>
              <a:t>Per </a:t>
            </a:r>
            <a:r>
              <a:rPr lang="it-IT" sz="1200" b="1" i="1" dirty="0">
                <a:solidFill>
                  <a:srgbClr val="5F5F5F"/>
                </a:solidFill>
                <a:latin typeface="Arial" panose="020B0604020202020204" pitchFamily="34" charset="0"/>
                <a:ea typeface="MS PGothic" pitchFamily="34" charset="-128"/>
                <a:cs typeface="Arial" panose="020B0604020202020204" pitchFamily="34" charset="0"/>
              </a:rPr>
              <a:t>comprare Dove devi amare i viaggi, ma non devi necessariamente </a:t>
            </a:r>
            <a:r>
              <a:rPr lang="it-IT" sz="1200" b="1" i="1" dirty="0" smtClean="0">
                <a:solidFill>
                  <a:srgbClr val="5F5F5F"/>
                </a:solidFill>
                <a:latin typeface="Arial" panose="020B0604020202020204" pitchFamily="34" charset="0"/>
                <a:ea typeface="MS PGothic" pitchFamily="34" charset="-128"/>
                <a:cs typeface="Arial" panose="020B0604020202020204" pitchFamily="34" charset="0"/>
              </a:rPr>
              <a:t>farli.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È </a:t>
            </a:r>
            <a:r>
              <a:rPr lang="it-IT" sz="1200" i="1" dirty="0">
                <a:solidFill>
                  <a:srgbClr val="5F5F5F"/>
                </a:solidFill>
                <a:latin typeface="Arial" panose="020B0604020202020204" pitchFamily="34" charset="0"/>
                <a:ea typeface="MS PGothic" pitchFamily="34" charset="-128"/>
                <a:cs typeface="Arial" panose="020B0604020202020204" pitchFamily="34" charset="0"/>
              </a:rPr>
              <a:t>molto bello, trovi sempre un’ispirazione, qualcosa che ti faccia venire voglia di partire, qualcosa che ti fa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sognare. Soprattutto </a:t>
            </a:r>
            <a:r>
              <a:rPr lang="it-IT" sz="1200" i="1" dirty="0">
                <a:solidFill>
                  <a:srgbClr val="5F5F5F"/>
                </a:solidFill>
                <a:latin typeface="Arial" panose="020B0604020202020204" pitchFamily="34" charset="0"/>
                <a:ea typeface="MS PGothic" pitchFamily="34" charset="-128"/>
                <a:cs typeface="Arial" panose="020B0604020202020204" pitchFamily="34" charset="0"/>
              </a:rPr>
              <a:t>ha delle immagini che ti fanno sognare, alla fine è per questo che lo prendi. Mi sembra a volte di sentire gli odori del cibo e di luoghi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fotografati. Se </a:t>
            </a:r>
            <a:r>
              <a:rPr lang="it-IT" sz="1200" i="1" dirty="0">
                <a:solidFill>
                  <a:srgbClr val="5F5F5F"/>
                </a:solidFill>
                <a:latin typeface="Arial" panose="020B0604020202020204" pitchFamily="34" charset="0"/>
                <a:ea typeface="MS PGothic" pitchFamily="34" charset="-128"/>
                <a:cs typeface="Arial" panose="020B0604020202020204" pitchFamily="34" charset="0"/>
              </a:rPr>
              <a:t>vedo un articolo su un posto visitato, scattano i ricordi… questa mi ricorda una splendida gita in montagna con i miei figli e i nostri amici, mi fa rivivere le emozioni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(Luca, 46, Torino, Dove)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021993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Evasione e sogno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Avvicinare l'inattingibile</a:t>
            </a:r>
            <a:endParaRPr lang="it-IT" sz="2000" b="1" i="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4110830" y="1010361"/>
            <a:ext cx="4871245"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lnSpc>
                <a:spcPts val="1920"/>
              </a:lnSpc>
              <a:spcBef>
                <a:spcPts val="0"/>
              </a:spcBef>
              <a:spcAft>
                <a:spcPts val="400"/>
              </a:spcAft>
              <a:buBlip>
                <a:blip r:embed="rId2"/>
              </a:buBlip>
            </a:pPr>
            <a:r>
              <a:rPr lang="it-IT" sz="1400" dirty="0" smtClean="0">
                <a:solidFill>
                  <a:schemeClr val="tx1">
                    <a:lumMod val="75000"/>
                    <a:lumOff val="25000"/>
                  </a:schemeClr>
                </a:solidFill>
                <a:latin typeface="Arial" panose="020B0604020202020204" pitchFamily="34" charset="0"/>
                <a:cs typeface="Arial" panose="020B0604020202020204" pitchFamily="34" charset="0"/>
              </a:rPr>
              <a:t>L'effetto ricercato è quello di </a:t>
            </a:r>
            <a:r>
              <a:rPr lang="it-IT" sz="1400" b="1" dirty="0" smtClean="0">
                <a:solidFill>
                  <a:schemeClr val="accent3">
                    <a:lumMod val="75000"/>
                  </a:schemeClr>
                </a:solidFill>
                <a:latin typeface="Arial" panose="020B0604020202020204" pitchFamily="34" charset="0"/>
                <a:cs typeface="Arial" panose="020B0604020202020204" pitchFamily="34" charset="0"/>
              </a:rPr>
              <a:t>avvicinare – almeno finzionalmente – ciò che vicino non è</a:t>
            </a:r>
            <a:r>
              <a:rPr lang="it-IT" sz="1400" dirty="0" smtClean="0">
                <a:solidFill>
                  <a:schemeClr val="tx1">
                    <a:lumMod val="75000"/>
                    <a:lumOff val="25000"/>
                  </a:schemeClr>
                </a:solidFill>
                <a:latin typeface="Arial" panose="020B0604020202020204" pitchFamily="34" charset="0"/>
                <a:cs typeface="Arial" panose="020B0604020202020204" pitchFamily="34" charset="0"/>
              </a:rPr>
              <a:t>, di far sentire come raggiungibile ciò che non lo è. Sono particolarmente efficaci in questa operazione le riviste di gossip, cui i lettori attribuiscono proprio questa </a:t>
            </a:r>
            <a:r>
              <a:rPr lang="it-IT" sz="1400" dirty="0" err="1" smtClean="0">
                <a:solidFill>
                  <a:schemeClr val="tx1">
                    <a:lumMod val="75000"/>
                    <a:lumOff val="25000"/>
                  </a:schemeClr>
                </a:solidFill>
                <a:latin typeface="Arial" panose="020B0604020202020204" pitchFamily="34" charset="0"/>
                <a:cs typeface="Arial" panose="020B0604020202020204" pitchFamily="34" charset="0"/>
              </a:rPr>
              <a:t>mission</a:t>
            </a:r>
            <a:r>
              <a:rPr lang="it-IT" sz="1400" dirty="0" smtClean="0">
                <a:solidFill>
                  <a:schemeClr val="tx1">
                    <a:lumMod val="75000"/>
                    <a:lumOff val="25000"/>
                  </a:schemeClr>
                </a:solidFill>
                <a:latin typeface="Arial" panose="020B0604020202020204" pitchFamily="34" charset="0"/>
                <a:cs typeface="Arial" panose="020B0604020202020204" pitchFamily="34" charset="0"/>
              </a:rPr>
              <a:t> di mediazione tra sé e il mondo delle celebrità: la testata assume dunque il ruolo di </a:t>
            </a:r>
            <a:r>
              <a:rPr lang="it-IT" sz="1400" b="1" dirty="0" smtClean="0">
                <a:solidFill>
                  <a:schemeClr val="accent3">
                    <a:lumMod val="75000"/>
                  </a:schemeClr>
                </a:solidFill>
                <a:latin typeface="Arial" panose="020B0604020202020204" pitchFamily="34" charset="0"/>
                <a:cs typeface="Arial" panose="020B0604020202020204" pitchFamily="34" charset="0"/>
              </a:rPr>
              <a:t>un amico "ben introdotto"</a:t>
            </a:r>
            <a:r>
              <a:rPr lang="it-IT" sz="1400" dirty="0" smtClean="0">
                <a:solidFill>
                  <a:schemeClr val="tx1">
                    <a:lumMod val="75000"/>
                    <a:lumOff val="25000"/>
                  </a:schemeClr>
                </a:solidFill>
                <a:latin typeface="Arial" panose="020B0604020202020204" pitchFamily="34" charset="0"/>
                <a:cs typeface="Arial" panose="020B0604020202020204" pitchFamily="34" charset="0"/>
              </a:rPr>
              <a:t>, che </a:t>
            </a:r>
          </a:p>
          <a:p>
            <a:pPr marL="736600" lvl="2" indent="-285750" algn="just">
              <a:lnSpc>
                <a:spcPts val="1920"/>
              </a:lnSpc>
              <a:spcBef>
                <a:spcPts val="0"/>
              </a:spcBef>
              <a:spcAft>
                <a:spcPts val="400"/>
              </a:spcAft>
            </a:pPr>
            <a:r>
              <a:rPr lang="it-IT" sz="1400" dirty="0">
                <a:solidFill>
                  <a:schemeClr val="tx1">
                    <a:lumMod val="75000"/>
                    <a:lumOff val="25000"/>
                  </a:schemeClr>
                </a:solidFill>
                <a:latin typeface="Arial" panose="020B0604020202020204" pitchFamily="34" charset="0"/>
                <a:cs typeface="Arial" panose="020B0604020202020204" pitchFamily="34" charset="0"/>
              </a:rPr>
              <a:t>"ci invita", ci porta con sé in un mondo a cui si aspirerebbe ad appartenere e per cui si prova ammirazione </a:t>
            </a:r>
          </a:p>
          <a:p>
            <a:pPr marL="736600" lvl="2" indent="-285750" algn="just">
              <a:lnSpc>
                <a:spcPts val="1920"/>
              </a:lnSpc>
              <a:spcBef>
                <a:spcPts val="0"/>
              </a:spcBef>
              <a:spcAft>
                <a:spcPts val="400"/>
              </a:spcAft>
            </a:pPr>
            <a:r>
              <a:rPr lang="it-IT" sz="1400" dirty="0">
                <a:solidFill>
                  <a:schemeClr val="tx1">
                    <a:lumMod val="75000"/>
                    <a:lumOff val="25000"/>
                  </a:schemeClr>
                </a:solidFill>
                <a:latin typeface="Arial" panose="020B0604020202020204" pitchFamily="34" charset="0"/>
                <a:cs typeface="Arial" panose="020B0604020202020204" pitchFamily="34" charset="0"/>
              </a:rPr>
              <a:t>ma non ci fa sentire inadeguati, anzi ci </a:t>
            </a:r>
            <a:r>
              <a:rPr lang="it-IT" sz="1400" dirty="0" smtClean="0">
                <a:solidFill>
                  <a:schemeClr val="tx1">
                    <a:lumMod val="75000"/>
                    <a:lumOff val="25000"/>
                  </a:schemeClr>
                </a:solidFill>
                <a:latin typeface="Arial" panose="020B0604020202020204" pitchFamily="34" charset="0"/>
                <a:cs typeface="Arial" panose="020B0604020202020204" pitchFamily="34" charset="0"/>
              </a:rPr>
              <a:t>convince di non essere poi così dissimili dalle persone che si pensavano perfette e inarrivabili – dei VIP si raccontano infatti le difficoltà, le ansie, i peccati … </a:t>
            </a:r>
          </a:p>
          <a:p>
            <a:pPr marL="285750" lvl="1" indent="-285750" algn="just">
              <a:lnSpc>
                <a:spcPts val="1920"/>
              </a:lnSpc>
              <a:spcBef>
                <a:spcPts val="0"/>
              </a:spcBef>
              <a:spcAft>
                <a:spcPts val="400"/>
              </a:spcAft>
            </a:pPr>
            <a:r>
              <a:rPr lang="it-IT" sz="1400" dirty="0" smtClean="0">
                <a:solidFill>
                  <a:schemeClr val="tx1">
                    <a:lumMod val="75000"/>
                    <a:lumOff val="25000"/>
                  </a:schemeClr>
                </a:solidFill>
                <a:latin typeface="Arial" panose="020B0604020202020204" pitchFamily="34" charset="0"/>
                <a:cs typeface="Arial" panose="020B0604020202020204" pitchFamily="34" charset="0"/>
              </a:rPr>
              <a:t>L'effetto finale è una sorta di senso di comunanza psicoaffettiva mediata dalla redazione con la sfera dello spettacolo televisivo, quasi che le celebrità (di cui si seguono le vicende numero dopo numero, narrate con un linguaggio piano e accessibile, svelate nella loro umanità) diventassero un gruppo allargato di amici. </a:t>
            </a:r>
          </a:p>
        </p:txBody>
      </p:sp>
      <p:pic>
        <p:nvPicPr>
          <p:cNvPr id="2" name="Immagine 1"/>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82562" y="1010362"/>
            <a:ext cx="3856725" cy="5247564"/>
          </a:xfrm>
          <a:prstGeom prst="rect">
            <a:avLst/>
          </a:prstGeom>
        </p:spPr>
      </p:pic>
    </p:spTree>
    <p:extLst>
      <p:ext uri="{BB962C8B-B14F-4D97-AF65-F5344CB8AC3E}">
        <p14:creationId xmlns:p14="http://schemas.microsoft.com/office/powerpoint/2010/main" xmlns="" val="1028597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Evasione e sogno </a:t>
            </a:r>
          </a:p>
          <a:p>
            <a:pPr lvl="0" eaLnBrk="1" fontAlgn="base" hangingPunct="1">
              <a:spcBef>
                <a:spcPts val="400"/>
              </a:spcBef>
              <a:spcAft>
                <a:spcPct val="0"/>
              </a:spcAft>
            </a:pPr>
            <a:r>
              <a:rPr lang="it-IT" sz="2000" b="1" i="1" smtClean="0">
                <a:solidFill>
                  <a:schemeClr val="tx1">
                    <a:lumMod val="65000"/>
                    <a:lumOff val="35000"/>
                  </a:schemeClr>
                </a:solidFill>
                <a:latin typeface="Arial"/>
                <a:ea typeface="+mj-ea"/>
                <a:cs typeface="Arial"/>
              </a:rPr>
              <a:t>Avvicinare l’inattingibile</a:t>
            </a:r>
            <a:endParaRPr lang="it-IT" sz="2000" b="1" dirty="0">
              <a:solidFill>
                <a:schemeClr val="tx1">
                  <a:lumMod val="65000"/>
                  <a:lumOff val="35000"/>
                </a:schemeClr>
              </a:solidFill>
              <a:latin typeface="Arial"/>
              <a:ea typeface="+mj-ea"/>
              <a:cs typeface="Arial"/>
            </a:endParaRPr>
          </a:p>
        </p:txBody>
      </p:sp>
      <p:sp>
        <p:nvSpPr>
          <p:cNvPr id="6" name="Segnaposto testo 6"/>
          <p:cNvSpPr txBox="1">
            <a:spLocks/>
          </p:cNvSpPr>
          <p:nvPr/>
        </p:nvSpPr>
        <p:spPr>
          <a:xfrm>
            <a:off x="4508500" y="1194849"/>
            <a:ext cx="4410075"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lnSpc>
                <a:spcPts val="1920"/>
              </a:lnSpc>
              <a:spcBef>
                <a:spcPts val="0"/>
              </a:spcBef>
              <a:spcAft>
                <a:spcPts val="400"/>
              </a:spcAft>
              <a:buBlip>
                <a:blip r:embed="rId2"/>
              </a:buBlip>
            </a:pPr>
            <a:r>
              <a:rPr lang="it-IT" sz="1400" dirty="0" smtClean="0">
                <a:solidFill>
                  <a:schemeClr val="tx1">
                    <a:lumMod val="75000"/>
                    <a:lumOff val="25000"/>
                  </a:schemeClr>
                </a:solidFill>
                <a:latin typeface="Arial" panose="020B0604020202020204" pitchFamily="34" charset="0"/>
                <a:cs typeface="Arial" panose="020B0604020202020204" pitchFamily="34" charset="0"/>
              </a:rPr>
              <a:t>Il ruolo che le riviste di gossip svolgono per le donne, i giornali sportivi sembrano assolvere per gli uomini: sono </a:t>
            </a:r>
            <a:r>
              <a:rPr lang="it-IT" sz="1400" dirty="0">
                <a:solidFill>
                  <a:schemeClr val="tx1">
                    <a:lumMod val="75000"/>
                    <a:lumOff val="25000"/>
                  </a:schemeClr>
                </a:solidFill>
                <a:latin typeface="Arial" panose="020B0604020202020204" pitchFamily="34" charset="0"/>
                <a:cs typeface="Arial" panose="020B0604020202020204" pitchFamily="34" charset="0"/>
              </a:rPr>
              <a:t>soprattutto i retroscena (le trattative del calcio mercato, gli spogliatoi, i rapporti allenatore-presidente) </a:t>
            </a:r>
            <a:r>
              <a:rPr lang="it-IT" sz="1400" dirty="0" smtClean="0">
                <a:solidFill>
                  <a:schemeClr val="tx1">
                    <a:lumMod val="75000"/>
                    <a:lumOff val="25000"/>
                  </a:schemeClr>
                </a:solidFill>
                <a:latin typeface="Arial" panose="020B0604020202020204" pitchFamily="34" charset="0"/>
                <a:cs typeface="Arial" panose="020B0604020202020204" pitchFamily="34" charset="0"/>
              </a:rPr>
              <a:t>a </a:t>
            </a:r>
            <a:r>
              <a:rPr lang="it-IT" sz="1400" dirty="0">
                <a:solidFill>
                  <a:schemeClr val="tx1">
                    <a:lumMod val="75000"/>
                    <a:lumOff val="25000"/>
                  </a:schemeClr>
                </a:solidFill>
                <a:latin typeface="Arial" panose="020B0604020202020204" pitchFamily="34" charset="0"/>
                <a:cs typeface="Arial" panose="020B0604020202020204" pitchFamily="34" charset="0"/>
              </a:rPr>
              <a:t>dare vita a </a:t>
            </a:r>
            <a:r>
              <a:rPr lang="it-IT" sz="1400" b="1" dirty="0">
                <a:solidFill>
                  <a:schemeClr val="accent3">
                    <a:lumMod val="75000"/>
                  </a:schemeClr>
                </a:solidFill>
                <a:latin typeface="Arial" panose="020B0604020202020204" pitchFamily="34" charset="0"/>
                <a:cs typeface="Arial" panose="020B0604020202020204" pitchFamily="34" charset="0"/>
              </a:rPr>
              <a:t>una narrazione ammantata di mistero </a:t>
            </a:r>
            <a:r>
              <a:rPr lang="it-IT" sz="1400" dirty="0">
                <a:solidFill>
                  <a:schemeClr val="tx1">
                    <a:lumMod val="75000"/>
                    <a:lumOff val="25000"/>
                  </a:schemeClr>
                </a:solidFill>
                <a:latin typeface="Arial" panose="020B0604020202020204" pitchFamily="34" charset="0"/>
                <a:cs typeface="Arial" panose="020B0604020202020204" pitchFamily="34" charset="0"/>
              </a:rPr>
              <a:t>che </a:t>
            </a:r>
          </a:p>
          <a:p>
            <a:pPr marL="736600" lvl="2" indent="-285750" algn="just">
              <a:lnSpc>
                <a:spcPts val="1920"/>
              </a:lnSpc>
              <a:spcBef>
                <a:spcPts val="600"/>
              </a:spcBef>
              <a:spcAft>
                <a:spcPts val="400"/>
              </a:spcAft>
            </a:pPr>
            <a:r>
              <a:rPr lang="it-IT" sz="1400" dirty="0" smtClean="0">
                <a:solidFill>
                  <a:schemeClr val="tx1">
                    <a:lumMod val="75000"/>
                    <a:lumOff val="25000"/>
                  </a:schemeClr>
                </a:solidFill>
                <a:latin typeface="Arial" panose="020B0604020202020204" pitchFamily="34" charset="0"/>
                <a:cs typeface="Arial" panose="020B0604020202020204" pitchFamily="34" charset="0"/>
              </a:rPr>
              <a:t>nutre </a:t>
            </a:r>
            <a:r>
              <a:rPr lang="it-IT" sz="1400" dirty="0">
                <a:solidFill>
                  <a:schemeClr val="tx1">
                    <a:lumMod val="75000"/>
                    <a:lumOff val="25000"/>
                  </a:schemeClr>
                </a:solidFill>
                <a:latin typeface="Arial" panose="020B0604020202020204" pitchFamily="34" charset="0"/>
                <a:cs typeface="Arial" panose="020B0604020202020204" pitchFamily="34" charset="0"/>
              </a:rPr>
              <a:t>il desiderio di appartenenza a un mondo </a:t>
            </a:r>
            <a:r>
              <a:rPr lang="it-IT" sz="1400" dirty="0" smtClean="0">
                <a:solidFill>
                  <a:schemeClr val="tx1">
                    <a:lumMod val="75000"/>
                    <a:lumOff val="25000"/>
                  </a:schemeClr>
                </a:solidFill>
                <a:latin typeface="Arial" panose="020B0604020202020204" pitchFamily="34" charset="0"/>
                <a:cs typeface="Arial" panose="020B0604020202020204" pitchFamily="34" charset="0"/>
              </a:rPr>
              <a:t>affascinante perché portatore di tutte le insegne della extra-ordinarietà: cachet astronomici, giochi di potere, scontri di personalità forti e influenti </a:t>
            </a:r>
          </a:p>
          <a:p>
            <a:pPr marL="736600" lvl="2" indent="-285750" algn="just">
              <a:lnSpc>
                <a:spcPts val="1920"/>
              </a:lnSpc>
              <a:spcBef>
                <a:spcPts val="600"/>
              </a:spcBef>
              <a:spcAft>
                <a:spcPts val="400"/>
              </a:spcAft>
            </a:pPr>
            <a:r>
              <a:rPr lang="it-IT" sz="1400" b="1" dirty="0" smtClean="0">
                <a:solidFill>
                  <a:schemeClr val="accent3">
                    <a:lumMod val="75000"/>
                  </a:schemeClr>
                </a:solidFill>
                <a:latin typeface="Arial" panose="020B0604020202020204" pitchFamily="34" charset="0"/>
                <a:cs typeface="Arial" panose="020B0604020202020204" pitchFamily="34" charset="0"/>
              </a:rPr>
              <a:t>dà accesso in chiave per così dire voyeuristica a quel mondo, consentendo una sorta di appartenenza finzionale</a:t>
            </a:r>
            <a:r>
              <a:rPr lang="it-IT" sz="1400" dirty="0">
                <a:solidFill>
                  <a:schemeClr val="tx1">
                    <a:lumMod val="75000"/>
                    <a:lumOff val="25000"/>
                  </a:schemeClr>
                </a:solidFill>
                <a:latin typeface="Arial" panose="020B0604020202020204" pitchFamily="34" charset="0"/>
                <a:cs typeface="Arial" panose="020B0604020202020204" pitchFamily="34" charset="0"/>
              </a:rPr>
              <a:t> </a:t>
            </a:r>
            <a:r>
              <a:rPr lang="it-IT" sz="1400" dirty="0" smtClean="0">
                <a:solidFill>
                  <a:schemeClr val="tx1">
                    <a:lumMod val="75000"/>
                    <a:lumOff val="25000"/>
                  </a:schemeClr>
                </a:solidFill>
                <a:latin typeface="Arial" panose="020B0604020202020204" pitchFamily="34" charset="0"/>
                <a:cs typeface="Arial" panose="020B0604020202020204" pitchFamily="34" charset="0"/>
              </a:rPr>
              <a:t>attraverso un esercizio di immedesimazione con i protagonisti (</a:t>
            </a:r>
            <a:r>
              <a:rPr lang="it-IT" sz="1400" i="1" dirty="0" smtClean="0">
                <a:solidFill>
                  <a:schemeClr val="tx1">
                    <a:lumMod val="75000"/>
                    <a:lumOff val="25000"/>
                  </a:schemeClr>
                </a:solidFill>
                <a:latin typeface="Arial" panose="020B0604020202020204" pitchFamily="34" charset="0"/>
                <a:cs typeface="Arial" panose="020B0604020202020204" pitchFamily="34" charset="0"/>
              </a:rPr>
              <a:t>“Che cosa avrei fatto io al posto di Inzaghi?”</a:t>
            </a:r>
            <a:r>
              <a:rPr lang="it-IT" sz="1400" dirty="0" smtClean="0">
                <a:solidFill>
                  <a:schemeClr val="tx1">
                    <a:lumMod val="75000"/>
                    <a:lumOff val="25000"/>
                  </a:schemeClr>
                </a:solidFill>
                <a:latin typeface="Arial" panose="020B0604020202020204" pitchFamily="34" charset="0"/>
                <a:cs typeface="Arial" panose="020B0604020202020204" pitchFamily="34" charset="0"/>
              </a:rPr>
              <a:t>)</a:t>
            </a:r>
          </a:p>
          <a:p>
            <a:pPr marL="736600" lvl="2" indent="-285750" algn="just">
              <a:lnSpc>
                <a:spcPts val="1920"/>
              </a:lnSpc>
              <a:spcBef>
                <a:spcPts val="0"/>
              </a:spcBef>
              <a:spcAft>
                <a:spcPts val="400"/>
              </a:spcAft>
            </a:pPr>
            <a:endParaRPr lang="it-IT"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5400000">
            <a:off x="795450" y="444973"/>
            <a:ext cx="2962892" cy="4188669"/>
          </a:xfrm>
          <a:prstGeom prst="rect">
            <a:avLst/>
          </a:prstGeom>
          <a:ln>
            <a:noFill/>
          </a:ln>
          <a:effectLst>
            <a:outerShdw blurRad="292100" dist="139700" dir="2700000" algn="tl" rotWithShape="0">
              <a:srgbClr val="333333">
                <a:alpha val="65000"/>
              </a:srgbClr>
            </a:outerShdw>
          </a:effectLst>
        </p:spPr>
      </p:pic>
      <p:sp>
        <p:nvSpPr>
          <p:cNvPr id="7" name="Скругленный прямоугольник 4"/>
          <p:cNvSpPr/>
          <p:nvPr/>
        </p:nvSpPr>
        <p:spPr>
          <a:xfrm>
            <a:off x="182559" y="4233677"/>
            <a:ext cx="4188669" cy="185836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“Mi è piaciuto questo articolo su Inzaghi che ha preferito essere esonerato piuttosto che andarsene …e in questo modo ha preso anche più soldi. Mi piace capire le persone, che tipo è Inzaghi ... mi fa immaginare se ci fossi io cosa farei.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Un po' di pettegolezzo … vedere anche dietro le quinte del calcio, cosa succede negli spogliatoi, cosa succede a Milanello, i rapporti tra Barbara e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Galliani…</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(Umberto, 45, Milano, Corriere dello Sport)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804709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9375" y="-206375"/>
            <a:ext cx="9482138" cy="7067550"/>
          </a:xfrm>
          <a:prstGeom prst="rect">
            <a:avLst/>
          </a:prstGeom>
          <a:solidFill>
            <a:srgbClr val="779345"/>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it-IT" dirty="0">
              <a:solidFill>
                <a:srgbClr val="779345"/>
              </a:solidFill>
            </a:endParaRPr>
          </a:p>
        </p:txBody>
      </p:sp>
      <p:sp>
        <p:nvSpPr>
          <p:cNvPr id="8" name="CasellaDiTesto 7"/>
          <p:cNvSpPr txBox="1"/>
          <p:nvPr/>
        </p:nvSpPr>
        <p:spPr>
          <a:xfrm>
            <a:off x="1392238" y="938213"/>
            <a:ext cx="7124700" cy="2800767"/>
          </a:xfrm>
          <a:prstGeom prst="rect">
            <a:avLst/>
          </a:prstGeom>
          <a:noFill/>
        </p:spPr>
        <p:txBody>
          <a:bodyPr>
            <a:spAutoFit/>
          </a:bodyPr>
          <a:lstStyle/>
          <a:p>
            <a:pPr marL="355600" lvl="1">
              <a:lnSpc>
                <a:spcPct val="80000"/>
              </a:lnSpc>
              <a:defRPr/>
            </a:pPr>
            <a:r>
              <a:rPr lang="it-IT" sz="4400" b="1" spc="-150" dirty="0" smtClean="0">
                <a:solidFill>
                  <a:schemeClr val="bg1"/>
                </a:solidFill>
                <a:latin typeface="Arial"/>
                <a:cs typeface="Arial"/>
              </a:rPr>
              <a:t>Ruolo e valore delle testate a pagamento rispetto alle fonti gratuite</a:t>
            </a:r>
            <a:endParaRPr lang="it-IT" sz="4400" b="1" spc="-150" dirty="0">
              <a:solidFill>
                <a:schemeClr val="bg1"/>
              </a:solidFill>
              <a:latin typeface="Arial"/>
              <a:cs typeface="Arial"/>
            </a:endParaRPr>
          </a:p>
          <a:p>
            <a:pPr marL="355600" lvl="1">
              <a:lnSpc>
                <a:spcPct val="80000"/>
              </a:lnSpc>
              <a:defRPr/>
            </a:pPr>
            <a:endParaRPr lang="it-IT" sz="4400" b="1" spc="-150" dirty="0">
              <a:solidFill>
                <a:schemeClr val="bg1"/>
              </a:solidFill>
              <a:latin typeface="Arial"/>
              <a:cs typeface="Arial"/>
            </a:endParaRPr>
          </a:p>
          <a:p>
            <a:pPr marL="355600" lvl="1">
              <a:lnSpc>
                <a:spcPct val="80000"/>
              </a:lnSpc>
              <a:defRPr/>
            </a:pPr>
            <a:endParaRPr lang="it-IT" sz="4400" b="1" spc="-150" dirty="0">
              <a:solidFill>
                <a:schemeClr val="bg1"/>
              </a:solidFill>
              <a:latin typeface="Arial"/>
              <a:cs typeface="Arial"/>
            </a:endParaRPr>
          </a:p>
        </p:txBody>
      </p:sp>
      <p:sp>
        <p:nvSpPr>
          <p:cNvPr id="11" name="Ovale 10"/>
          <p:cNvSpPr/>
          <p:nvPr/>
        </p:nvSpPr>
        <p:spPr>
          <a:xfrm>
            <a:off x="568325" y="727075"/>
            <a:ext cx="1028700" cy="1027113"/>
          </a:xfrm>
          <a:prstGeom prst="ellipse">
            <a:avLst/>
          </a:prstGeom>
          <a:solidFill>
            <a:srgbClr val="779345"/>
          </a:solidFill>
          <a:ln w="120650" cmpd="sng"/>
          <a:effectLst/>
        </p:spPr>
        <p:style>
          <a:lnRef idx="3">
            <a:schemeClr val="lt1"/>
          </a:lnRef>
          <a:fillRef idx="1">
            <a:schemeClr val="accent3"/>
          </a:fillRef>
          <a:effectRef idx="1">
            <a:schemeClr val="accent3"/>
          </a:effectRef>
          <a:fontRef idx="minor">
            <a:schemeClr val="lt1"/>
          </a:fontRef>
        </p:style>
        <p:txBody>
          <a:bodyPr anchor="ctr"/>
          <a:lstStyle/>
          <a:p>
            <a:pPr>
              <a:defRPr/>
            </a:pPr>
            <a:endParaRPr lang="it-IT" dirty="0"/>
          </a:p>
        </p:txBody>
      </p:sp>
      <p:sp>
        <p:nvSpPr>
          <p:cNvPr id="5125" name="CasellaDiTesto 8"/>
          <p:cNvSpPr txBox="1">
            <a:spLocks noChangeArrowheads="1"/>
          </p:cNvSpPr>
          <p:nvPr/>
        </p:nvSpPr>
        <p:spPr bwMode="auto">
          <a:xfrm>
            <a:off x="757238" y="715963"/>
            <a:ext cx="64611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77933C"/>
              </a:buClr>
              <a:buSzPct val="85000"/>
              <a:buFont typeface="Wingdings" pitchFamily="2" charset="2"/>
              <a:buChar char=""/>
              <a:defRPr>
                <a:solidFill>
                  <a:srgbClr val="595959"/>
                </a:solidFill>
                <a:latin typeface="Calibri" pitchFamily="34" charset="0"/>
                <a:ea typeface="Calibri" pitchFamily="34" charset="0"/>
                <a:cs typeface="Calibri" pitchFamily="34" charset="0"/>
              </a:defRPr>
            </a:lvl1pPr>
            <a:lvl2pPr marL="742950" indent="-285750" algn="l" eaLnBrk="0" hangingPunct="0">
              <a:spcBef>
                <a:spcPct val="20000"/>
              </a:spcBef>
              <a:buClr>
                <a:srgbClr val="77933C"/>
              </a:buClr>
              <a:buSzPct val="110000"/>
              <a:buFont typeface="Wingdings" pitchFamily="2" charset="2"/>
              <a:buChar char="§"/>
              <a:defRPr>
                <a:solidFill>
                  <a:srgbClr val="595959"/>
                </a:solidFill>
                <a:latin typeface="Calibri" pitchFamily="34" charset="0"/>
                <a:ea typeface="Calibri" pitchFamily="34" charset="0"/>
                <a:cs typeface="Calibri" pitchFamily="34" charset="0"/>
              </a:defRPr>
            </a:lvl2pPr>
            <a:lvl3pPr marL="11430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3pPr>
            <a:lvl4pPr marL="16002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4pPr>
            <a:lvl5pPr marL="20574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9pPr>
          </a:lstStyle>
          <a:p>
            <a:pPr algn="ctr" eaLnBrk="1" hangingPunct="1">
              <a:spcBef>
                <a:spcPct val="0"/>
              </a:spcBef>
              <a:buClrTx/>
              <a:buSzTx/>
              <a:buFontTx/>
              <a:buNone/>
            </a:pPr>
            <a:r>
              <a:rPr lang="it-IT" altLang="it-IT" sz="6000" b="1" dirty="0" smtClean="0">
                <a:solidFill>
                  <a:srgbClr val="FFFFFF"/>
                </a:solidFill>
                <a:latin typeface="Arial" pitchFamily="34" charset="0"/>
                <a:cs typeface="Arial" pitchFamily="34" charset="0"/>
              </a:rPr>
              <a:t>3</a:t>
            </a:r>
            <a:endParaRPr lang="it-IT" altLang="it-IT" sz="6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7607234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p:cNvSpPr txBox="1">
            <a:spLocks/>
          </p:cNvSpPr>
          <p:nvPr/>
        </p:nvSpPr>
        <p:spPr bwMode="auto">
          <a:xfrm>
            <a:off x="182563" y="187265"/>
            <a:ext cx="86614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400"/>
              </a:spcBef>
              <a:spcAft>
                <a:spcPct val="0"/>
              </a:spcAft>
            </a:pPr>
            <a:r>
              <a:rPr lang="it-IT" sz="2400" b="1" dirty="0" smtClean="0">
                <a:solidFill>
                  <a:srgbClr val="595959"/>
                </a:solidFill>
              </a:rPr>
              <a:t>La </a:t>
            </a:r>
            <a:r>
              <a:rPr lang="it-IT" sz="2400" b="1" dirty="0" err="1" smtClean="0">
                <a:solidFill>
                  <a:srgbClr val="595959"/>
                </a:solidFill>
              </a:rPr>
              <a:t>mission</a:t>
            </a:r>
            <a:r>
              <a:rPr lang="it-IT" sz="2400" b="1" dirty="0" smtClean="0">
                <a:solidFill>
                  <a:srgbClr val="595959"/>
                </a:solidFill>
              </a:rPr>
              <a:t> delle testate a pagamento</a:t>
            </a:r>
          </a:p>
        </p:txBody>
      </p:sp>
      <p:cxnSp>
        <p:nvCxnSpPr>
          <p:cNvPr id="8" name="Connettore 2 7"/>
          <p:cNvCxnSpPr>
            <a:endCxn id="27" idx="0"/>
          </p:cNvCxnSpPr>
          <p:nvPr/>
        </p:nvCxnSpPr>
        <p:spPr>
          <a:xfrm flipH="1">
            <a:off x="4513263" y="1647953"/>
            <a:ext cx="12701" cy="4030690"/>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V="1">
            <a:off x="1636713" y="3651805"/>
            <a:ext cx="5902325" cy="1587"/>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3711678" y="996170"/>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del nuovo</a:t>
            </a:r>
          </a:p>
          <a:p>
            <a:pPr algn="ctr"/>
            <a:r>
              <a:rPr lang="it-IT" sz="1200" dirty="0" smtClean="0"/>
              <a:t>Uscita da sé e verso il mondo </a:t>
            </a:r>
            <a:endParaRPr lang="it-IT" sz="1200" dirty="0"/>
          </a:p>
        </p:txBody>
      </p:sp>
      <p:sp>
        <p:nvSpPr>
          <p:cNvPr id="27" name="Rettangolo arrotondato 26"/>
          <p:cNvSpPr/>
          <p:nvPr/>
        </p:nvSpPr>
        <p:spPr>
          <a:xfrm>
            <a:off x="3699803" y="5678643"/>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Ricerca di sicurezza e confort</a:t>
            </a:r>
          </a:p>
        </p:txBody>
      </p:sp>
      <p:sp>
        <p:nvSpPr>
          <p:cNvPr id="30" name="Rettangolo arrotondato 29"/>
          <p:cNvSpPr/>
          <p:nvPr/>
        </p:nvSpPr>
        <p:spPr>
          <a:xfrm>
            <a:off x="-1" y="3355899"/>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Affermazione di sé</a:t>
            </a:r>
            <a:endParaRPr lang="it-IT" sz="1200" dirty="0"/>
          </a:p>
        </p:txBody>
      </p:sp>
      <p:sp>
        <p:nvSpPr>
          <p:cNvPr id="31" name="Rettangolo arrotondato 30"/>
          <p:cNvSpPr/>
          <p:nvPr/>
        </p:nvSpPr>
        <p:spPr>
          <a:xfrm>
            <a:off x="7539038" y="3344406"/>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Armonia con l'ambiente</a:t>
            </a:r>
            <a:endParaRPr lang="it-IT" sz="1200" dirty="0"/>
          </a:p>
        </p:txBody>
      </p:sp>
      <p:sp>
        <p:nvSpPr>
          <p:cNvPr id="20" name="Rettangolo arrotondato 19"/>
          <p:cNvSpPr/>
          <p:nvPr/>
        </p:nvSpPr>
        <p:spPr>
          <a:xfrm>
            <a:off x="1187354" y="1864425"/>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a:t>
            </a:r>
            <a:r>
              <a:rPr lang="it-IT" sz="1400" b="1" u="sng" dirty="0" smtClean="0">
                <a:solidFill>
                  <a:schemeClr val="tx1">
                    <a:lumMod val="65000"/>
                    <a:lumOff val="35000"/>
                  </a:schemeClr>
                </a:solidFill>
              </a:rPr>
              <a:t>lettore curioso </a:t>
            </a:r>
            <a:r>
              <a:rPr lang="it-IT" sz="1400" b="1" dirty="0" smtClean="0">
                <a:solidFill>
                  <a:schemeClr val="tx1">
                    <a:lumMod val="65000"/>
                    <a:lumOff val="35000"/>
                  </a:schemeClr>
                </a:solidFill>
              </a:rPr>
              <a:t>desidera esplorazione e arricchimento personale. </a:t>
            </a:r>
          </a:p>
          <a:p>
            <a:pPr algn="ctr"/>
            <a:r>
              <a:rPr lang="it-IT" sz="1400" b="1" dirty="0" smtClean="0">
                <a:solidFill>
                  <a:schemeClr val="tx1">
                    <a:lumMod val="65000"/>
                    <a:lumOff val="35000"/>
                  </a:schemeClr>
                </a:solidFill>
              </a:rPr>
              <a:t>Il ruolo della testata: </a:t>
            </a:r>
          </a:p>
          <a:p>
            <a:pPr algn="ctr"/>
            <a:r>
              <a:rPr lang="it-IT" sz="1400" b="1" u="sng" dirty="0" smtClean="0">
                <a:solidFill>
                  <a:schemeClr val="tx1">
                    <a:lumMod val="65000"/>
                    <a:lumOff val="35000"/>
                  </a:schemeClr>
                </a:solidFill>
              </a:rPr>
              <a:t>SCOPERTA</a:t>
            </a:r>
            <a:endParaRPr lang="it-IT" sz="1400" u="sng" dirty="0">
              <a:solidFill>
                <a:schemeClr val="tx1">
                  <a:lumMod val="65000"/>
                  <a:lumOff val="35000"/>
                </a:schemeClr>
              </a:solidFill>
            </a:endParaRPr>
          </a:p>
        </p:txBody>
      </p:sp>
      <p:sp>
        <p:nvSpPr>
          <p:cNvPr id="33" name="Rettangolo arrotondato 32"/>
          <p:cNvSpPr/>
          <p:nvPr/>
        </p:nvSpPr>
        <p:spPr>
          <a:xfrm>
            <a:off x="4710318" y="1864425"/>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a:t>
            </a:r>
            <a:r>
              <a:rPr lang="it-IT" sz="1400" b="1" u="sng" dirty="0" smtClean="0">
                <a:solidFill>
                  <a:schemeClr val="tx1">
                    <a:lumMod val="65000"/>
                    <a:lumOff val="35000"/>
                  </a:schemeClr>
                </a:solidFill>
              </a:rPr>
              <a:t>lettore social</a:t>
            </a:r>
            <a:r>
              <a:rPr lang="it-IT" sz="1400" b="1" dirty="0" smtClean="0">
                <a:solidFill>
                  <a:schemeClr val="tx1">
                    <a:lumMod val="65000"/>
                    <a:lumOff val="35000"/>
                  </a:schemeClr>
                </a:solidFill>
              </a:rPr>
              <a:t> ha bisogno di radicamento e appartenenza.</a:t>
            </a:r>
          </a:p>
          <a:p>
            <a:pPr algn="ctr"/>
            <a:r>
              <a:rPr lang="it-IT" sz="1400" b="1" dirty="0" smtClean="0">
                <a:solidFill>
                  <a:schemeClr val="tx1">
                    <a:lumMod val="65000"/>
                    <a:lumOff val="35000"/>
                  </a:schemeClr>
                </a:solidFill>
              </a:rPr>
              <a:t>Il ruolo della testata: </a:t>
            </a:r>
          </a:p>
          <a:p>
            <a:pPr algn="ctr"/>
            <a:r>
              <a:rPr lang="it-IT" sz="1400" b="1" u="sng" dirty="0" smtClean="0">
                <a:solidFill>
                  <a:schemeClr val="tx1">
                    <a:lumMod val="65000"/>
                    <a:lumOff val="35000"/>
                  </a:schemeClr>
                </a:solidFill>
              </a:rPr>
              <a:t>IDENTIFICAZIONE</a:t>
            </a:r>
            <a:endParaRPr lang="it-IT" sz="1400" b="1" u="sng" dirty="0">
              <a:solidFill>
                <a:schemeClr val="tx1">
                  <a:lumMod val="65000"/>
                  <a:lumOff val="35000"/>
                </a:schemeClr>
              </a:solidFill>
            </a:endParaRPr>
          </a:p>
        </p:txBody>
      </p:sp>
      <p:sp>
        <p:nvSpPr>
          <p:cNvPr id="40" name="Rettangolo arrotondato 39"/>
          <p:cNvSpPr/>
          <p:nvPr/>
        </p:nvSpPr>
        <p:spPr>
          <a:xfrm>
            <a:off x="1187354" y="4083131"/>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a:t>
            </a:r>
            <a:r>
              <a:rPr lang="it-IT" sz="1400" b="1" u="sng" dirty="0" smtClean="0">
                <a:solidFill>
                  <a:schemeClr val="tx1">
                    <a:lumMod val="65000"/>
                    <a:lumOff val="35000"/>
                  </a:schemeClr>
                </a:solidFill>
              </a:rPr>
              <a:t>lettore impegnato </a:t>
            </a:r>
            <a:r>
              <a:rPr lang="it-IT" sz="1400" b="1" dirty="0" smtClean="0">
                <a:solidFill>
                  <a:schemeClr val="tx1">
                    <a:lumMod val="65000"/>
                    <a:lumOff val="35000"/>
                  </a:schemeClr>
                </a:solidFill>
              </a:rPr>
              <a:t>aspira a competenza e consapevolezza. </a:t>
            </a:r>
          </a:p>
          <a:p>
            <a:pPr algn="ctr"/>
            <a:r>
              <a:rPr lang="it-IT" sz="1400" b="1" dirty="0" smtClean="0">
                <a:solidFill>
                  <a:schemeClr val="tx1">
                    <a:lumMod val="65000"/>
                    <a:lumOff val="35000"/>
                  </a:schemeClr>
                </a:solidFill>
              </a:rPr>
              <a:t>Il ruolo della testata:</a:t>
            </a:r>
          </a:p>
          <a:p>
            <a:pPr algn="ctr"/>
            <a:r>
              <a:rPr lang="it-IT" sz="1400" b="1" u="sng" dirty="0">
                <a:solidFill>
                  <a:schemeClr val="tx1">
                    <a:lumMod val="65000"/>
                    <a:lumOff val="35000"/>
                  </a:schemeClr>
                </a:solidFill>
              </a:rPr>
              <a:t>APPROFONDIMENTO</a:t>
            </a:r>
          </a:p>
        </p:txBody>
      </p:sp>
      <p:sp>
        <p:nvSpPr>
          <p:cNvPr id="41" name="Rettangolo arrotondato 40"/>
          <p:cNvSpPr/>
          <p:nvPr/>
        </p:nvSpPr>
        <p:spPr>
          <a:xfrm>
            <a:off x="4710318" y="4083131"/>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lettore spensierato cerca evasione e sogno. </a:t>
            </a:r>
          </a:p>
          <a:p>
            <a:pPr algn="ctr"/>
            <a:r>
              <a:rPr lang="it-IT" sz="1400" b="1" dirty="0" smtClean="0">
                <a:solidFill>
                  <a:schemeClr val="tx1">
                    <a:lumMod val="65000"/>
                    <a:lumOff val="35000"/>
                  </a:schemeClr>
                </a:solidFill>
              </a:rPr>
              <a:t>Il ruolo della testata: </a:t>
            </a:r>
          </a:p>
          <a:p>
            <a:pPr algn="ctr"/>
            <a:r>
              <a:rPr lang="it-IT" sz="1400" b="1" u="sng" dirty="0">
                <a:solidFill>
                  <a:schemeClr val="tx1">
                    <a:lumMod val="65000"/>
                    <a:lumOff val="35000"/>
                  </a:schemeClr>
                </a:solidFill>
              </a:rPr>
              <a:t>ESPERIENZIALITÀ</a:t>
            </a:r>
          </a:p>
        </p:txBody>
      </p:sp>
      <p:sp>
        <p:nvSpPr>
          <p:cNvPr id="15" name="Rettangolo arrotondato 14"/>
          <p:cNvSpPr/>
          <p:nvPr/>
        </p:nvSpPr>
        <p:spPr>
          <a:xfrm>
            <a:off x="5977787" y="105518"/>
            <a:ext cx="3081153" cy="1505449"/>
          </a:xfrm>
          <a:prstGeom prst="roundRect">
            <a:avLst/>
          </a:prstGeom>
          <a:solidFill>
            <a:schemeClr val="accent3">
              <a:lumMod val="60000"/>
              <a:lumOff val="40000"/>
            </a:schemeClr>
          </a:solidFill>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smtClean="0">
                <a:solidFill>
                  <a:schemeClr val="accent3">
                    <a:lumMod val="50000"/>
                  </a:schemeClr>
                </a:solidFill>
              </a:rPr>
              <a:t>Rispetto a tutti e quattro i driver di lettura fondamentali, le testate a pagamento si rivelano </a:t>
            </a:r>
            <a:r>
              <a:rPr lang="it-IT" sz="1400" b="1" dirty="0" smtClean="0">
                <a:solidFill>
                  <a:schemeClr val="accent3">
                    <a:lumMod val="50000"/>
                  </a:schemeClr>
                </a:solidFill>
              </a:rPr>
              <a:t>rilevanti ed efficaci, con alcuni vantaggi competitivi rispetto alle fonti gratuite</a:t>
            </a:r>
            <a:endParaRPr lang="it-IT" sz="1400" b="1" dirty="0">
              <a:solidFill>
                <a:schemeClr val="accent3">
                  <a:lumMod val="50000"/>
                </a:schemeClr>
              </a:solidFill>
            </a:endParaRPr>
          </a:p>
        </p:txBody>
      </p:sp>
      <p:sp>
        <p:nvSpPr>
          <p:cNvPr id="3" name="Rettangolo arrotondato 2"/>
          <p:cNvSpPr/>
          <p:nvPr/>
        </p:nvSpPr>
        <p:spPr>
          <a:xfrm>
            <a:off x="2062716" y="3344406"/>
            <a:ext cx="1488558" cy="574387"/>
          </a:xfrm>
          <a:prstGeom prst="roundRect">
            <a:avLst/>
          </a:prstGeom>
          <a:solidFill>
            <a:schemeClr val="accent2"/>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valori culturali</a:t>
            </a:r>
          </a:p>
        </p:txBody>
      </p:sp>
      <p:sp>
        <p:nvSpPr>
          <p:cNvPr id="18" name="Rettangolo arrotondato 17"/>
          <p:cNvSpPr/>
          <p:nvPr/>
        </p:nvSpPr>
        <p:spPr>
          <a:xfrm>
            <a:off x="5326723" y="3353846"/>
            <a:ext cx="1488558" cy="574387"/>
          </a:xfrm>
          <a:prstGeom prst="roundRect">
            <a:avLst/>
          </a:prstGeom>
          <a:solidFill>
            <a:schemeClr val="accent2"/>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valori emotivi</a:t>
            </a:r>
            <a:endParaRPr lang="it-IT" dirty="0"/>
          </a:p>
        </p:txBody>
      </p:sp>
    </p:spTree>
    <p:extLst>
      <p:ext uri="{BB962C8B-B14F-4D97-AF65-F5344CB8AC3E}">
        <p14:creationId xmlns:p14="http://schemas.microsoft.com/office/powerpoint/2010/main" xmlns="" val="31697511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p:cNvSpPr txBox="1">
            <a:spLocks/>
          </p:cNvSpPr>
          <p:nvPr/>
        </p:nvSpPr>
        <p:spPr bwMode="auto">
          <a:xfrm>
            <a:off x="182563" y="187265"/>
            <a:ext cx="86614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400"/>
              </a:spcBef>
              <a:spcAft>
                <a:spcPct val="0"/>
              </a:spcAft>
            </a:pPr>
            <a:r>
              <a:rPr lang="it-IT" sz="2400" b="1" dirty="0" smtClean="0">
                <a:solidFill>
                  <a:srgbClr val="595959"/>
                </a:solidFill>
              </a:rPr>
              <a:t>La </a:t>
            </a:r>
            <a:r>
              <a:rPr lang="it-IT" sz="2400" b="1" dirty="0" err="1" smtClean="0">
                <a:solidFill>
                  <a:srgbClr val="595959"/>
                </a:solidFill>
              </a:rPr>
              <a:t>mission</a:t>
            </a:r>
            <a:r>
              <a:rPr lang="it-IT" sz="2400" b="1" dirty="0" smtClean="0">
                <a:solidFill>
                  <a:srgbClr val="595959"/>
                </a:solidFill>
              </a:rPr>
              <a:t> delle testate a pagamento</a:t>
            </a:r>
          </a:p>
        </p:txBody>
      </p:sp>
      <p:cxnSp>
        <p:nvCxnSpPr>
          <p:cNvPr id="8" name="Connettore 2 7"/>
          <p:cNvCxnSpPr>
            <a:endCxn id="27" idx="0"/>
          </p:cNvCxnSpPr>
          <p:nvPr/>
        </p:nvCxnSpPr>
        <p:spPr>
          <a:xfrm flipH="1">
            <a:off x="4513263" y="1647953"/>
            <a:ext cx="12701" cy="4030690"/>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V="1">
            <a:off x="1636713" y="3651805"/>
            <a:ext cx="5902325" cy="1587"/>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3711678" y="996170"/>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del nuovo</a:t>
            </a:r>
          </a:p>
          <a:p>
            <a:pPr algn="ctr"/>
            <a:r>
              <a:rPr lang="it-IT" sz="1200" dirty="0" smtClean="0"/>
              <a:t>Uscita da sé e verso il mondo </a:t>
            </a:r>
            <a:endParaRPr lang="it-IT" sz="1200" dirty="0"/>
          </a:p>
        </p:txBody>
      </p:sp>
      <p:sp>
        <p:nvSpPr>
          <p:cNvPr id="27" name="Rettangolo arrotondato 26"/>
          <p:cNvSpPr/>
          <p:nvPr/>
        </p:nvSpPr>
        <p:spPr>
          <a:xfrm>
            <a:off x="3699803" y="5678643"/>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Ricerca di sicurezza e confort</a:t>
            </a:r>
          </a:p>
        </p:txBody>
      </p:sp>
      <p:sp>
        <p:nvSpPr>
          <p:cNvPr id="30" name="Rettangolo arrotondato 29"/>
          <p:cNvSpPr/>
          <p:nvPr/>
        </p:nvSpPr>
        <p:spPr>
          <a:xfrm>
            <a:off x="-1" y="3355899"/>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Affermazione di sé</a:t>
            </a:r>
            <a:endParaRPr lang="it-IT" sz="1200" dirty="0"/>
          </a:p>
        </p:txBody>
      </p:sp>
      <p:sp>
        <p:nvSpPr>
          <p:cNvPr id="31" name="Rettangolo arrotondato 30"/>
          <p:cNvSpPr/>
          <p:nvPr/>
        </p:nvSpPr>
        <p:spPr>
          <a:xfrm>
            <a:off x="7539038" y="3344406"/>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Armonia con l'ambiente</a:t>
            </a:r>
            <a:endParaRPr lang="it-IT" sz="1200" dirty="0"/>
          </a:p>
        </p:txBody>
      </p:sp>
      <p:sp>
        <p:nvSpPr>
          <p:cNvPr id="20" name="Rettangolo arrotondato 19"/>
          <p:cNvSpPr/>
          <p:nvPr/>
        </p:nvSpPr>
        <p:spPr>
          <a:xfrm>
            <a:off x="1187354" y="1864425"/>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a:t>
            </a:r>
            <a:r>
              <a:rPr lang="it-IT" sz="1400" b="1" u="sng" dirty="0" smtClean="0">
                <a:solidFill>
                  <a:schemeClr val="tx1">
                    <a:lumMod val="65000"/>
                    <a:lumOff val="35000"/>
                  </a:schemeClr>
                </a:solidFill>
              </a:rPr>
              <a:t>lettore curioso </a:t>
            </a:r>
            <a:r>
              <a:rPr lang="it-IT" sz="1400" b="1" dirty="0" smtClean="0">
                <a:solidFill>
                  <a:schemeClr val="tx1">
                    <a:lumMod val="65000"/>
                    <a:lumOff val="35000"/>
                  </a:schemeClr>
                </a:solidFill>
              </a:rPr>
              <a:t>desidera esplorazione e arricchimento personale. </a:t>
            </a:r>
          </a:p>
          <a:p>
            <a:pPr algn="ctr"/>
            <a:r>
              <a:rPr lang="it-IT" sz="1400" b="1" dirty="0" smtClean="0">
                <a:solidFill>
                  <a:schemeClr val="tx1">
                    <a:lumMod val="65000"/>
                    <a:lumOff val="35000"/>
                  </a:schemeClr>
                </a:solidFill>
              </a:rPr>
              <a:t>Il ruolo della testata: </a:t>
            </a:r>
          </a:p>
          <a:p>
            <a:pPr algn="ctr"/>
            <a:r>
              <a:rPr lang="it-IT" sz="1400" b="1" u="sng" dirty="0" smtClean="0">
                <a:solidFill>
                  <a:schemeClr val="tx1">
                    <a:lumMod val="65000"/>
                    <a:lumOff val="35000"/>
                  </a:schemeClr>
                </a:solidFill>
              </a:rPr>
              <a:t>SCOPERTA</a:t>
            </a:r>
            <a:endParaRPr lang="it-IT" sz="1400" u="sng" dirty="0">
              <a:solidFill>
                <a:schemeClr val="tx1">
                  <a:lumMod val="65000"/>
                  <a:lumOff val="35000"/>
                </a:schemeClr>
              </a:solidFill>
            </a:endParaRPr>
          </a:p>
        </p:txBody>
      </p:sp>
      <p:sp>
        <p:nvSpPr>
          <p:cNvPr id="33" name="Rettangolo arrotondato 32"/>
          <p:cNvSpPr/>
          <p:nvPr/>
        </p:nvSpPr>
        <p:spPr>
          <a:xfrm>
            <a:off x="4710318" y="1864425"/>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bg1">
                    <a:lumMod val="85000"/>
                  </a:schemeClr>
                </a:solidFill>
              </a:rPr>
              <a:t>Il </a:t>
            </a:r>
            <a:r>
              <a:rPr lang="it-IT" sz="1400" b="1" u="sng" dirty="0" smtClean="0">
                <a:solidFill>
                  <a:schemeClr val="bg1">
                    <a:lumMod val="85000"/>
                  </a:schemeClr>
                </a:solidFill>
              </a:rPr>
              <a:t>lettore social</a:t>
            </a:r>
            <a:r>
              <a:rPr lang="it-IT" sz="1400" b="1" dirty="0" smtClean="0">
                <a:solidFill>
                  <a:schemeClr val="bg1">
                    <a:lumMod val="85000"/>
                  </a:schemeClr>
                </a:solidFill>
              </a:rPr>
              <a:t> ha bisogno di radicamento e appartenenza.</a:t>
            </a:r>
          </a:p>
          <a:p>
            <a:pPr algn="ctr"/>
            <a:r>
              <a:rPr lang="it-IT" sz="1400" b="1" dirty="0" smtClean="0">
                <a:solidFill>
                  <a:schemeClr val="bg1">
                    <a:lumMod val="85000"/>
                  </a:schemeClr>
                </a:solidFill>
              </a:rPr>
              <a:t>Il ruolo della testata: </a:t>
            </a:r>
          </a:p>
          <a:p>
            <a:pPr algn="ctr"/>
            <a:r>
              <a:rPr lang="it-IT" sz="1400" b="1" u="sng" dirty="0" smtClean="0">
                <a:solidFill>
                  <a:schemeClr val="bg1">
                    <a:lumMod val="85000"/>
                  </a:schemeClr>
                </a:solidFill>
              </a:rPr>
              <a:t>IDENTIFICAZIONE</a:t>
            </a:r>
            <a:endParaRPr lang="it-IT" sz="1400" b="1" u="sng" dirty="0">
              <a:solidFill>
                <a:schemeClr val="bg1">
                  <a:lumMod val="85000"/>
                </a:schemeClr>
              </a:solidFill>
            </a:endParaRPr>
          </a:p>
        </p:txBody>
      </p:sp>
      <p:sp>
        <p:nvSpPr>
          <p:cNvPr id="40" name="Rettangolo arrotondato 39"/>
          <p:cNvSpPr/>
          <p:nvPr/>
        </p:nvSpPr>
        <p:spPr>
          <a:xfrm>
            <a:off x="1187354" y="4083131"/>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a:t>
            </a:r>
            <a:r>
              <a:rPr lang="it-IT" sz="1400" b="1" u="sng" dirty="0" smtClean="0">
                <a:solidFill>
                  <a:schemeClr val="tx1">
                    <a:lumMod val="65000"/>
                    <a:lumOff val="35000"/>
                  </a:schemeClr>
                </a:solidFill>
              </a:rPr>
              <a:t>lettore impegnato </a:t>
            </a:r>
            <a:r>
              <a:rPr lang="it-IT" sz="1400" b="1" dirty="0" smtClean="0">
                <a:solidFill>
                  <a:schemeClr val="tx1">
                    <a:lumMod val="65000"/>
                    <a:lumOff val="35000"/>
                  </a:schemeClr>
                </a:solidFill>
              </a:rPr>
              <a:t>aspira a competenza e consapevolezza. </a:t>
            </a:r>
          </a:p>
          <a:p>
            <a:pPr algn="ctr"/>
            <a:r>
              <a:rPr lang="it-IT" sz="1400" b="1" dirty="0" smtClean="0">
                <a:solidFill>
                  <a:schemeClr val="tx1">
                    <a:lumMod val="65000"/>
                    <a:lumOff val="35000"/>
                  </a:schemeClr>
                </a:solidFill>
              </a:rPr>
              <a:t>Il ruolo della testata:</a:t>
            </a:r>
          </a:p>
          <a:p>
            <a:pPr algn="ctr"/>
            <a:r>
              <a:rPr lang="it-IT" sz="1400" b="1" u="sng" dirty="0">
                <a:solidFill>
                  <a:schemeClr val="tx1">
                    <a:lumMod val="65000"/>
                    <a:lumOff val="35000"/>
                  </a:schemeClr>
                </a:solidFill>
              </a:rPr>
              <a:t>APPROFONDIMENTO</a:t>
            </a:r>
          </a:p>
        </p:txBody>
      </p:sp>
      <p:sp>
        <p:nvSpPr>
          <p:cNvPr id="41" name="Rettangolo arrotondato 40"/>
          <p:cNvSpPr/>
          <p:nvPr/>
        </p:nvSpPr>
        <p:spPr>
          <a:xfrm>
            <a:off x="4710318" y="4083131"/>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bg1">
                    <a:lumMod val="85000"/>
                  </a:schemeClr>
                </a:solidFill>
              </a:rPr>
              <a:t>Il lettore spensierato cerca evasione e sogno. </a:t>
            </a:r>
          </a:p>
          <a:p>
            <a:pPr algn="ctr"/>
            <a:r>
              <a:rPr lang="it-IT" sz="1400" b="1" dirty="0" smtClean="0">
                <a:solidFill>
                  <a:schemeClr val="bg1">
                    <a:lumMod val="85000"/>
                  </a:schemeClr>
                </a:solidFill>
              </a:rPr>
              <a:t>Il ruolo della testata: </a:t>
            </a:r>
          </a:p>
          <a:p>
            <a:pPr algn="ctr"/>
            <a:r>
              <a:rPr lang="it-IT" sz="1400" b="1" u="sng" dirty="0">
                <a:solidFill>
                  <a:schemeClr val="bg1">
                    <a:lumMod val="85000"/>
                  </a:schemeClr>
                </a:solidFill>
              </a:rPr>
              <a:t>ESPERIENZIALITÀ</a:t>
            </a:r>
          </a:p>
        </p:txBody>
      </p:sp>
      <p:sp>
        <p:nvSpPr>
          <p:cNvPr id="3" name="Rettangolo arrotondato 2"/>
          <p:cNvSpPr/>
          <p:nvPr/>
        </p:nvSpPr>
        <p:spPr>
          <a:xfrm>
            <a:off x="2062716" y="3344406"/>
            <a:ext cx="1488558" cy="574387"/>
          </a:xfrm>
          <a:prstGeom prst="roundRect">
            <a:avLst/>
          </a:prstGeom>
          <a:solidFill>
            <a:schemeClr val="accent2"/>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valori culturali</a:t>
            </a:r>
          </a:p>
        </p:txBody>
      </p:sp>
      <p:sp>
        <p:nvSpPr>
          <p:cNvPr id="18" name="Rettangolo arrotondato 17"/>
          <p:cNvSpPr/>
          <p:nvPr/>
        </p:nvSpPr>
        <p:spPr>
          <a:xfrm>
            <a:off x="5326723" y="3353846"/>
            <a:ext cx="1488558" cy="57438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valori emotivi</a:t>
            </a:r>
            <a:endParaRPr lang="it-IT" dirty="0"/>
          </a:p>
        </p:txBody>
      </p:sp>
    </p:spTree>
    <p:extLst>
      <p:ext uri="{BB962C8B-B14F-4D97-AF65-F5344CB8AC3E}">
        <p14:creationId xmlns:p14="http://schemas.microsoft.com/office/powerpoint/2010/main" xmlns="" val="464718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Il ruolo delle testate a pagamento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Tra scoperta e approfondimento </a:t>
            </a:r>
            <a:endParaRPr lang="it-IT" sz="2000" b="1" i="1" dirty="0">
              <a:solidFill>
                <a:schemeClr val="tx1">
                  <a:lumMod val="65000"/>
                  <a:lumOff val="35000"/>
                </a:schemeClr>
              </a:solidFill>
              <a:latin typeface="Arial"/>
              <a:ea typeface="+mj-ea"/>
              <a:cs typeface="Arial"/>
            </a:endParaRPr>
          </a:p>
        </p:txBody>
      </p:sp>
      <p:pic>
        <p:nvPicPr>
          <p:cNvPr id="1028" name="Picture 4" descr="http://www.capitpresidenza.it/Pagina%20Agevolazioni/Immagini/editoria%20libri%20giornali.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0" y="990383"/>
            <a:ext cx="9144000" cy="531971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ttangolo 7"/>
          <p:cNvSpPr/>
          <p:nvPr/>
        </p:nvSpPr>
        <p:spPr>
          <a:xfrm>
            <a:off x="0" y="2297277"/>
            <a:ext cx="9144000" cy="2535979"/>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a:t>Come i due fuochi di una ellisse, </a:t>
            </a:r>
            <a:r>
              <a:rPr lang="it-IT" sz="1400" b="1" dirty="0"/>
              <a:t>scoperta </a:t>
            </a:r>
            <a:r>
              <a:rPr lang="it-IT" sz="1400" dirty="0"/>
              <a:t>e </a:t>
            </a:r>
            <a:r>
              <a:rPr lang="it-IT" sz="1400" b="1" dirty="0"/>
              <a:t>approfondimento</a:t>
            </a:r>
            <a:r>
              <a:rPr lang="it-IT" sz="1400" dirty="0"/>
              <a:t> costituiscono le due polarità primarie in cui si definisce e articola la </a:t>
            </a:r>
            <a:r>
              <a:rPr lang="it-IT" sz="1400" dirty="0" err="1"/>
              <a:t>mission</a:t>
            </a:r>
            <a:r>
              <a:rPr lang="it-IT" sz="1400" dirty="0"/>
              <a:t> attribuita alle testate a pagamento </a:t>
            </a:r>
            <a:r>
              <a:rPr lang="it-IT" sz="1400" dirty="0" smtClean="0"/>
              <a:t>sul piano culturale</a:t>
            </a:r>
            <a:endParaRPr lang="it-IT" sz="1400" dirty="0"/>
          </a:p>
          <a:p>
            <a:pPr algn="ctr"/>
            <a:endParaRPr lang="it-IT" sz="1400" dirty="0"/>
          </a:p>
          <a:p>
            <a:pPr algn="ctr"/>
            <a:r>
              <a:rPr lang="it-IT" sz="1400" dirty="0"/>
              <a:t>Il rapporto con le fonti gratuite e con internet si declina </a:t>
            </a:r>
            <a:r>
              <a:rPr lang="it-IT" sz="1400" dirty="0" smtClean="0"/>
              <a:t>su </a:t>
            </a:r>
            <a:r>
              <a:rPr lang="it-IT" sz="1400" dirty="0"/>
              <a:t>piani molteplici, in cui nessun canale è deputato in maniera esclusiva a soddisfare un bisogno, quello di scoperta o di approfondimento</a:t>
            </a:r>
          </a:p>
          <a:p>
            <a:pPr algn="ctr"/>
            <a:endParaRPr lang="it-IT" sz="1400" dirty="0"/>
          </a:p>
          <a:p>
            <a:pPr algn="ctr"/>
            <a:r>
              <a:rPr lang="it-IT" sz="1400" dirty="0" smtClean="0"/>
              <a:t>Fonti gratuite  </a:t>
            </a:r>
            <a:r>
              <a:rPr lang="it-IT" sz="1400" dirty="0"/>
              <a:t>e testate a pagamento si affrontano su tutti e due i fronti, e su entrambi alle testate a pagamento vengono riconosciuti benefici specifici </a:t>
            </a:r>
            <a:r>
              <a:rPr lang="it-IT" sz="1400" dirty="0" smtClean="0"/>
              <a:t>, primo fra tutti quello di riuscire a presidiare i due bisogni primari di scoperta e di approfondimento in maniera integrata: </a:t>
            </a:r>
            <a:r>
              <a:rPr lang="it-IT" sz="1400" b="1" dirty="0" smtClean="0"/>
              <a:t>scoperta sempre senza superficialità, approfondimento mai a discapito di una rappresentazione aperta e ricca </a:t>
            </a:r>
            <a:endParaRPr lang="it-IT" sz="1400" b="1" dirty="0"/>
          </a:p>
        </p:txBody>
      </p:sp>
      <p:sp>
        <p:nvSpPr>
          <p:cNvPr id="7" name="Rettangolo arrotondato 6"/>
          <p:cNvSpPr/>
          <p:nvPr/>
        </p:nvSpPr>
        <p:spPr>
          <a:xfrm>
            <a:off x="5898582" y="337145"/>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Tree>
    <p:extLst>
      <p:ext uri="{BB962C8B-B14F-4D97-AF65-F5344CB8AC3E}">
        <p14:creationId xmlns:p14="http://schemas.microsoft.com/office/powerpoint/2010/main" xmlns="" val="302853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dirty="0" smtClean="0"/>
              <a:t>Il campione</a:t>
            </a:r>
            <a:endParaRPr lang="it-IT" u="sng" dirty="0"/>
          </a:p>
        </p:txBody>
      </p:sp>
      <p:graphicFrame>
        <p:nvGraphicFramePr>
          <p:cNvPr id="4" name="Tabella 3"/>
          <p:cNvGraphicFramePr>
            <a:graphicFrameLocks noGrp="1"/>
          </p:cNvGraphicFramePr>
          <p:nvPr>
            <p:extLst>
              <p:ext uri="{D42A27DB-BD31-4B8C-83A1-F6EECF244321}">
                <p14:modId xmlns:p14="http://schemas.microsoft.com/office/powerpoint/2010/main" xmlns="" val="4285622446"/>
              </p:ext>
            </p:extLst>
          </p:nvPr>
        </p:nvGraphicFramePr>
        <p:xfrm>
          <a:off x="314480" y="1180838"/>
          <a:ext cx="8540956" cy="2912545"/>
        </p:xfrm>
        <a:graphic>
          <a:graphicData uri="http://schemas.openxmlformats.org/drawingml/2006/table">
            <a:tbl>
              <a:tblPr>
                <a:tableStyleId>{5C22544A-7EE6-4342-B048-85BDC9FD1C3A}</a:tableStyleId>
              </a:tblPr>
              <a:tblGrid>
                <a:gridCol w="910438"/>
                <a:gridCol w="955213"/>
                <a:gridCol w="5343230"/>
                <a:gridCol w="794768"/>
                <a:gridCol w="537307"/>
              </a:tblGrid>
              <a:tr h="126133">
                <a:tc>
                  <a:txBody>
                    <a:bodyPr/>
                    <a:lstStyle/>
                    <a:p>
                      <a:pPr algn="ctr" fontAlgn="b"/>
                      <a:endParaRPr lang="it-IT" sz="1000" b="1" i="0" u="none" strike="noStrike" dirty="0">
                        <a:solidFill>
                          <a:schemeClr val="bg1"/>
                        </a:solidFill>
                        <a:effectLst/>
                        <a:latin typeface="Arial"/>
                      </a:endParaRPr>
                    </a:p>
                  </a:txBody>
                  <a:tcPr marL="7420" marR="7420" marT="7420" marB="0" anchor="b">
                    <a:solidFill>
                      <a:schemeClr val="accent3"/>
                    </a:solidFill>
                  </a:tcPr>
                </a:tc>
                <a:tc>
                  <a:txBody>
                    <a:bodyPr/>
                    <a:lstStyle/>
                    <a:p>
                      <a:pPr algn="ctr" fontAlgn="b"/>
                      <a:r>
                        <a:rPr lang="it-IT" sz="1000" b="1" i="0" u="none" strike="noStrike" dirty="0" smtClean="0">
                          <a:solidFill>
                            <a:schemeClr val="bg1"/>
                          </a:solidFill>
                          <a:effectLst/>
                          <a:latin typeface="Arial"/>
                        </a:rPr>
                        <a:t>Città </a:t>
                      </a:r>
                      <a:endParaRPr lang="it-IT" sz="1000" b="1" i="0" u="none" strike="noStrike" dirty="0">
                        <a:solidFill>
                          <a:schemeClr val="bg1"/>
                        </a:solidFill>
                        <a:effectLst/>
                        <a:latin typeface="Arial"/>
                      </a:endParaRPr>
                    </a:p>
                  </a:txBody>
                  <a:tcPr marL="7420" marR="7420" marT="7420" marB="0" anchor="b">
                    <a:solidFill>
                      <a:schemeClr val="accent3"/>
                    </a:solidFill>
                  </a:tcPr>
                </a:tc>
                <a:tc>
                  <a:txBody>
                    <a:bodyPr/>
                    <a:lstStyle/>
                    <a:p>
                      <a:pPr algn="ctr" fontAlgn="b"/>
                      <a:r>
                        <a:rPr lang="it-IT" sz="1000" b="1" i="0" u="none" strike="noStrike" dirty="0" smtClean="0">
                          <a:solidFill>
                            <a:schemeClr val="bg1"/>
                          </a:solidFill>
                          <a:effectLst/>
                          <a:latin typeface="Arial"/>
                        </a:rPr>
                        <a:t>Testata</a:t>
                      </a:r>
                      <a:endParaRPr lang="it-IT" sz="1000" b="1" i="0" u="none" strike="noStrike" dirty="0">
                        <a:solidFill>
                          <a:schemeClr val="bg1"/>
                        </a:solidFill>
                        <a:effectLst/>
                        <a:latin typeface="Arial"/>
                      </a:endParaRPr>
                    </a:p>
                  </a:txBody>
                  <a:tcPr marL="7420" marR="7420" marT="7420" marB="0" anchor="b">
                    <a:solidFill>
                      <a:schemeClr val="accent3"/>
                    </a:solidFill>
                  </a:tcPr>
                </a:tc>
                <a:tc>
                  <a:txBody>
                    <a:bodyPr/>
                    <a:lstStyle/>
                    <a:p>
                      <a:pPr algn="ctr" fontAlgn="b"/>
                      <a:r>
                        <a:rPr lang="it-IT" sz="1000" b="1" i="0" u="none" strike="noStrike" dirty="0" smtClean="0">
                          <a:solidFill>
                            <a:schemeClr val="bg1"/>
                          </a:solidFill>
                          <a:effectLst/>
                          <a:latin typeface="Arial"/>
                        </a:rPr>
                        <a:t>Età</a:t>
                      </a:r>
                      <a:endParaRPr lang="it-IT" sz="1000" b="1" i="0" u="none" strike="noStrike" dirty="0">
                        <a:solidFill>
                          <a:schemeClr val="bg1"/>
                        </a:solidFill>
                        <a:effectLst/>
                        <a:latin typeface="Arial"/>
                      </a:endParaRPr>
                    </a:p>
                  </a:txBody>
                  <a:tcPr marL="7420" marR="7420" marT="7420" marB="0" anchor="b">
                    <a:solidFill>
                      <a:schemeClr val="accent3"/>
                    </a:solidFill>
                  </a:tcPr>
                </a:tc>
                <a:tc>
                  <a:txBody>
                    <a:bodyPr/>
                    <a:lstStyle/>
                    <a:p>
                      <a:pPr algn="ctr" fontAlgn="b"/>
                      <a:r>
                        <a:rPr lang="it-IT" sz="1000" b="1" i="0" u="none" strike="noStrike" dirty="0" smtClean="0">
                          <a:solidFill>
                            <a:schemeClr val="bg1"/>
                          </a:solidFill>
                          <a:effectLst/>
                          <a:latin typeface="Arial"/>
                        </a:rPr>
                        <a:t>Sesso</a:t>
                      </a:r>
                      <a:endParaRPr lang="it-IT" sz="1000" b="1" i="0" u="none" strike="noStrike" dirty="0">
                        <a:solidFill>
                          <a:schemeClr val="bg1"/>
                        </a:solidFill>
                        <a:effectLst/>
                        <a:latin typeface="Arial"/>
                      </a:endParaRPr>
                    </a:p>
                  </a:txBody>
                  <a:tcPr marL="7420" marR="7420" marT="7420" marB="0" anchor="b">
                    <a:solidFill>
                      <a:schemeClr val="accent3"/>
                    </a:solidFill>
                  </a:tcPr>
                </a:tc>
              </a:tr>
              <a:tr h="126133">
                <a:tc>
                  <a:txBody>
                    <a:bodyPr/>
                    <a:lstStyle/>
                    <a:p>
                      <a:pPr algn="ctr" fontAlgn="b"/>
                      <a:r>
                        <a:rPr lang="it-IT" sz="1000" b="0" i="0" u="none" strike="noStrike" dirty="0" smtClean="0">
                          <a:solidFill>
                            <a:srgbClr val="000000"/>
                          </a:solidFill>
                          <a:effectLst/>
                          <a:latin typeface="Arial"/>
                        </a:rPr>
                        <a:t>26</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Napoli</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Il Mattino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27</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Napoli</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Il Mattino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28</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Napoli </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L'Espresso/Il Venerdì</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29</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Napoli</a:t>
                      </a:r>
                    </a:p>
                  </a:txBody>
                  <a:tcPr marL="9525" marR="9525" marT="9525" marB="0" anchor="b">
                    <a:solidFill>
                      <a:schemeClr val="bg1">
                        <a:lumMod val="95000"/>
                      </a:schemeClr>
                    </a:solidFill>
                  </a:tcPr>
                </a:tc>
                <a:tc>
                  <a:txBody>
                    <a:bodyPr/>
                    <a:lstStyle/>
                    <a:p>
                      <a:pPr algn="ctr" fontAlgn="b"/>
                      <a:r>
                        <a:rPr lang="it-IT" sz="1000" b="0" i="0" u="none" strike="noStrike" dirty="0" smtClean="0">
                          <a:solidFill>
                            <a:srgbClr val="000000"/>
                          </a:solidFill>
                          <a:effectLst/>
                          <a:latin typeface="Arial"/>
                        </a:rPr>
                        <a:t>Casa </a:t>
                      </a:r>
                      <a:r>
                        <a:rPr lang="it-IT" sz="1000" b="0" i="0" u="none" strike="noStrike" dirty="0">
                          <a:solidFill>
                            <a:srgbClr val="000000"/>
                          </a:solidFill>
                          <a:effectLst/>
                          <a:latin typeface="Arial"/>
                        </a:rPr>
                        <a:t>Facile</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30</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Torino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La Stampa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31</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Torino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La Stampa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32</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Torino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Panorama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33</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Torino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Bell'Italia/Touring/Dove/Bell'Europa/In Viaggio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34</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Bologna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Il Resto del Carlino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35</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Bologna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Il Resto del Carlino</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36</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Bologna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Chi/Diva&amp;Donna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77775">
                <a:tc>
                  <a:txBody>
                    <a:bodyPr/>
                    <a:lstStyle/>
                    <a:p>
                      <a:pPr algn="ctr" fontAlgn="b"/>
                      <a:r>
                        <a:rPr lang="it-IT" sz="1000" b="0" i="0" u="none" strike="noStrike" dirty="0" smtClean="0">
                          <a:solidFill>
                            <a:srgbClr val="000000"/>
                          </a:solidFill>
                          <a:effectLst/>
                          <a:latin typeface="Arial"/>
                        </a:rPr>
                        <a:t>37</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Catania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La Sicilia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38</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Catania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La Sicilia </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39</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Catania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 moderna</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40</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Bergamo </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L'Eco di Bergamo </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35-45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Uomo</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41</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Bergamo </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L'Eco di Bergamo </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56-65</a:t>
                      </a: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Donna</a:t>
                      </a:r>
                    </a:p>
                  </a:txBody>
                  <a:tcPr marL="9525" marR="9525" marT="9525" marB="0" anchor="b">
                    <a:solidFill>
                      <a:schemeClr val="bg1">
                        <a:lumMod val="95000"/>
                      </a:schemeClr>
                    </a:solidFill>
                  </a:tcPr>
                </a:tc>
              </a:tr>
              <a:tr h="126133">
                <a:tc>
                  <a:txBody>
                    <a:bodyPr/>
                    <a:lstStyle/>
                    <a:p>
                      <a:pPr algn="ctr" fontAlgn="b"/>
                      <a:r>
                        <a:rPr lang="it-IT" sz="1000" b="0" i="0" u="none" strike="noStrike" dirty="0" smtClean="0">
                          <a:solidFill>
                            <a:srgbClr val="000000"/>
                          </a:solidFill>
                          <a:effectLst/>
                          <a:latin typeface="Arial"/>
                        </a:rPr>
                        <a:t>42</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Bergamo </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Io Donna/D-La Repubblica delle </a:t>
                      </a:r>
                      <a:r>
                        <a:rPr lang="it-IT" sz="1000" b="0" i="0" u="none" strike="noStrike" dirty="0" smtClean="0">
                          <a:solidFill>
                            <a:srgbClr val="000000"/>
                          </a:solidFill>
                          <a:effectLst/>
                          <a:latin typeface="Arial"/>
                        </a:rPr>
                        <a:t>Donne/Grazia/Gioia</a:t>
                      </a:r>
                      <a:endParaRPr lang="it-IT" sz="1000" b="0" i="0" u="none" strike="noStrike" dirty="0">
                        <a:solidFill>
                          <a:srgbClr val="000000"/>
                        </a:solidFill>
                        <a:effectLst/>
                        <a:latin typeface="Arial"/>
                      </a:endParaRPr>
                    </a:p>
                  </a:txBody>
                  <a:tcPr marL="9525" marR="9525" marT="9525" marB="0" anchor="b">
                    <a:solidFill>
                      <a:schemeClr val="bg1">
                        <a:lumMod val="95000"/>
                      </a:schemeClr>
                    </a:solidFill>
                  </a:tcPr>
                </a:tc>
                <a:tc>
                  <a:txBody>
                    <a:bodyPr/>
                    <a:lstStyle/>
                    <a:p>
                      <a:pPr algn="ctr" fontAlgn="b"/>
                      <a:r>
                        <a:rPr lang="it-IT" sz="1000" b="0" i="0" u="none" strike="noStrike">
                          <a:solidFill>
                            <a:srgbClr val="000000"/>
                          </a:solidFill>
                          <a:effectLst/>
                          <a:latin typeface="Arial"/>
                        </a:rPr>
                        <a:t>46-55</a:t>
                      </a:r>
                    </a:p>
                  </a:txBody>
                  <a:tcPr marL="9525" marR="9525" marT="9525" marB="0" anchor="b">
                    <a:solidFill>
                      <a:schemeClr val="bg1">
                        <a:lumMod val="95000"/>
                      </a:schemeClr>
                    </a:solidFill>
                  </a:tcPr>
                </a:tc>
                <a:tc>
                  <a:txBody>
                    <a:bodyPr/>
                    <a:lstStyle/>
                    <a:p>
                      <a:pPr algn="ctr" fontAlgn="b"/>
                      <a:r>
                        <a:rPr lang="it-IT" sz="1000" b="0" i="0" u="none" strike="noStrike" dirty="0">
                          <a:solidFill>
                            <a:srgbClr val="000000"/>
                          </a:solidFill>
                          <a:effectLst/>
                          <a:latin typeface="Arial"/>
                        </a:rPr>
                        <a:t>Donna</a:t>
                      </a:r>
                    </a:p>
                  </a:txBody>
                  <a:tcPr marL="9525" marR="9525" marT="9525" marB="0" anchor="b">
                    <a:solidFill>
                      <a:schemeClr val="bg1">
                        <a:lumMod val="95000"/>
                      </a:schemeClr>
                    </a:solidFill>
                  </a:tcPr>
                </a:tc>
              </a:tr>
            </a:tbl>
          </a:graphicData>
        </a:graphic>
      </p:graphicFrame>
    </p:spTree>
    <p:extLst>
      <p:ext uri="{BB962C8B-B14F-4D97-AF65-F5344CB8AC3E}">
        <p14:creationId xmlns:p14="http://schemas.microsoft.com/office/powerpoint/2010/main" xmlns="" val="9099817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Il primo e principale bisogno che le testate a pagamento sono capaci di saturare è quello di apertura, di esplorazione, di crescita culturale e personale, di ampliamento dei propri orizzonti.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Esse implicano infatti una modalità fruitiva caratterizzata da una logica di scoperta e da un andamento per così dire "orizzontale":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rPr>
              <a:t>al contrario di quanto avviene con i motori di ricerca su web, non si sa già che cosa "cercare" </a:t>
            </a:r>
            <a:r>
              <a:rPr lang="it-IT" sz="1400" dirty="0" smtClean="0">
                <a:solidFill>
                  <a:schemeClr val="tx1">
                    <a:lumMod val="75000"/>
                    <a:lumOff val="25000"/>
                  </a:schemeClr>
                </a:solidFill>
              </a:rPr>
              <a:t>né si è volti ad approfondire un tema specifico (andamento verticale)</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smtClean="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si è invece </a:t>
            </a:r>
            <a:r>
              <a:rPr lang="it-IT" sz="1400" b="1" dirty="0" smtClean="0">
                <a:solidFill>
                  <a:schemeClr val="accent3">
                    <a:lumMod val="75000"/>
                  </a:schemeClr>
                </a:solidFill>
              </a:rPr>
              <a:t>aperti a "trovare" ciò che non si stava cercando</a:t>
            </a:r>
            <a:r>
              <a:rPr lang="it-IT" sz="1400" dirty="0" smtClean="0">
                <a:solidFill>
                  <a:schemeClr val="tx1">
                    <a:lumMod val="75000"/>
                    <a:lumOff val="25000"/>
                  </a:schemeClr>
                </a:solidFill>
              </a:rPr>
              <a:t>, a fare incontri non previsti, volontariamente in balia di una sorta di </a:t>
            </a:r>
            <a:r>
              <a:rPr lang="it-IT" sz="1400" b="1" dirty="0" smtClean="0">
                <a:solidFill>
                  <a:schemeClr val="accent3">
                    <a:lumMod val="75000"/>
                  </a:schemeClr>
                </a:solidFill>
              </a:rPr>
              <a:t>serendipità </a:t>
            </a:r>
            <a:r>
              <a:rPr lang="it-IT" sz="1400" dirty="0" smtClean="0">
                <a:solidFill>
                  <a:schemeClr val="tx1">
                    <a:lumMod val="75000"/>
                    <a:lumOff val="25000"/>
                  </a:schemeClr>
                </a:solidFill>
              </a:rPr>
              <a:t>che è la condizione necessaria di un autentico arricchimento </a:t>
            </a:r>
            <a:endParaRPr lang="it-IT" sz="1400" dirty="0">
              <a:solidFill>
                <a:schemeClr val="tx1">
                  <a:lumMod val="75000"/>
                  <a:lumOff val="25000"/>
                </a:schemeClr>
              </a:solidFill>
            </a:endParaRP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1185863" lvl="3" indent="-285750" algn="just">
              <a:lnSpc>
                <a:spcPct val="120000"/>
              </a:lnSpc>
              <a:buClr>
                <a:schemeClr val="accent3">
                  <a:lumMod val="50000"/>
                </a:schemeClr>
              </a:buClr>
              <a:buFont typeface="Courier New" panose="02070309020205020404" pitchFamily="49" charset="0"/>
              <a:buChar char="o"/>
            </a:pP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Apertura ed esplorazione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Una logica "orizzontale", all'insegna dell'espansione</a:t>
            </a:r>
            <a:endParaRPr lang="it-IT" sz="2000" b="1" i="1" dirty="0">
              <a:solidFill>
                <a:schemeClr val="tx1">
                  <a:lumMod val="65000"/>
                  <a:lumOff val="35000"/>
                </a:schemeClr>
              </a:solidFill>
              <a:latin typeface="Arial"/>
              <a:ea typeface="+mj-ea"/>
              <a:cs typeface="Arial"/>
            </a:endParaRPr>
          </a:p>
        </p:txBody>
      </p:sp>
      <p:sp>
        <p:nvSpPr>
          <p:cNvPr id="7" name="Rettangolo arrotondato 6"/>
          <p:cNvSpPr/>
          <p:nvPr/>
        </p:nvSpPr>
        <p:spPr>
          <a:xfrm>
            <a:off x="4568546" y="329561"/>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6" name="Скругленный прямоугольник 4"/>
          <p:cNvSpPr/>
          <p:nvPr/>
        </p:nvSpPr>
        <p:spPr>
          <a:xfrm>
            <a:off x="639162" y="4934324"/>
            <a:ext cx="7858767" cy="670829"/>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“Su </a:t>
            </a:r>
            <a:r>
              <a:rPr lang="it-IT" sz="1200" i="1" dirty="0">
                <a:solidFill>
                  <a:srgbClr val="5F5F5F"/>
                </a:solidFill>
                <a:latin typeface="Arial" panose="020B0604020202020204" pitchFamily="34" charset="0"/>
                <a:ea typeface="MS PGothic" pitchFamily="34" charset="-128"/>
                <a:cs typeface="Arial" panose="020B0604020202020204" pitchFamily="34" charset="0"/>
              </a:rPr>
              <a:t>un giornale puoi trovare anche quello che non cerchi, in rete trovi solo quello che cerchi</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(Roberta, Napoli, 47, Casa Facile)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107847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Le testate a pagamento vengono indicate come un baluardo a difesa della possibilità di accesso a cultura e informazione nel loro senso più genuino di apertura, di esplorazione e di arricchimento.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Nell'epoca della sovrabbondanza di dati e di informazioni offerti da internet, la necessità di domare tale sovrabbondanza e di renderla effettivamente fruibile, genera quell'effetto distorsivo e depotenziante che è noto come "</a:t>
            </a:r>
            <a:r>
              <a:rPr lang="it-IT" sz="1400" dirty="0" err="1" smtClean="0">
                <a:solidFill>
                  <a:schemeClr val="tx1">
                    <a:lumMod val="75000"/>
                    <a:lumOff val="25000"/>
                  </a:schemeClr>
                </a:solidFill>
              </a:rPr>
              <a:t>filter</a:t>
            </a:r>
            <a:r>
              <a:rPr lang="it-IT" sz="1400" dirty="0" smtClean="0">
                <a:solidFill>
                  <a:schemeClr val="tx1">
                    <a:lumMod val="75000"/>
                    <a:lumOff val="25000"/>
                  </a:schemeClr>
                </a:solidFill>
              </a:rPr>
              <a:t> </a:t>
            </a:r>
            <a:r>
              <a:rPr lang="it-IT" sz="1400" dirty="0" err="1" smtClean="0">
                <a:solidFill>
                  <a:schemeClr val="tx1">
                    <a:lumMod val="75000"/>
                    <a:lumOff val="25000"/>
                  </a:schemeClr>
                </a:solidFill>
              </a:rPr>
              <a:t>bubble</a:t>
            </a:r>
            <a:r>
              <a:rPr lang="it-IT" sz="1400" dirty="0" smtClean="0">
                <a:solidFill>
                  <a:schemeClr val="tx1">
                    <a:lumMod val="75000"/>
                    <a:lumOff val="25000"/>
                  </a:schemeClr>
                </a:solidFill>
              </a:rPr>
              <a:t>" e che agisce in una duplice chiave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quella dell'</a:t>
            </a:r>
            <a:r>
              <a:rPr lang="it-IT" sz="1400" b="1" dirty="0" smtClean="0">
                <a:solidFill>
                  <a:schemeClr val="accent3">
                    <a:lumMod val="75000"/>
                  </a:schemeClr>
                </a:solidFill>
              </a:rPr>
              <a:t>omologazione</a:t>
            </a:r>
            <a:r>
              <a:rPr lang="it-IT" sz="1400" dirty="0" smtClean="0">
                <a:solidFill>
                  <a:schemeClr val="tx1">
                    <a:lumMod val="75000"/>
                    <a:lumOff val="25000"/>
                  </a:schemeClr>
                </a:solidFill>
              </a:rPr>
              <a:t>: con la complicità dei social network, le informazioni che generano il maggiore "</a:t>
            </a:r>
            <a:r>
              <a:rPr lang="it-IT" sz="1400" dirty="0" err="1" smtClean="0">
                <a:solidFill>
                  <a:schemeClr val="tx1">
                    <a:lumMod val="75000"/>
                    <a:lumOff val="25000"/>
                  </a:schemeClr>
                </a:solidFill>
              </a:rPr>
              <a:t>buzz</a:t>
            </a:r>
            <a:r>
              <a:rPr lang="it-IT" sz="1400" dirty="0" smtClean="0">
                <a:solidFill>
                  <a:schemeClr val="tx1">
                    <a:lumMod val="75000"/>
                    <a:lumOff val="25000"/>
                  </a:schemeClr>
                </a:solidFill>
              </a:rPr>
              <a:t>" e che godono dunque di maggiore propagazione sono inevitabilmente quelle più gradite alla media delle persone, in una sorta di compromesso al ribasso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quella dell'</a:t>
            </a:r>
            <a:r>
              <a:rPr lang="it-IT" sz="1400" b="1" dirty="0" smtClean="0">
                <a:solidFill>
                  <a:schemeClr val="accent3">
                    <a:lumMod val="75000"/>
                  </a:schemeClr>
                </a:solidFill>
              </a:rPr>
              <a:t>autoreferenzialità</a:t>
            </a:r>
            <a:r>
              <a:rPr lang="it-IT" sz="1400" dirty="0" smtClean="0">
                <a:solidFill>
                  <a:schemeClr val="tx1">
                    <a:lumMod val="75000"/>
                    <a:lumOff val="25000"/>
                  </a:schemeClr>
                </a:solidFill>
              </a:rPr>
              <a:t>: dagli algoritmi dei motori di ricerca, al network di conoscenti e di opinion leader che seguiamo sui social network, ai palinsesti che ci costruiamo su piattaforme come </a:t>
            </a:r>
            <a:r>
              <a:rPr lang="it-IT" sz="1400" dirty="0" err="1" smtClean="0">
                <a:solidFill>
                  <a:schemeClr val="tx1">
                    <a:lumMod val="75000"/>
                    <a:lumOff val="25000"/>
                  </a:schemeClr>
                </a:solidFill>
              </a:rPr>
              <a:t>Flipboard</a:t>
            </a:r>
            <a:r>
              <a:rPr lang="it-IT" sz="1400" dirty="0" smtClean="0">
                <a:solidFill>
                  <a:schemeClr val="tx1">
                    <a:lumMod val="75000"/>
                    <a:lumOff val="25000"/>
                  </a:schemeClr>
                </a:solidFill>
              </a:rPr>
              <a:t>, alle chiavi di ricerca che utilizziamo su Google, tutto congiura affinché le informazioni con cui entriamo in contatto ci rimandino indietro una visione del mondo che non solo rispecchia </a:t>
            </a: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quello che </a:t>
            </a:r>
            <a:r>
              <a:rPr lang="it-IT" dirty="0" smtClean="0">
                <a:solidFill>
                  <a:schemeClr val="tx1">
                    <a:lumMod val="75000"/>
                    <a:lumOff val="25000"/>
                  </a:schemeClr>
                </a:solidFill>
                <a:latin typeface="Arial"/>
                <a:cs typeface="Arial"/>
              </a:rPr>
              <a:t>siamo, i nostri valori, i nostri interessi </a:t>
            </a:r>
            <a:endParaRPr lang="it-IT" dirty="0">
              <a:solidFill>
                <a:schemeClr val="tx1">
                  <a:lumMod val="75000"/>
                  <a:lumOff val="25000"/>
                </a:schemeClr>
              </a:solidFill>
              <a:latin typeface="Arial"/>
              <a:cs typeface="Arial"/>
            </a:endParaRP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ma </a:t>
            </a:r>
            <a:r>
              <a:rPr lang="it-IT" dirty="0" smtClean="0">
                <a:solidFill>
                  <a:schemeClr val="tx1">
                    <a:lumMod val="75000"/>
                    <a:lumOff val="25000"/>
                  </a:schemeClr>
                </a:solidFill>
                <a:latin typeface="Arial"/>
                <a:cs typeface="Arial"/>
              </a:rPr>
              <a:t>in una certa misura anche quello già sappiamo: non si può cercare se non quello che ci è almeno in parte già noto </a:t>
            </a: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Apertura ed esplorazione</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Fuori dalla "</a:t>
            </a:r>
            <a:r>
              <a:rPr lang="it-IT" sz="2000" b="1" i="1" dirty="0" err="1" smtClean="0">
                <a:solidFill>
                  <a:schemeClr val="tx1">
                    <a:lumMod val="65000"/>
                    <a:lumOff val="35000"/>
                  </a:schemeClr>
                </a:solidFill>
                <a:latin typeface="Arial"/>
                <a:ea typeface="+mj-ea"/>
                <a:cs typeface="Arial"/>
              </a:rPr>
              <a:t>filter</a:t>
            </a:r>
            <a:r>
              <a:rPr lang="it-IT" sz="2000" b="1" i="1" dirty="0" smtClean="0">
                <a:solidFill>
                  <a:schemeClr val="tx1">
                    <a:lumMod val="65000"/>
                    <a:lumOff val="35000"/>
                  </a:schemeClr>
                </a:solidFill>
                <a:latin typeface="Arial"/>
                <a:ea typeface="+mj-ea"/>
                <a:cs typeface="Arial"/>
              </a:rPr>
              <a:t> </a:t>
            </a:r>
            <a:r>
              <a:rPr lang="it-IT" sz="2000" b="1" i="1" dirty="0" err="1" smtClean="0">
                <a:solidFill>
                  <a:schemeClr val="tx1">
                    <a:lumMod val="65000"/>
                    <a:lumOff val="35000"/>
                  </a:schemeClr>
                </a:solidFill>
                <a:latin typeface="Arial"/>
                <a:ea typeface="+mj-ea"/>
                <a:cs typeface="Arial"/>
              </a:rPr>
              <a:t>bubble</a:t>
            </a:r>
            <a:r>
              <a:rPr lang="it-IT" sz="2000" b="1" i="1" dirty="0" smtClean="0">
                <a:solidFill>
                  <a:schemeClr val="tx1">
                    <a:lumMod val="65000"/>
                    <a:lumOff val="35000"/>
                  </a:schemeClr>
                </a:solidFill>
                <a:latin typeface="Arial"/>
                <a:ea typeface="+mj-ea"/>
                <a:cs typeface="Arial"/>
              </a:rPr>
              <a:t>" di internet </a:t>
            </a:r>
            <a:endParaRPr lang="it-IT" sz="2000" b="1" i="1" dirty="0">
              <a:solidFill>
                <a:schemeClr val="tx1">
                  <a:lumMod val="65000"/>
                  <a:lumOff val="35000"/>
                </a:schemeClr>
              </a:solidFill>
              <a:latin typeface="Arial"/>
              <a:ea typeface="+mj-ea"/>
              <a:cs typeface="Arial"/>
            </a:endParaRPr>
          </a:p>
        </p:txBody>
      </p:sp>
      <p:sp>
        <p:nvSpPr>
          <p:cNvPr id="7" name="Rettangolo arrotondato 6"/>
          <p:cNvSpPr/>
          <p:nvPr/>
        </p:nvSpPr>
        <p:spPr>
          <a:xfrm>
            <a:off x="4568546" y="329561"/>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Tree>
    <p:extLst>
      <p:ext uri="{BB962C8B-B14F-4D97-AF65-F5344CB8AC3E}">
        <p14:creationId xmlns:p14="http://schemas.microsoft.com/office/powerpoint/2010/main" xmlns="" val="8677286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182562"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a:solidFill>
                  <a:schemeClr val="tx1">
                    <a:lumMod val="75000"/>
                    <a:lumOff val="25000"/>
                  </a:schemeClr>
                </a:solidFill>
              </a:rPr>
              <a:t>Le testate a pagamento sono </a:t>
            </a:r>
            <a:r>
              <a:rPr lang="it-IT" sz="1400" dirty="0" smtClean="0">
                <a:solidFill>
                  <a:schemeClr val="tx1">
                    <a:lumMod val="75000"/>
                    <a:lumOff val="25000"/>
                  </a:schemeClr>
                </a:solidFill>
              </a:rPr>
              <a:t>perciò depositarie </a:t>
            </a:r>
            <a:r>
              <a:rPr lang="it-IT" sz="1400" dirty="0">
                <a:solidFill>
                  <a:schemeClr val="tx1">
                    <a:lumMod val="75000"/>
                    <a:lumOff val="25000"/>
                  </a:schemeClr>
                </a:solidFill>
              </a:rPr>
              <a:t>di un </a:t>
            </a:r>
            <a:r>
              <a:rPr lang="it-IT" sz="1400" b="1" dirty="0">
                <a:solidFill>
                  <a:schemeClr val="accent3">
                    <a:lumMod val="75000"/>
                  </a:schemeClr>
                </a:solidFill>
              </a:rPr>
              <a:t>potere di </a:t>
            </a:r>
            <a:r>
              <a:rPr lang="it-IT" sz="1400" b="1" dirty="0" smtClean="0">
                <a:solidFill>
                  <a:schemeClr val="accent3">
                    <a:lumMod val="75000"/>
                  </a:schemeClr>
                </a:solidFill>
              </a:rPr>
              <a:t>fascinazione </a:t>
            </a:r>
            <a:r>
              <a:rPr lang="it-IT" sz="1400" dirty="0" smtClean="0">
                <a:solidFill>
                  <a:schemeClr val="tx1">
                    <a:lumMod val="75000"/>
                    <a:lumOff val="25000"/>
                  </a:schemeClr>
                </a:solidFill>
              </a:rPr>
              <a:t>che attinge</a:t>
            </a:r>
          </a:p>
          <a:p>
            <a:pPr marL="912813" lvl="1" indent="-285750" algn="just">
              <a:lnSpc>
                <a:spcPts val="1920"/>
              </a:lnSpc>
              <a:spcBef>
                <a:spcPts val="0"/>
              </a:spcBef>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alla loro capacità di </a:t>
            </a:r>
            <a:r>
              <a:rPr lang="it-IT" sz="1400" b="1" dirty="0" smtClean="0">
                <a:solidFill>
                  <a:schemeClr val="accent3">
                    <a:lumMod val="75000"/>
                  </a:schemeClr>
                </a:solidFill>
              </a:rPr>
              <a:t>suscitare meraviglia</a:t>
            </a:r>
            <a:r>
              <a:rPr lang="it-IT" sz="1400" dirty="0" smtClean="0">
                <a:solidFill>
                  <a:schemeClr val="tx1">
                    <a:lumMod val="75000"/>
                    <a:lumOff val="25000"/>
                  </a:schemeClr>
                </a:solidFill>
              </a:rPr>
              <a:t>, di stupire, di porre sul cammino del lettore contenuti finora totalmente nuovi e sconosciuti </a:t>
            </a:r>
          </a:p>
          <a:p>
            <a:pPr marL="450850" lvl="1" indent="0">
              <a:lnSpc>
                <a:spcPts val="1920"/>
              </a:lnSpc>
              <a:spcBef>
                <a:spcPts val="0"/>
              </a:spcBef>
              <a:buClr>
                <a:schemeClr val="accent3">
                  <a:lumMod val="75000"/>
                </a:schemeClr>
              </a:buClr>
              <a:buNone/>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alla loro capacità </a:t>
            </a:r>
            <a:r>
              <a:rPr lang="it-IT" sz="1400" b="1" dirty="0" smtClean="0">
                <a:solidFill>
                  <a:schemeClr val="accent3">
                    <a:lumMod val="75000"/>
                  </a:schemeClr>
                </a:solidFill>
              </a:rPr>
              <a:t>trasformativa</a:t>
            </a:r>
            <a:r>
              <a:rPr lang="it-IT" sz="1400" dirty="0" smtClean="0">
                <a:solidFill>
                  <a:schemeClr val="tx1">
                    <a:lumMod val="75000"/>
                    <a:lumOff val="25000"/>
                  </a:schemeClr>
                </a:solidFill>
              </a:rPr>
              <a:t>:  </a:t>
            </a:r>
            <a:endParaRPr lang="it-IT" sz="1400" dirty="0">
              <a:solidFill>
                <a:schemeClr val="tx1">
                  <a:lumMod val="75000"/>
                  <a:lumOff val="25000"/>
                </a:schemeClr>
              </a:solidFill>
            </a:endParaRP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la ricerca di competenza e di stimolo intellettuale assume per molti una connotazione di aspirazionalità e di </a:t>
            </a:r>
            <a:r>
              <a:rPr lang="it-IT" dirty="0" smtClean="0">
                <a:solidFill>
                  <a:schemeClr val="tx1">
                    <a:lumMod val="75000"/>
                    <a:lumOff val="25000"/>
                  </a:schemeClr>
                </a:solidFill>
                <a:latin typeface="Arial"/>
                <a:cs typeface="Arial"/>
              </a:rPr>
              <a:t>empowerment, come se la testata forse una porta di accesso a un sé ideale</a:t>
            </a:r>
            <a:endParaRPr lang="it-IT" dirty="0">
              <a:solidFill>
                <a:schemeClr val="tx1">
                  <a:lumMod val="75000"/>
                  <a:lumOff val="25000"/>
                </a:schemeClr>
              </a:solidFill>
              <a:latin typeface="Arial"/>
              <a:cs typeface="Arial"/>
            </a:endParaRP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si legge per diventare diversi da se stessi, migliori, per far propri strumenti intellettuali e culturali che ci portano al di là – anche solo virtualmente – del proprio orizzonte di riferimento e dai confini del proprio contesto socioculturale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algn="just">
              <a:lnSpc>
                <a:spcPts val="1920"/>
              </a:lnSpc>
              <a:spcBef>
                <a:spcPts val="0"/>
              </a:spcBef>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1185863" lvl="3" indent="-285750" algn="just">
              <a:lnSpc>
                <a:spcPct val="120000"/>
              </a:lnSpc>
              <a:buClr>
                <a:schemeClr val="accent3">
                  <a:lumMod val="50000"/>
                </a:schemeClr>
              </a:buClr>
              <a:buFont typeface="Courier New" panose="02070309020205020404" pitchFamily="49" charset="0"/>
              <a:buChar char="o"/>
            </a:pP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Apertura ed esplorazione</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Meraviglia e accesso a un sé ideale </a:t>
            </a:r>
            <a:endParaRPr lang="it-IT" sz="2000" b="1" i="1" dirty="0">
              <a:solidFill>
                <a:schemeClr val="tx1">
                  <a:lumMod val="65000"/>
                  <a:lumOff val="35000"/>
                </a:schemeClr>
              </a:solidFill>
              <a:latin typeface="Arial"/>
              <a:ea typeface="+mj-ea"/>
              <a:cs typeface="Arial"/>
            </a:endParaRPr>
          </a:p>
        </p:txBody>
      </p:sp>
      <p:sp>
        <p:nvSpPr>
          <p:cNvPr id="7" name="Rettangolo arrotondato 6"/>
          <p:cNvSpPr/>
          <p:nvPr/>
        </p:nvSpPr>
        <p:spPr>
          <a:xfrm>
            <a:off x="4568546" y="329561"/>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6" name="Скругленный прямоугольник 4"/>
          <p:cNvSpPr/>
          <p:nvPr/>
        </p:nvSpPr>
        <p:spPr>
          <a:xfrm>
            <a:off x="651034" y="4738943"/>
            <a:ext cx="7858767" cy="584796"/>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“Il </a:t>
            </a:r>
            <a:r>
              <a:rPr lang="it-IT" sz="1200" i="1" dirty="0">
                <a:solidFill>
                  <a:srgbClr val="5F5F5F"/>
                </a:solidFill>
                <a:latin typeface="Arial" panose="020B0604020202020204" pitchFamily="34" charset="0"/>
                <a:ea typeface="MS PGothic" pitchFamily="34" charset="-128"/>
                <a:cs typeface="Arial" panose="020B0604020202020204" pitchFamily="34" charset="0"/>
              </a:rPr>
              <a:t>mio giornale mi stupisce sempre, non so come ma averlo tra le mani produce sempre sorprese gradite”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(Alessandro, 56, Roma</a:t>
            </a:r>
            <a:r>
              <a:rPr lang="it-IT" sz="1200" i="1" dirty="0">
                <a:solidFill>
                  <a:srgbClr val="5F5F5F"/>
                </a:solidFill>
                <a:latin typeface="Arial" panose="020B0604020202020204" pitchFamily="34" charset="0"/>
                <a:ea typeface="MS PGothic" pitchFamily="34" charset="-128"/>
                <a:cs typeface="Arial" panose="020B0604020202020204" pitchFamily="34" charset="0"/>
              </a:rPr>
              <a:t>, Il Messaggero</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8" name="Скругленный прямоугольник 4"/>
          <p:cNvSpPr/>
          <p:nvPr/>
        </p:nvSpPr>
        <p:spPr>
          <a:xfrm>
            <a:off x="651034" y="5341424"/>
            <a:ext cx="7858767" cy="750620"/>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"Lo </a:t>
            </a:r>
            <a:r>
              <a:rPr lang="it-IT" sz="1200" i="1" dirty="0">
                <a:solidFill>
                  <a:srgbClr val="5F5F5F"/>
                </a:solidFill>
                <a:latin typeface="Arial" panose="020B0604020202020204" pitchFamily="34" charset="0"/>
                <a:ea typeface="MS PGothic" pitchFamily="34" charset="-128"/>
                <a:cs typeface="Arial" panose="020B0604020202020204" pitchFamily="34" charset="0"/>
              </a:rPr>
              <a:t>sfogliare ti dà il gusto di ricercare qualcosa nel giornale e magari di trovare quello che non ti aspetti o di alimentare la tua curiosità”</a:t>
            </a:r>
            <a:endParaRPr lang="it-IT" sz="1200" i="1" dirty="0" smtClean="0">
              <a:solidFill>
                <a:srgbClr val="5F5F5F"/>
              </a:solidFill>
              <a:latin typeface="Arial" panose="020B0604020202020204" pitchFamily="34" charset="0"/>
              <a:ea typeface="MS PGothic" pitchFamily="34" charset="-128"/>
              <a:cs typeface="Arial" panose="020B0604020202020204" pitchFamily="34" charset="0"/>
            </a:endParaRP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(Marianna, Roma, 44, 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19876909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182562"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b="1" dirty="0" smtClean="0">
                <a:solidFill>
                  <a:schemeClr val="accent3">
                    <a:lumMod val="75000"/>
                  </a:schemeClr>
                </a:solidFill>
              </a:rPr>
              <a:t>La "scoperta" e l'esplorazione aperta su internet è certamente possibile ma implica  un notevole sforzo di selezione e individuazione delle fonti</a:t>
            </a:r>
          </a:p>
          <a:p>
            <a:pPr algn="just">
              <a:lnSpc>
                <a:spcPts val="1920"/>
              </a:lnSpc>
              <a:spcBef>
                <a:spcPts val="0"/>
              </a:spcBef>
            </a:pPr>
            <a:endParaRPr lang="it-IT" sz="1400" dirty="0" smtClean="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non solo nel senso di identificare quelle autorevoli e degne di fiducia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ma - rispetto alla questione della "</a:t>
            </a:r>
            <a:r>
              <a:rPr lang="it-IT" sz="1400" dirty="0" err="1">
                <a:solidFill>
                  <a:schemeClr val="tx1">
                    <a:lumMod val="75000"/>
                    <a:lumOff val="25000"/>
                  </a:schemeClr>
                </a:solidFill>
              </a:rPr>
              <a:t>filter</a:t>
            </a:r>
            <a:r>
              <a:rPr lang="it-IT" sz="1400" dirty="0">
                <a:solidFill>
                  <a:schemeClr val="tx1">
                    <a:lumMod val="75000"/>
                    <a:lumOff val="25000"/>
                  </a:schemeClr>
                </a:solidFill>
              </a:rPr>
              <a:t> </a:t>
            </a:r>
            <a:r>
              <a:rPr lang="it-IT" sz="1400" dirty="0" err="1">
                <a:solidFill>
                  <a:schemeClr val="tx1">
                    <a:lumMod val="75000"/>
                    <a:lumOff val="25000"/>
                  </a:schemeClr>
                </a:solidFill>
              </a:rPr>
              <a:t>bubble</a:t>
            </a:r>
            <a:r>
              <a:rPr lang="it-IT" sz="1400" dirty="0">
                <a:solidFill>
                  <a:schemeClr val="tx1">
                    <a:lumMod val="75000"/>
                    <a:lumOff val="25000"/>
                  </a:schemeClr>
                </a:solidFill>
              </a:rPr>
              <a:t>" -  anche di garantire una mappatura esaustiva delle questioni rilevanti in un determinato </a:t>
            </a:r>
            <a:r>
              <a:rPr lang="it-IT" sz="1400" dirty="0" smtClean="0">
                <a:solidFill>
                  <a:schemeClr val="tx1">
                    <a:lumMod val="75000"/>
                    <a:lumOff val="25000"/>
                  </a:schemeClr>
                </a:solidFill>
              </a:rPr>
              <a:t>ambito</a:t>
            </a: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i lettori più digitalizzati riferiscono di costruire una propria dieta mediale "seguendo" su internet testate e </a:t>
            </a:r>
            <a:r>
              <a:rPr lang="it-IT" dirty="0" err="1" smtClean="0">
                <a:solidFill>
                  <a:schemeClr val="tx1">
                    <a:lumMod val="75000"/>
                    <a:lumOff val="25000"/>
                  </a:schemeClr>
                </a:solidFill>
                <a:latin typeface="Arial"/>
                <a:cs typeface="Arial"/>
              </a:rPr>
              <a:t>influencer</a:t>
            </a:r>
            <a:r>
              <a:rPr lang="it-IT" dirty="0" smtClean="0">
                <a:solidFill>
                  <a:schemeClr val="tx1">
                    <a:lumMod val="75000"/>
                    <a:lumOff val="25000"/>
                  </a:schemeClr>
                </a:solidFill>
                <a:latin typeface="Arial"/>
                <a:cs typeface="Arial"/>
              </a:rPr>
              <a:t> di fiducia o impostando le proprie preferenze di lettura su piattaforme come </a:t>
            </a:r>
            <a:r>
              <a:rPr lang="it-IT" dirty="0" err="1" smtClean="0">
                <a:solidFill>
                  <a:schemeClr val="tx1">
                    <a:lumMod val="75000"/>
                    <a:lumOff val="25000"/>
                  </a:schemeClr>
                </a:solidFill>
                <a:latin typeface="Arial"/>
                <a:cs typeface="Arial"/>
              </a:rPr>
              <a:t>Flipboard</a:t>
            </a:r>
            <a:r>
              <a:rPr lang="it-IT" dirty="0" smtClean="0">
                <a:solidFill>
                  <a:schemeClr val="tx1">
                    <a:lumMod val="75000"/>
                    <a:lumOff val="25000"/>
                  </a:schemeClr>
                </a:solidFill>
                <a:latin typeface="Arial"/>
                <a:cs typeface="Arial"/>
              </a:rPr>
              <a:t>, ma – soprattutto quando si tratta del bisogno di informazione giornalistica - riconoscono la natura in una certa misura "</a:t>
            </a:r>
            <a:r>
              <a:rPr lang="it-IT" dirty="0" err="1" smtClean="0">
                <a:solidFill>
                  <a:schemeClr val="tx1">
                    <a:lumMod val="75000"/>
                    <a:lumOff val="25000"/>
                  </a:schemeClr>
                </a:solidFill>
                <a:latin typeface="Arial"/>
                <a:cs typeface="Arial"/>
              </a:rPr>
              <a:t>randomica</a:t>
            </a:r>
            <a:r>
              <a:rPr lang="it-IT" dirty="0" smtClean="0">
                <a:solidFill>
                  <a:schemeClr val="tx1">
                    <a:lumMod val="75000"/>
                    <a:lumOff val="25000"/>
                  </a:schemeClr>
                </a:solidFill>
                <a:latin typeface="Arial"/>
                <a:cs typeface="Arial"/>
              </a:rPr>
              <a:t>" di questa modalità, che rischia di generare delle lacune nella propria "presa" sull'attualità: </a:t>
            </a:r>
            <a:r>
              <a:rPr lang="it-IT" b="1" dirty="0" smtClean="0">
                <a:solidFill>
                  <a:schemeClr val="accent3">
                    <a:lumMod val="75000"/>
                  </a:schemeClr>
                </a:solidFill>
                <a:latin typeface="Arial"/>
                <a:cs typeface="Arial"/>
              </a:rPr>
              <a:t>soprattutto rispetto al bisogno di informazione sull'attualità infatti, le testate giornalistiche sono tenute a fornire un quadro di tutti i fatti rilevanti, mentre il proprio palinsesto "self made" rischia talvolta di essere un puzzle privo di alcune tessere </a:t>
            </a:r>
            <a:endParaRPr lang="it-IT" b="1" dirty="0">
              <a:solidFill>
                <a:schemeClr val="accent3">
                  <a:lumMod val="75000"/>
                </a:schemeClr>
              </a:solidFill>
              <a:latin typeface="Arial"/>
              <a:cs typeface="Aria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450850" lvl="1" indent="0">
              <a:lnSpc>
                <a:spcPts val="1920"/>
              </a:lnSpc>
              <a:spcBef>
                <a:spcPts val="0"/>
              </a:spcBef>
              <a:buClr>
                <a:schemeClr val="accent3">
                  <a:lumMod val="75000"/>
                </a:schemeClr>
              </a:buClr>
              <a:buNone/>
            </a:pPr>
            <a:endParaRPr lang="it-IT" sz="1400" dirty="0" smtClean="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Apertura ed esplorazione</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La fatica di costruire il proprio palinsesto su internet </a:t>
            </a:r>
            <a:endParaRPr lang="it-IT" sz="2000" b="1" i="1" dirty="0">
              <a:solidFill>
                <a:schemeClr val="tx1">
                  <a:lumMod val="65000"/>
                  <a:lumOff val="35000"/>
                </a:schemeClr>
              </a:solidFill>
              <a:latin typeface="Arial"/>
              <a:ea typeface="+mj-ea"/>
              <a:cs typeface="Arial"/>
            </a:endParaRPr>
          </a:p>
        </p:txBody>
      </p:sp>
      <p:sp>
        <p:nvSpPr>
          <p:cNvPr id="6" name="Rettangolo arrotondato 5"/>
          <p:cNvSpPr/>
          <p:nvPr/>
        </p:nvSpPr>
        <p:spPr>
          <a:xfrm>
            <a:off x="4595996" y="328219"/>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5" name="Скругленный прямоугольник 4"/>
          <p:cNvSpPr/>
          <p:nvPr/>
        </p:nvSpPr>
        <p:spPr>
          <a:xfrm>
            <a:off x="182562" y="5118952"/>
            <a:ext cx="8712056" cy="1091841"/>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“Internet rappresenta il modo più completo per avere informazioni: batto nel motore di ricerca una parola e subito ricevo migliaia di input da leggere, verificare, scegliere. Il problema di questo tipo di ricerca è l'autorevolezza delle fonti: dato l'infinito numero dei siti proposti, c'è il rischio concreto di trovare notizie-bufala, errate, false. Lo consulto quando non ho molto tempo a disposizione”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(Enrico, 56, Milano, L'Espresso)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40849324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182562" y="1010360"/>
            <a:ext cx="8558213" cy="5176684"/>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La </a:t>
            </a:r>
            <a:r>
              <a:rPr lang="it-IT" sz="1400" dirty="0">
                <a:solidFill>
                  <a:schemeClr val="tx1">
                    <a:lumMod val="75000"/>
                    <a:lumOff val="25000"/>
                  </a:schemeClr>
                </a:solidFill>
              </a:rPr>
              <a:t>lettura </a:t>
            </a:r>
            <a:r>
              <a:rPr lang="it-IT" sz="1400" dirty="0" smtClean="0">
                <a:solidFill>
                  <a:schemeClr val="tx1">
                    <a:lumMod val="75000"/>
                    <a:lumOff val="25000"/>
                  </a:schemeClr>
                </a:solidFill>
              </a:rPr>
              <a:t>regolare di una testata a pagamento </a:t>
            </a:r>
            <a:r>
              <a:rPr lang="it-IT" sz="1400" b="1" dirty="0" smtClean="0">
                <a:solidFill>
                  <a:schemeClr val="accent3">
                    <a:lumMod val="75000"/>
                  </a:schemeClr>
                </a:solidFill>
              </a:rPr>
              <a:t>dispensa il lettore dalla fatica di costruire un proprio palinsesto</a:t>
            </a:r>
            <a:r>
              <a:rPr lang="it-IT" sz="1400" dirty="0" smtClean="0">
                <a:solidFill>
                  <a:schemeClr val="tx1">
                    <a:lumMod val="75000"/>
                    <a:lumOff val="25000"/>
                  </a:schemeClr>
                </a:solidFill>
              </a:rPr>
              <a:t> che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garantisca una copertura sufficientemente ampia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senza cadere vittime dell'</a:t>
            </a:r>
            <a:r>
              <a:rPr lang="it-IT" sz="1400" dirty="0" err="1">
                <a:solidFill>
                  <a:schemeClr val="tx1">
                    <a:lumMod val="75000"/>
                    <a:lumOff val="25000"/>
                  </a:schemeClr>
                </a:solidFill>
              </a:rPr>
              <a:t>overload</a:t>
            </a:r>
            <a:r>
              <a:rPr lang="it-IT" sz="1400" dirty="0">
                <a:solidFill>
                  <a:schemeClr val="tx1">
                    <a:lumMod val="75000"/>
                    <a:lumOff val="25000"/>
                  </a:schemeClr>
                </a:solidFill>
              </a:rPr>
              <a:t> dispersivo tipico di internet – esso stesso generatore di lacune informative perché diluisce la </a:t>
            </a:r>
            <a:r>
              <a:rPr lang="it-IT" sz="1400" dirty="0" smtClean="0">
                <a:solidFill>
                  <a:schemeClr val="tx1">
                    <a:lumMod val="75000"/>
                    <a:lumOff val="25000"/>
                  </a:schemeClr>
                </a:solidFill>
              </a:rPr>
              <a:t>possibilità di dominare prima di tutto i fatti e i fenomeni più rilevanti</a:t>
            </a:r>
          </a:p>
          <a:p>
            <a:pPr marL="285750" indent="-285750" algn="just">
              <a:lnSpc>
                <a:spcPts val="1920"/>
              </a:lnSpc>
              <a:spcBef>
                <a:spcPts val="0"/>
              </a:spcBef>
              <a:buClr>
                <a:schemeClr val="accent3">
                  <a:lumMod val="75000"/>
                </a:schemeClr>
              </a:buClr>
              <a:buBlip>
                <a:blip r:embed="rId2"/>
              </a:buBlip>
            </a:pPr>
            <a:r>
              <a:rPr lang="it-IT" sz="1400" dirty="0" smtClean="0">
                <a:solidFill>
                  <a:schemeClr val="tx1">
                    <a:lumMod val="75000"/>
                    <a:lumOff val="25000"/>
                  </a:schemeClr>
                </a:solidFill>
              </a:rPr>
              <a:t>Alle testate a pagamento è dunque riconosciuta la capacità di operare una selezione dei contenuti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sufficientemente ricca da non </a:t>
            </a:r>
            <a:r>
              <a:rPr lang="it-IT" sz="1400" dirty="0" smtClean="0">
                <a:solidFill>
                  <a:schemeClr val="tx1">
                    <a:lumMod val="75000"/>
                    <a:lumOff val="25000"/>
                  </a:schemeClr>
                </a:solidFill>
              </a:rPr>
              <a:t>compromettere curiosità e anelito </a:t>
            </a:r>
            <a:r>
              <a:rPr lang="it-IT" sz="1400" dirty="0">
                <a:solidFill>
                  <a:schemeClr val="tx1">
                    <a:lumMod val="75000"/>
                    <a:lumOff val="25000"/>
                  </a:schemeClr>
                </a:solidFill>
              </a:rPr>
              <a:t>alla scoperta e all'esplorazione, né la necessità – soprattutto quando si tratta di informazione sull'attualità – di avere una mappatura esaustiva </a:t>
            </a:r>
            <a:r>
              <a:rPr lang="it-IT" sz="1400" dirty="0" smtClean="0">
                <a:solidFill>
                  <a:schemeClr val="tx1">
                    <a:lumMod val="75000"/>
                    <a:lumOff val="25000"/>
                  </a:schemeClr>
                </a:solidFill>
              </a:rPr>
              <a:t>dei fatti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sufficientemente filtrata da garantire </a:t>
            </a:r>
            <a:r>
              <a:rPr lang="it-IT" sz="1400" b="1" dirty="0">
                <a:solidFill>
                  <a:schemeClr val="accent3">
                    <a:lumMod val="75000"/>
                  </a:schemeClr>
                </a:solidFill>
              </a:rPr>
              <a:t>rilevanza e reale fruibilità </a:t>
            </a:r>
          </a:p>
          <a:p>
            <a:pPr marL="285750" lvl="1" indent="-285750" algn="just">
              <a:lnSpc>
                <a:spcPts val="1920"/>
              </a:lnSpc>
              <a:spcBef>
                <a:spcPts val="0"/>
              </a:spcBef>
              <a:buClr>
                <a:schemeClr val="accent3">
                  <a:lumMod val="50000"/>
                </a:schemeClr>
              </a:buClr>
            </a:pPr>
            <a:r>
              <a:rPr lang="it-IT" sz="1400" b="1" dirty="0" smtClean="0">
                <a:solidFill>
                  <a:schemeClr val="accent3">
                    <a:lumMod val="75000"/>
                  </a:schemeClr>
                </a:solidFill>
              </a:rPr>
              <a:t>La struttura editoriale delle testate a pagamento è cruciale per assolvere a questa funzione</a:t>
            </a:r>
            <a:r>
              <a:rPr lang="it-IT" sz="1400" dirty="0" smtClean="0">
                <a:solidFill>
                  <a:schemeClr val="tx1">
                    <a:lumMod val="75000"/>
                    <a:lumOff val="25000"/>
                  </a:schemeClr>
                </a:solidFill>
              </a:rPr>
              <a:t>, perché essa implica un percorso di lettura o quantomeno un'organizzazione dei contenuti definita, </a:t>
            </a:r>
            <a:r>
              <a:rPr lang="it-IT" sz="1400" b="1" dirty="0" smtClean="0">
                <a:solidFill>
                  <a:schemeClr val="accent3">
                    <a:lumMod val="75000"/>
                  </a:schemeClr>
                </a:solidFill>
              </a:rPr>
              <a:t>rassicurante per il lettore perché "conchiusa"</a:t>
            </a:r>
            <a:r>
              <a:rPr lang="it-IT" sz="1400" dirty="0" smtClean="0">
                <a:solidFill>
                  <a:schemeClr val="tx1">
                    <a:lumMod val="75000"/>
                    <a:lumOff val="25000"/>
                  </a:schemeClr>
                </a:solidFill>
              </a:rPr>
              <a:t> e </a:t>
            </a:r>
            <a:r>
              <a:rPr lang="it-IT" sz="1400" b="1" dirty="0">
                <a:solidFill>
                  <a:schemeClr val="accent3">
                    <a:lumMod val="75000"/>
                  </a:schemeClr>
                </a:solidFill>
              </a:rPr>
              <a:t>autosufficiente</a:t>
            </a:r>
            <a:r>
              <a:rPr lang="it-IT" sz="1400" dirty="0" smtClean="0">
                <a:solidFill>
                  <a:schemeClr val="tx1">
                    <a:lumMod val="75000"/>
                    <a:lumOff val="25000"/>
                  </a:schemeClr>
                </a:solidFill>
              </a:rPr>
              <a:t>: non lo costringe a cercare altrove e dunque non solo è "confortevole" ma non lo espone al rischio di perdersi e di perdere informazioni rilevanti. </a:t>
            </a: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Apertura ed esplorazione</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La selezione rilevante operata dalle testate a pagamento</a:t>
            </a:r>
            <a:endParaRPr lang="it-IT" sz="2000" b="1" i="1" dirty="0">
              <a:solidFill>
                <a:schemeClr val="tx1">
                  <a:lumMod val="65000"/>
                  <a:lumOff val="35000"/>
                </a:schemeClr>
              </a:solidFill>
              <a:latin typeface="Arial"/>
              <a:ea typeface="+mj-ea"/>
              <a:cs typeface="Arial"/>
            </a:endParaRPr>
          </a:p>
        </p:txBody>
      </p:sp>
      <p:sp>
        <p:nvSpPr>
          <p:cNvPr id="6" name="Rettangolo arrotondato 5"/>
          <p:cNvSpPr/>
          <p:nvPr/>
        </p:nvSpPr>
        <p:spPr>
          <a:xfrm>
            <a:off x="4595997" y="328218"/>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7" name="Скругленный прямоугольник 4"/>
          <p:cNvSpPr/>
          <p:nvPr/>
        </p:nvSpPr>
        <p:spPr>
          <a:xfrm>
            <a:off x="358722" y="4880758"/>
            <a:ext cx="8474550" cy="126596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La moda la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guardo anche </a:t>
            </a:r>
            <a:r>
              <a:rPr lang="it-IT" sz="1200" i="1" dirty="0">
                <a:solidFill>
                  <a:srgbClr val="5F5F5F"/>
                </a:solidFill>
                <a:latin typeface="Arial" panose="020B0604020202020204" pitchFamily="34" charset="0"/>
                <a:ea typeface="MS PGothic" pitchFamily="34" charset="-128"/>
                <a:cs typeface="Arial" panose="020B0604020202020204" pitchFamily="34" charset="0"/>
              </a:rPr>
              <a:t>su internet seguo dei fashion blogger, fotografi stilisti perché mi piace vedere come vengono abbinate le cose. La maggior parte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delle </a:t>
            </a:r>
            <a:r>
              <a:rPr lang="it-IT" sz="1200" i="1" dirty="0">
                <a:solidFill>
                  <a:srgbClr val="5F5F5F"/>
                </a:solidFill>
                <a:latin typeface="Arial" panose="020B0604020202020204" pitchFamily="34" charset="0"/>
                <a:ea typeface="MS PGothic" pitchFamily="34" charset="-128"/>
                <a:cs typeface="Arial" panose="020B0604020202020204" pitchFamily="34" charset="0"/>
              </a:rPr>
              <a:t>volte però non metto in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pratica </a:t>
            </a:r>
            <a:r>
              <a:rPr lang="it-IT" sz="1200" i="1" dirty="0">
                <a:solidFill>
                  <a:srgbClr val="5F5F5F"/>
                </a:solidFill>
                <a:latin typeface="Arial" panose="020B0604020202020204" pitchFamily="34" charset="0"/>
                <a:ea typeface="MS PGothic" pitchFamily="34" charset="-128"/>
                <a:cs typeface="Arial" panose="020B0604020202020204" pitchFamily="34" charset="0"/>
              </a:rPr>
              <a:t>i consigli sia perché sono cose particolari non adatte alla quotidianità né alla mia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fisicità. Sicuramente </a:t>
            </a:r>
            <a:r>
              <a:rPr lang="it-IT" sz="1200" i="1" dirty="0">
                <a:solidFill>
                  <a:srgbClr val="5F5F5F"/>
                </a:solidFill>
                <a:latin typeface="Arial" panose="020B0604020202020204" pitchFamily="34" charset="0"/>
                <a:ea typeface="MS PGothic" pitchFamily="34" charset="-128"/>
                <a:cs typeface="Arial" panose="020B0604020202020204" pitchFamily="34" charset="0"/>
              </a:rPr>
              <a:t>le fonti on line sono più numerose hai la possibilità di vedere più punti di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vista, </a:t>
            </a:r>
            <a:r>
              <a:rPr lang="it-IT" sz="1200" i="1" dirty="0">
                <a:solidFill>
                  <a:srgbClr val="5F5F5F"/>
                </a:solidFill>
                <a:latin typeface="Arial" panose="020B0604020202020204" pitchFamily="34" charset="0"/>
                <a:ea typeface="MS PGothic" pitchFamily="34" charset="-128"/>
                <a:cs typeface="Arial" panose="020B0604020202020204" pitchFamily="34" charset="0"/>
              </a:rPr>
              <a:t>su una rivista è più selezionato e quindi penso che se viene selezionato hanno capito quello che poi della moda può essere davvero fruibile e portato avanti nel mare magnum di cose che ci sono nel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mondo" </a:t>
            </a:r>
          </a:p>
          <a:p>
            <a:pPr algn="ct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Chiara, 40, Milano, lettrice di Elle e Marie Claire)</a:t>
            </a:r>
          </a:p>
        </p:txBody>
      </p:sp>
    </p:spTree>
    <p:extLst>
      <p:ext uri="{BB962C8B-B14F-4D97-AF65-F5344CB8AC3E}">
        <p14:creationId xmlns:p14="http://schemas.microsoft.com/office/powerpoint/2010/main" xmlns="" val="20916271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182562"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Per la maggior parte dei lettori, la capacità delle fonti gratuite (siti gratuiti delle testate giornalistiche maggiori e delle agenzie di stampa e relativi account sui social network, telegiornali) di assolvere al bisogno di scoperta ed esplorazione è legato soprattutto all'informazione sull'attualità quotidiana.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In questo senso le fonti gratuite riescono a garantire una copertura sufficiente dei fatti di maggiore rilevanza e sono – anche per i lettori regolari di quotidiani – la principale "finestra sul mondo", da consultare – spesso in maniera compulsiva, come "stacco" da quello che si sta facendo – anche più volte al giorno.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Se dunque </a:t>
            </a:r>
            <a:r>
              <a:rPr lang="it-IT" sz="1400" b="1" dirty="0" smtClean="0">
                <a:solidFill>
                  <a:schemeClr val="accent3">
                    <a:lumMod val="75000"/>
                  </a:schemeClr>
                </a:solidFill>
              </a:rPr>
              <a:t>il presidio del "tempo reale" è ormai appannaggio delle fonti gratuite</a:t>
            </a:r>
            <a:r>
              <a:rPr lang="it-IT" sz="1400" dirty="0" smtClean="0">
                <a:solidFill>
                  <a:schemeClr val="tx1">
                    <a:lumMod val="75000"/>
                    <a:lumOff val="25000"/>
                  </a:schemeClr>
                </a:solidFill>
              </a:rPr>
              <a:t>, tuttavia le testate a pagamento sono in grado di presidiare il bisogno di informazione in maniera distintiva, in cui il </a:t>
            </a:r>
            <a:r>
              <a:rPr lang="it-IT" sz="1400" b="1" dirty="0" smtClean="0">
                <a:solidFill>
                  <a:schemeClr val="accent3">
                    <a:lumMod val="75000"/>
                  </a:schemeClr>
                </a:solidFill>
              </a:rPr>
              <a:t>la capacità di restituire una rappresentazione completa dei fatti rilevanti e l'approfondimento si saldano</a:t>
            </a:r>
            <a:r>
              <a:rPr lang="it-IT" sz="1400" dirty="0" smtClean="0">
                <a:solidFill>
                  <a:schemeClr val="tx1">
                    <a:lumMod val="75000"/>
                    <a:lumOff val="25000"/>
                  </a:schemeClr>
                </a:solidFill>
              </a:rPr>
              <a:t>. </a:t>
            </a:r>
          </a:p>
          <a:p>
            <a:pPr lvl="1" indent="0" algn="just">
              <a:lnSpc>
                <a:spcPts val="1920"/>
              </a:lnSpc>
              <a:spcBef>
                <a:spcPts val="0"/>
              </a:spcBef>
              <a:buNone/>
            </a:pP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8189542"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Apertura ed esplorazione</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Le fonti gratuite e l'informazione "veloce" senza approfondimento </a:t>
            </a:r>
            <a:endParaRPr lang="it-IT" sz="2000" b="1" i="1" dirty="0">
              <a:solidFill>
                <a:schemeClr val="tx1">
                  <a:lumMod val="65000"/>
                  <a:lumOff val="35000"/>
                </a:schemeClr>
              </a:solidFill>
              <a:latin typeface="Arial"/>
              <a:ea typeface="+mj-ea"/>
              <a:cs typeface="Arial"/>
            </a:endParaRPr>
          </a:p>
        </p:txBody>
      </p:sp>
      <p:sp>
        <p:nvSpPr>
          <p:cNvPr id="5" name="Rettangolo arrotondato 4"/>
          <p:cNvSpPr/>
          <p:nvPr/>
        </p:nvSpPr>
        <p:spPr>
          <a:xfrm>
            <a:off x="4621718" y="326612"/>
            <a:ext cx="1792927" cy="193216"/>
          </a:xfrm>
          <a:prstGeom prst="round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testate di informazione</a:t>
            </a:r>
            <a:endParaRPr lang="it-IT" sz="1200" dirty="0"/>
          </a:p>
        </p:txBody>
      </p:sp>
    </p:spTree>
    <p:extLst>
      <p:ext uri="{BB962C8B-B14F-4D97-AF65-F5344CB8AC3E}">
        <p14:creationId xmlns:p14="http://schemas.microsoft.com/office/powerpoint/2010/main" xmlns="" val="12745250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b="1" dirty="0" smtClean="0">
                <a:solidFill>
                  <a:schemeClr val="accent3">
                    <a:lumMod val="75000"/>
                  </a:schemeClr>
                </a:solidFill>
              </a:rPr>
              <a:t>A suo modo, per quel caratteristico andamento "verticale" del web surfing di cui si è già detto, anche internet è oggi un canale deputato all'approfondimento</a:t>
            </a:r>
            <a:r>
              <a:rPr lang="it-IT" sz="1400" dirty="0" smtClean="0">
                <a:solidFill>
                  <a:schemeClr val="tx1">
                    <a:lumMod val="75000"/>
                    <a:lumOff val="25000"/>
                  </a:schemeClr>
                </a:solidFill>
              </a:rPr>
              <a:t>. Anzi per alcuni lettori vi è un senso della parola "approfondimento" per cui i rapporti tra testata a pagamento e motore di ricerca su internet si ribaltano rispetto a quanto ci si aspetterebbe:</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spesso è la testata a pagamento a dare lo spunto, a fornire i primi cenni su un fatto o un fenomeno della cui esistenza si apprende talvolta proprio in quel momento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è su internet (attraverso una ricerca su Google o su Wikipedia) che si va ad approfondire per saperne di più, per ricavare maggiori dettagli </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285750" indent="-285750" algn="just">
              <a:lnSpc>
                <a:spcPts val="1920"/>
              </a:lnSpc>
              <a:spcBef>
                <a:spcPts val="0"/>
              </a:spcBef>
              <a:buClr>
                <a:schemeClr val="accent3">
                  <a:lumMod val="75000"/>
                </a:schemeClr>
              </a:buClr>
              <a:buBlip>
                <a:blip r:embed="rId2"/>
              </a:buBlip>
            </a:pPr>
            <a:r>
              <a:rPr lang="it-IT" sz="1400" dirty="0" smtClean="0">
                <a:solidFill>
                  <a:schemeClr val="tx1">
                    <a:lumMod val="75000"/>
                    <a:lumOff val="25000"/>
                  </a:schemeClr>
                </a:solidFill>
              </a:rPr>
              <a:t>Nonostante questa apparente inversione, l'approfondimento rimane al cuore della </a:t>
            </a:r>
            <a:r>
              <a:rPr lang="it-IT" sz="1400" dirty="0" err="1" smtClean="0">
                <a:solidFill>
                  <a:schemeClr val="tx1">
                    <a:lumMod val="75000"/>
                    <a:lumOff val="25000"/>
                  </a:schemeClr>
                </a:solidFill>
              </a:rPr>
              <a:t>mission</a:t>
            </a:r>
            <a:r>
              <a:rPr lang="it-IT" sz="1400" dirty="0" smtClean="0">
                <a:solidFill>
                  <a:schemeClr val="tx1">
                    <a:lumMod val="75000"/>
                    <a:lumOff val="25000"/>
                  </a:schemeClr>
                </a:solidFill>
              </a:rPr>
              <a:t> attribuita alle testate a pagamento, ma – come si vedrà -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con modalità distintive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in virtù di </a:t>
            </a:r>
            <a:r>
              <a:rPr lang="it-IT" sz="1400" dirty="0" err="1">
                <a:solidFill>
                  <a:schemeClr val="tx1">
                    <a:lumMod val="75000"/>
                    <a:lumOff val="25000"/>
                  </a:schemeClr>
                </a:solidFill>
              </a:rPr>
              <a:t>reason</a:t>
            </a:r>
            <a:r>
              <a:rPr lang="it-IT" sz="1400" dirty="0">
                <a:solidFill>
                  <a:schemeClr val="tx1">
                    <a:lumMod val="75000"/>
                    <a:lumOff val="25000"/>
                  </a:schemeClr>
                </a:solidFill>
              </a:rPr>
              <a:t> </a:t>
            </a:r>
            <a:r>
              <a:rPr lang="it-IT" sz="1400" dirty="0" err="1">
                <a:solidFill>
                  <a:schemeClr val="tx1">
                    <a:lumMod val="75000"/>
                    <a:lumOff val="25000"/>
                  </a:schemeClr>
                </a:solidFill>
              </a:rPr>
              <a:t>why</a:t>
            </a:r>
            <a:r>
              <a:rPr lang="it-IT" sz="1400" dirty="0">
                <a:solidFill>
                  <a:schemeClr val="tx1">
                    <a:lumMod val="75000"/>
                    <a:lumOff val="25000"/>
                  </a:schemeClr>
                </a:solidFill>
              </a:rPr>
              <a:t> che differiscono profondamente da quelle di internet </a:t>
            </a:r>
            <a:r>
              <a:rPr lang="it-IT" sz="1400" dirty="0" smtClean="0">
                <a:solidFill>
                  <a:schemeClr val="tx1">
                    <a:lumMod val="75000"/>
                    <a:lumOff val="25000"/>
                  </a:schemeClr>
                </a:solidFill>
              </a:rPr>
              <a:t>e delle altre fonti gratuite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Approfondimento</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Il paradosso dell'approfondimento </a:t>
            </a:r>
            <a:endParaRPr lang="it-IT" sz="2000" b="1" i="1" dirty="0">
              <a:solidFill>
                <a:schemeClr val="tx1">
                  <a:lumMod val="65000"/>
                  <a:lumOff val="35000"/>
                </a:schemeClr>
              </a:solidFill>
              <a:latin typeface="Arial"/>
              <a:ea typeface="+mj-ea"/>
              <a:cs typeface="Arial"/>
            </a:endParaRPr>
          </a:p>
        </p:txBody>
      </p:sp>
      <p:sp>
        <p:nvSpPr>
          <p:cNvPr id="7" name="Rettangolo arrotondato 6"/>
          <p:cNvSpPr/>
          <p:nvPr/>
        </p:nvSpPr>
        <p:spPr>
          <a:xfrm>
            <a:off x="3289711" y="317686"/>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Tree>
    <p:extLst>
      <p:ext uri="{BB962C8B-B14F-4D97-AF65-F5344CB8AC3E}">
        <p14:creationId xmlns:p14="http://schemas.microsoft.com/office/powerpoint/2010/main" xmlns="" val="1846659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a:solidFill>
                  <a:schemeClr val="tx1">
                    <a:lumMod val="75000"/>
                    <a:lumOff val="25000"/>
                  </a:schemeClr>
                </a:solidFill>
                <a:latin typeface="Arial" panose="020B0604020202020204" pitchFamily="34" charset="0"/>
                <a:cs typeface="Arial" panose="020B0604020202020204" pitchFamily="34" charset="0"/>
              </a:rPr>
              <a:t>A</a:t>
            </a:r>
            <a:r>
              <a:rPr lang="it-IT" sz="1400" dirty="0" smtClean="0">
                <a:solidFill>
                  <a:schemeClr val="tx1">
                    <a:lumMod val="75000"/>
                    <a:lumOff val="25000"/>
                  </a:schemeClr>
                </a:solidFill>
                <a:latin typeface="Arial" panose="020B0604020202020204" pitchFamily="34" charset="0"/>
                <a:cs typeface="Arial" panose="020B0604020202020204" pitchFamily="34" charset="0"/>
              </a:rPr>
              <a:t>ll'approfondimento offerto dalle testate a pagamento vengono riconosciuti alcuni caratteri e benefici distintivi </a:t>
            </a:r>
          </a:p>
          <a:p>
            <a:pPr marL="285750" indent="-285750" algn="just">
              <a:lnSpc>
                <a:spcPts val="1920"/>
              </a:lnSpc>
              <a:spcBef>
                <a:spcPts val="0"/>
              </a:spcBef>
              <a:buBlip>
                <a:blip r:embed="rId2"/>
              </a:buBlip>
            </a:pPr>
            <a:endParaRPr lang="it-IT" sz="1400" dirty="0">
              <a:solidFill>
                <a:schemeClr val="tx1">
                  <a:lumMod val="75000"/>
                  <a:lumOff val="25000"/>
                </a:schemeClr>
              </a:solidFill>
              <a:latin typeface="Arial" panose="020B0604020202020204" pitchFamily="34" charset="0"/>
              <a:cs typeface="Arial" panose="020B0604020202020204" pitchFamily="34" charset="0"/>
            </a:endParaRPr>
          </a:p>
          <a:p>
            <a:pPr marL="450850" lvl="1" indent="0">
              <a:lnSpc>
                <a:spcPts val="1920"/>
              </a:lnSpc>
              <a:spcBef>
                <a:spcPts val="0"/>
              </a:spcBef>
              <a:buClr>
                <a:schemeClr val="accent3">
                  <a:lumMod val="75000"/>
                </a:schemeClr>
              </a:buClr>
              <a:buNone/>
            </a:pPr>
            <a:endParaRPr lang="it-IT" sz="1400" b="1" dirty="0" smtClean="0">
              <a:solidFill>
                <a:schemeClr val="accent3">
                  <a:lumMod val="75000"/>
                </a:schemeClr>
              </a:solidFill>
              <a:latin typeface="Arial" panose="020B0604020202020204" pitchFamily="34" charset="0"/>
              <a:cs typeface="Arial" panose="020B0604020202020204" pitchFamily="34" charset="0"/>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latin typeface="Arial" panose="020B0604020202020204" pitchFamily="34" charset="0"/>
                <a:cs typeface="Arial" panose="020B0604020202020204" pitchFamily="34" charset="0"/>
              </a:rPr>
              <a:t>"</a:t>
            </a:r>
            <a:r>
              <a:rPr lang="it-IT" sz="1400" b="1" dirty="0" err="1" smtClean="0">
                <a:solidFill>
                  <a:schemeClr val="accent3">
                    <a:lumMod val="75000"/>
                  </a:schemeClr>
                </a:solidFill>
                <a:latin typeface="Arial" panose="020B0604020202020204" pitchFamily="34" charset="0"/>
                <a:cs typeface="Arial" panose="020B0604020202020204" pitchFamily="34" charset="0"/>
              </a:rPr>
              <a:t>sense</a:t>
            </a:r>
            <a:r>
              <a:rPr lang="it-IT" sz="1400" b="1" dirty="0" smtClean="0">
                <a:solidFill>
                  <a:schemeClr val="accent3">
                    <a:lumMod val="75000"/>
                  </a:schemeClr>
                </a:solidFill>
                <a:latin typeface="Arial" panose="020B0604020202020204" pitchFamily="34" charset="0"/>
                <a:cs typeface="Arial" panose="020B0604020202020204" pitchFamily="34" charset="0"/>
              </a:rPr>
              <a:t> </a:t>
            </a:r>
            <a:r>
              <a:rPr lang="it-IT" sz="1400" b="1" dirty="0" err="1" smtClean="0">
                <a:solidFill>
                  <a:schemeClr val="accent3">
                    <a:lumMod val="75000"/>
                  </a:schemeClr>
                </a:solidFill>
                <a:latin typeface="Arial" panose="020B0604020202020204" pitchFamily="34" charset="0"/>
                <a:cs typeface="Arial" panose="020B0604020202020204" pitchFamily="34" charset="0"/>
              </a:rPr>
              <a:t>making</a:t>
            </a:r>
            <a:r>
              <a:rPr lang="it-IT" sz="1400" b="1" dirty="0">
                <a:solidFill>
                  <a:schemeClr val="accent3">
                    <a:lumMod val="75000"/>
                  </a:schemeClr>
                </a:solidFill>
                <a:latin typeface="Arial" panose="020B0604020202020204" pitchFamily="34" charset="0"/>
                <a:cs typeface="Arial" panose="020B0604020202020204" pitchFamily="34" charset="0"/>
              </a:rPr>
              <a:t>"</a:t>
            </a:r>
            <a:endParaRPr lang="it-IT" sz="1400" b="1" dirty="0" smtClean="0">
              <a:solidFill>
                <a:schemeClr val="accent3">
                  <a:lumMod val="75000"/>
                </a:schemeClr>
              </a:solidFill>
              <a:latin typeface="Arial" panose="020B0604020202020204" pitchFamily="34" charset="0"/>
              <a:cs typeface="Arial" panose="020B0604020202020204" pitchFamily="34" charset="0"/>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a:solidFill>
                  <a:schemeClr val="accent3">
                    <a:lumMod val="75000"/>
                  </a:schemeClr>
                </a:solidFill>
                <a:latin typeface="Arial" panose="020B0604020202020204" pitchFamily="34" charset="0"/>
                <a:cs typeface="Arial" panose="020B0604020202020204" pitchFamily="34" charset="0"/>
              </a:rPr>
              <a:t>prospettiva critica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latin typeface="Arial" panose="020B0604020202020204" pitchFamily="34" charset="0"/>
                <a:cs typeface="Arial" panose="020B0604020202020204" pitchFamily="34" charset="0"/>
              </a:rPr>
              <a:t>valore </a:t>
            </a:r>
            <a:r>
              <a:rPr lang="it-IT" sz="1400" b="1" dirty="0">
                <a:solidFill>
                  <a:schemeClr val="accent3">
                    <a:lumMod val="75000"/>
                  </a:schemeClr>
                </a:solidFill>
                <a:latin typeface="Arial" panose="020B0604020202020204" pitchFamily="34" charset="0"/>
                <a:cs typeface="Arial" panose="020B0604020202020204" pitchFamily="34" charset="0"/>
              </a:rPr>
              <a:t>esperienziale </a:t>
            </a:r>
          </a:p>
        </p:txBody>
      </p:sp>
      <p:sp>
        <p:nvSpPr>
          <p:cNvPr id="3" name="Segnaposto testo 3"/>
          <p:cNvSpPr txBox="1">
            <a:spLocks/>
          </p:cNvSpPr>
          <p:nvPr/>
        </p:nvSpPr>
        <p:spPr bwMode="auto">
          <a:xfrm>
            <a:off x="182562" y="159209"/>
            <a:ext cx="8189542"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Approfondimento</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 tratti distintivi dell'approfondimento della carta stampata </a:t>
            </a:r>
            <a:endParaRPr lang="it-IT" sz="2000" b="1" i="1" dirty="0">
              <a:solidFill>
                <a:schemeClr val="tx1">
                  <a:lumMod val="65000"/>
                  <a:lumOff val="35000"/>
                </a:schemeClr>
              </a:solidFill>
              <a:latin typeface="Arial"/>
              <a:ea typeface="+mj-ea"/>
              <a:cs typeface="Arial"/>
            </a:endParaRPr>
          </a:p>
        </p:txBody>
      </p:sp>
      <p:sp>
        <p:nvSpPr>
          <p:cNvPr id="8" name="Rettangolo arrotondato 7"/>
          <p:cNvSpPr/>
          <p:nvPr/>
        </p:nvSpPr>
        <p:spPr>
          <a:xfrm>
            <a:off x="3297744" y="328218"/>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5" name="Скругленный прямоугольник 4"/>
          <p:cNvSpPr/>
          <p:nvPr/>
        </p:nvSpPr>
        <p:spPr>
          <a:xfrm>
            <a:off x="191293" y="4380614"/>
            <a:ext cx="8761413" cy="1690577"/>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"La notizia su internet è immediata però è superficiale, il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Corriere </a:t>
            </a:r>
            <a:r>
              <a:rPr lang="it-IT" sz="1200" i="1" dirty="0">
                <a:solidFill>
                  <a:srgbClr val="5F5F5F"/>
                </a:solidFill>
                <a:latin typeface="Arial" panose="020B0604020202020204" pitchFamily="34" charset="0"/>
                <a:ea typeface="MS PGothic" pitchFamily="34" charset="-128"/>
                <a:cs typeface="Arial" panose="020B0604020202020204" pitchFamily="34" charset="0"/>
              </a:rPr>
              <a:t>della Sera è più approfondito entra nella notizia, parte svantaggiato rispetto ad internet quindi sa che quello che può offrire al lettore è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l’approfondimento … </a:t>
            </a:r>
          </a:p>
          <a:p>
            <a:pPr algn="ctr">
              <a:defRPr/>
            </a:pPr>
            <a:r>
              <a:rPr lang="it-IT" sz="1200" i="1" dirty="0">
                <a:solidFill>
                  <a:srgbClr val="5F5F5F"/>
                </a:solidFill>
                <a:latin typeface="Arial" panose="020B0604020202020204" pitchFamily="34" charset="0"/>
                <a:ea typeface="MS PGothic" pitchFamily="34" charset="-128"/>
                <a:cs typeface="Arial" panose="020B0604020202020204" pitchFamily="34" charset="0"/>
              </a:rPr>
              <a:t>Pensiamo ai 900 morti in mare in Sicilia è chiaro che mi dispiace però poi bisogna vedere come arrivano chi sono come fanno ad arrivare quanto costa partire dall’Etiopia e andare fino a Stoccolma, siamo intorno ai 6000 euro e io mi chiedo come fanno ad avere questi soldi e come fanno poi ad andare dall’Italia al nord Europa c’era un articolo di due pagine che ti spiega come fanno, c’è un ex profugo che in Italia fa da tramite e li aiuta andare avanti. L’approfondimento è questo e per me vale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moltissimo"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r>
              <a:rPr lang="it-IT" sz="1200" i="1" dirty="0">
                <a:solidFill>
                  <a:srgbClr val="5F5F5F"/>
                </a:solidFill>
                <a:latin typeface="Arial" panose="020B0604020202020204" pitchFamily="34" charset="0"/>
                <a:ea typeface="MS PGothic" pitchFamily="34" charset="-128"/>
                <a:cs typeface="Arial" panose="020B0604020202020204" pitchFamily="34" charset="0"/>
              </a:rPr>
              <a:t>Enrico, Milano, 55, L'Espresso)</a:t>
            </a:r>
          </a:p>
        </p:txBody>
      </p:sp>
    </p:spTree>
    <p:extLst>
      <p:ext uri="{BB962C8B-B14F-4D97-AF65-F5344CB8AC3E}">
        <p14:creationId xmlns:p14="http://schemas.microsoft.com/office/powerpoint/2010/main" xmlns="" val="12277539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Clr>
                <a:schemeClr val="accent3">
                  <a:lumMod val="75000"/>
                </a:schemeClr>
              </a:buClr>
              <a:buBlip>
                <a:blip r:embed="rId2"/>
              </a:buBlip>
            </a:pPr>
            <a:endParaRPr lang="it-IT" sz="1400" dirty="0">
              <a:solidFill>
                <a:schemeClr val="tx1">
                  <a:lumMod val="75000"/>
                  <a:lumOff val="25000"/>
                </a:schemeClr>
              </a:solidFill>
            </a:endParaRPr>
          </a:p>
          <a:p>
            <a:pPr marL="285750" indent="-285750" algn="just">
              <a:lnSpc>
                <a:spcPts val="1920"/>
              </a:lnSpc>
              <a:spcBef>
                <a:spcPts val="0"/>
              </a:spcBef>
              <a:buClr>
                <a:schemeClr val="accent3">
                  <a:lumMod val="75000"/>
                </a:schemeClr>
              </a:buClr>
              <a:buBlip>
                <a:blip r:embed="rId2"/>
              </a:buBlip>
            </a:pPr>
            <a:r>
              <a:rPr lang="it-IT" sz="1400" dirty="0">
                <a:solidFill>
                  <a:schemeClr val="tx1">
                    <a:lumMod val="75000"/>
                    <a:lumOff val="25000"/>
                  </a:schemeClr>
                </a:solidFill>
              </a:rPr>
              <a:t>Soprattutto le testate – quotidiane e periodiche – di informazione, forniscono al lettore </a:t>
            </a:r>
            <a:r>
              <a:rPr lang="it-IT" sz="1400" b="1" dirty="0">
                <a:solidFill>
                  <a:schemeClr val="accent3">
                    <a:lumMod val="75000"/>
                  </a:schemeClr>
                </a:solidFill>
              </a:rPr>
              <a:t>una narrazione organizzata e coerente della realtà </a:t>
            </a:r>
            <a:r>
              <a:rPr lang="it-IT" sz="1400" dirty="0">
                <a:solidFill>
                  <a:schemeClr val="tx1">
                    <a:lumMod val="75000"/>
                    <a:lumOff val="25000"/>
                  </a:schemeClr>
                </a:solidFill>
              </a:rPr>
              <a:t>che differisce profondamente </a:t>
            </a:r>
            <a:endParaRPr lang="it-IT" sz="1400" dirty="0" smtClean="0">
              <a:solidFill>
                <a:schemeClr val="tx1">
                  <a:lumMod val="75000"/>
                  <a:lumOff val="25000"/>
                </a:schemeClr>
              </a:solidFill>
            </a:endParaRPr>
          </a:p>
          <a:p>
            <a:pPr marL="285750" indent="-285750" algn="just">
              <a:lnSpc>
                <a:spcPts val="1920"/>
              </a:lnSpc>
              <a:spcBef>
                <a:spcPts val="0"/>
              </a:spcBef>
              <a:buClr>
                <a:schemeClr val="accent3">
                  <a:lumMod val="75000"/>
                </a:schemeClr>
              </a:buClr>
              <a:buBlip>
                <a:blip r:embed="rId2"/>
              </a:buBlip>
            </a:pPr>
            <a:endParaRPr lang="it-IT" sz="1400" dirty="0">
              <a:solidFill>
                <a:schemeClr val="tx1">
                  <a:lumMod val="75000"/>
                  <a:lumOff val="25000"/>
                </a:schemeClr>
              </a:solidFill>
            </a:endParaRPr>
          </a:p>
          <a:p>
            <a:pPr marL="736600" lvl="2" indent="-285750" algn="just">
              <a:lnSpc>
                <a:spcPts val="1920"/>
              </a:lnSpc>
              <a:spcBef>
                <a:spcPts val="0"/>
              </a:spcBef>
            </a:pPr>
            <a:r>
              <a:rPr lang="it-IT" sz="1400" dirty="0">
                <a:solidFill>
                  <a:schemeClr val="tx1">
                    <a:lumMod val="75000"/>
                    <a:lumOff val="25000"/>
                  </a:schemeClr>
                </a:solidFill>
              </a:rPr>
              <a:t>sia dai </a:t>
            </a:r>
            <a:r>
              <a:rPr lang="it-IT" sz="1400" dirty="0" smtClean="0">
                <a:solidFill>
                  <a:schemeClr val="tx1">
                    <a:lumMod val="75000"/>
                    <a:lumOff val="25000"/>
                  </a:schemeClr>
                </a:solidFill>
              </a:rPr>
              <a:t>"</a:t>
            </a:r>
            <a:r>
              <a:rPr lang="it-IT" sz="1400" dirty="0" err="1" smtClean="0">
                <a:solidFill>
                  <a:schemeClr val="tx1">
                    <a:lumMod val="75000"/>
                    <a:lumOff val="25000"/>
                  </a:schemeClr>
                </a:solidFill>
              </a:rPr>
              <a:t>token</a:t>
            </a:r>
            <a:r>
              <a:rPr lang="it-IT" sz="1400" dirty="0" smtClean="0">
                <a:solidFill>
                  <a:schemeClr val="tx1">
                    <a:lumMod val="75000"/>
                    <a:lumOff val="25000"/>
                  </a:schemeClr>
                </a:solidFill>
              </a:rPr>
              <a:t>" </a:t>
            </a:r>
            <a:r>
              <a:rPr lang="it-IT" sz="1400" dirty="0">
                <a:solidFill>
                  <a:schemeClr val="tx1">
                    <a:lumMod val="75000"/>
                    <a:lumOff val="25000"/>
                  </a:schemeClr>
                </a:solidFill>
              </a:rPr>
              <a:t>di informazione </a:t>
            </a:r>
            <a:r>
              <a:rPr lang="it-IT" sz="1400" dirty="0" smtClean="0">
                <a:solidFill>
                  <a:schemeClr val="tx1">
                    <a:lumMod val="75000"/>
                    <a:lumOff val="25000"/>
                  </a:schemeClr>
                </a:solidFill>
              </a:rPr>
              <a:t>tra loro irrelati forniti dalle fonti gratuite "veloci", di cui si fruisce compulsivamente in tempo reale </a:t>
            </a:r>
          </a:p>
          <a:p>
            <a:pPr marL="450850" lvl="2" indent="0" algn="just">
              <a:lnSpc>
                <a:spcPts val="1920"/>
              </a:lnSpc>
              <a:spcBef>
                <a:spcPts val="0"/>
              </a:spcBef>
              <a:buNone/>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sia dai "carotaggi" </a:t>
            </a:r>
            <a:r>
              <a:rPr lang="it-IT" sz="1400" dirty="0">
                <a:solidFill>
                  <a:schemeClr val="tx1">
                    <a:lumMod val="75000"/>
                    <a:lumOff val="25000"/>
                  </a:schemeClr>
                </a:solidFill>
              </a:rPr>
              <a:t>– sempre </a:t>
            </a:r>
            <a:r>
              <a:rPr lang="it-IT" sz="1400" dirty="0" smtClean="0">
                <a:solidFill>
                  <a:schemeClr val="tx1">
                    <a:lumMod val="75000"/>
                    <a:lumOff val="25000"/>
                  </a:schemeClr>
                </a:solidFill>
              </a:rPr>
              <a:t>puntuali, specialistici – che si fanno su internet attraverso i motori di ricerca, e che sembrano sempre avere un carattere "atemporale", decontestualizzato </a:t>
            </a: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è spesso difficile risalire non solo </a:t>
            </a:r>
            <a:r>
              <a:rPr lang="it-IT" dirty="0" smtClean="0">
                <a:solidFill>
                  <a:schemeClr val="tx1">
                    <a:lumMod val="75000"/>
                    <a:lumOff val="25000"/>
                  </a:schemeClr>
                </a:solidFill>
                <a:latin typeface="Arial"/>
                <a:cs typeface="Arial"/>
              </a:rPr>
              <a:t>a </a:t>
            </a:r>
            <a:r>
              <a:rPr lang="it-IT" dirty="0">
                <a:solidFill>
                  <a:schemeClr val="tx1">
                    <a:lumMod val="75000"/>
                    <a:lumOff val="25000"/>
                  </a:schemeClr>
                </a:solidFill>
                <a:latin typeface="Arial"/>
                <a:cs typeface="Arial"/>
              </a:rPr>
              <a:t>chi ma quando una certa pagina è stata </a:t>
            </a:r>
            <a:r>
              <a:rPr lang="it-IT" dirty="0" smtClean="0">
                <a:solidFill>
                  <a:schemeClr val="tx1">
                    <a:lumMod val="75000"/>
                    <a:lumOff val="25000"/>
                  </a:schemeClr>
                </a:solidFill>
                <a:latin typeface="Arial"/>
                <a:cs typeface="Arial"/>
              </a:rPr>
              <a:t>scritta, non si hanno dunque elementi per decidere se il contenuto rispecchi fino in fondo l'attualità di un fenomeno – sia esso un tema di rilevanza politica/economica o una tendenza della moda, della tecnologia, </a:t>
            </a:r>
            <a:r>
              <a:rPr lang="it-IT" dirty="0" err="1" smtClean="0">
                <a:solidFill>
                  <a:schemeClr val="tx1">
                    <a:lumMod val="75000"/>
                    <a:lumOff val="25000"/>
                  </a:schemeClr>
                </a:solidFill>
                <a:latin typeface="Arial"/>
                <a:cs typeface="Arial"/>
              </a:rPr>
              <a:t>ecc</a:t>
            </a:r>
            <a:r>
              <a:rPr lang="it-IT" dirty="0" smtClean="0">
                <a:solidFill>
                  <a:schemeClr val="tx1">
                    <a:lumMod val="75000"/>
                    <a:lumOff val="25000"/>
                  </a:schemeClr>
                </a:solidFill>
                <a:latin typeface="Arial"/>
                <a:cs typeface="Arial"/>
              </a:rPr>
              <a:t> … </a:t>
            </a:r>
            <a:endParaRPr lang="it-IT" dirty="0">
              <a:solidFill>
                <a:schemeClr val="tx1">
                  <a:lumMod val="75000"/>
                  <a:lumOff val="25000"/>
                </a:schemeClr>
              </a:solidFill>
              <a:latin typeface="Arial"/>
              <a:cs typeface="Arial"/>
            </a:endParaRPr>
          </a:p>
          <a:p>
            <a:pPr marL="1185863" lvl="3" indent="-285750" algn="just">
              <a:lnSpc>
                <a:spcPct val="120000"/>
              </a:lnSpc>
              <a:buClr>
                <a:schemeClr val="accent3">
                  <a:lumMod val="50000"/>
                </a:schemeClr>
              </a:buClr>
              <a:buFont typeface="Courier New" panose="02070309020205020404" pitchFamily="49" charset="0"/>
              <a:buChar char="o"/>
            </a:pPr>
            <a:endParaRPr lang="it-IT" dirty="0">
              <a:solidFill>
                <a:schemeClr val="tx1">
                  <a:lumMod val="75000"/>
                  <a:lumOff val="25000"/>
                </a:schemeClr>
              </a:solidFill>
              <a:latin typeface="Arial"/>
              <a:cs typeface="Arial"/>
            </a:endParaRPr>
          </a:p>
          <a:p>
            <a:pPr marL="912813" lvl="1" indent="-285750" algn="just">
              <a:lnSpc>
                <a:spcPts val="1920"/>
              </a:lnSpc>
              <a:spcBef>
                <a:spcPts val="0"/>
              </a:spcBef>
              <a:buClr>
                <a:schemeClr val="accent3">
                  <a:lumMod val="75000"/>
                </a:schemeClr>
              </a:buClr>
            </a:pP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Approfondimento</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Una restituzione ragionata della realtà </a:t>
            </a:r>
            <a:endParaRPr lang="it-IT" sz="2000" b="1" i="1" dirty="0">
              <a:solidFill>
                <a:schemeClr val="tx1">
                  <a:lumMod val="65000"/>
                  <a:lumOff val="35000"/>
                </a:schemeClr>
              </a:solidFill>
              <a:latin typeface="Arial"/>
              <a:ea typeface="+mj-ea"/>
              <a:cs typeface="Arial"/>
            </a:endParaRPr>
          </a:p>
        </p:txBody>
      </p:sp>
      <p:sp>
        <p:nvSpPr>
          <p:cNvPr id="5" name="Rettangolo arrotondato 4"/>
          <p:cNvSpPr/>
          <p:nvPr/>
        </p:nvSpPr>
        <p:spPr>
          <a:xfrm>
            <a:off x="3289711" y="317686"/>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7" name="Rettangolo 6"/>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a:t>
            </a:r>
            <a:r>
              <a:rPr lang="it-IT" b="1" dirty="0" err="1" smtClean="0">
                <a:solidFill>
                  <a:schemeClr val="bg1"/>
                </a:solidFill>
              </a:rPr>
              <a:t>Sense</a:t>
            </a:r>
            <a:r>
              <a:rPr lang="it-IT" b="1" dirty="0" smtClean="0">
                <a:solidFill>
                  <a:schemeClr val="bg1"/>
                </a:solidFill>
              </a:rPr>
              <a:t> </a:t>
            </a:r>
            <a:r>
              <a:rPr lang="it-IT" b="1" dirty="0" err="1" smtClean="0">
                <a:solidFill>
                  <a:schemeClr val="bg1"/>
                </a:solidFill>
              </a:rPr>
              <a:t>making</a:t>
            </a:r>
            <a:r>
              <a:rPr lang="it-IT" b="1" dirty="0" smtClean="0">
                <a:solidFill>
                  <a:schemeClr val="bg1"/>
                </a:solidFill>
              </a:rPr>
              <a:t>"/1</a:t>
            </a:r>
            <a:endParaRPr lang="it-IT" b="1" dirty="0">
              <a:solidFill>
                <a:schemeClr val="bg1"/>
              </a:solidFill>
            </a:endParaRPr>
          </a:p>
        </p:txBody>
      </p:sp>
      <p:sp>
        <p:nvSpPr>
          <p:cNvPr id="8" name="Скругленный прямоугольник 4"/>
          <p:cNvSpPr/>
          <p:nvPr/>
        </p:nvSpPr>
        <p:spPr>
          <a:xfrm>
            <a:off x="226918" y="5047012"/>
            <a:ext cx="8761413" cy="105690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"Vivendo in maniera compulsiva si ottiene un'immagine compulsiva di quello che si vive, l'informazione diventa una sequenza di immagini tra loro non coerenti. I giornali mettono in grado un soggetto di costruire una storia, perché i giornalisti sanno collegare i fatti tra di loro. Su internet ogni giorno si ricomincia da capo. La molteplicità di informazione crea rumore e non consente di farsi un'opinione sulle cose"</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(Stefano, Milano, 44, lettore di La Repubblica, Internazionale, The </a:t>
            </a:r>
            <a:r>
              <a:rPr lang="it-IT" sz="1200" i="1" dirty="0" err="1" smtClean="0">
                <a:solidFill>
                  <a:srgbClr val="5F5F5F"/>
                </a:solidFill>
                <a:latin typeface="Arial" panose="020B0604020202020204" pitchFamily="34" charset="0"/>
                <a:ea typeface="MS PGothic" pitchFamily="34" charset="-128"/>
                <a:cs typeface="Arial" panose="020B0604020202020204" pitchFamily="34" charset="0"/>
              </a:rPr>
              <a:t>Economist</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238060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Una delle ragioni dell'attualità e del valore del giornalismo di qualità è dunque questa capacità di lettura e restituzione dei fatti che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li inserisce in </a:t>
            </a:r>
            <a:r>
              <a:rPr lang="it-IT" sz="1400" dirty="0" smtClean="0">
                <a:solidFill>
                  <a:schemeClr val="tx1">
                    <a:lumMod val="75000"/>
                    <a:lumOff val="25000"/>
                  </a:schemeClr>
                </a:solidFill>
              </a:rPr>
              <a:t>un </a:t>
            </a:r>
            <a:r>
              <a:rPr lang="it-IT" sz="1400" b="1" dirty="0" smtClean="0">
                <a:solidFill>
                  <a:schemeClr val="accent3">
                    <a:lumMod val="75000"/>
                  </a:schemeClr>
                </a:solidFill>
              </a:rPr>
              <a:t>contesto spazio-temporale documentato </a:t>
            </a:r>
            <a:endParaRPr lang="it-IT" sz="1400" b="1" dirty="0">
              <a:solidFill>
                <a:schemeClr val="accent3">
                  <a:lumMod val="7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ne evidenzia </a:t>
            </a:r>
            <a:r>
              <a:rPr lang="it-IT" sz="1400" b="1" dirty="0">
                <a:solidFill>
                  <a:schemeClr val="accent3">
                    <a:lumMod val="75000"/>
                  </a:schemeClr>
                </a:solidFill>
              </a:rPr>
              <a:t>cause e implicazioni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li </a:t>
            </a:r>
            <a:r>
              <a:rPr lang="it-IT" sz="1400" dirty="0" smtClean="0">
                <a:solidFill>
                  <a:schemeClr val="tx1">
                    <a:lumMod val="75000"/>
                    <a:lumOff val="25000"/>
                  </a:schemeClr>
                </a:solidFill>
              </a:rPr>
              <a:t>analizza e li espone in una </a:t>
            </a:r>
            <a:r>
              <a:rPr lang="it-IT" sz="1400" b="1" dirty="0" smtClean="0">
                <a:solidFill>
                  <a:schemeClr val="accent3">
                    <a:lumMod val="75000"/>
                  </a:schemeClr>
                </a:solidFill>
              </a:rPr>
              <a:t>prospettiva di continuità</a:t>
            </a:r>
            <a:r>
              <a:rPr lang="it-IT" sz="1400" dirty="0" smtClean="0">
                <a:solidFill>
                  <a:schemeClr val="tx1">
                    <a:lumMod val="75000"/>
                    <a:lumOff val="25000"/>
                  </a:schemeClr>
                </a:solidFill>
              </a:rPr>
              <a:t>, in cui gli avvenimenti nuovi vengono raccontati e spiegati alla luce di ciò che li ha preceduti e delle ipotesi di sviluppo cui danno origine, in una sintesi in costante ridefinizione </a:t>
            </a: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smtClean="0">
              <a:solidFill>
                <a:schemeClr val="tx1">
                  <a:lumMod val="75000"/>
                  <a:lumOff val="25000"/>
                </a:schemeClr>
              </a:solidFill>
            </a:endParaRPr>
          </a:p>
          <a:p>
            <a:pPr marL="285750" indent="-285750" algn="just">
              <a:lnSpc>
                <a:spcPts val="1920"/>
              </a:lnSpc>
              <a:spcBef>
                <a:spcPts val="0"/>
              </a:spcBef>
              <a:buClr>
                <a:schemeClr val="accent3">
                  <a:lumMod val="75000"/>
                </a:schemeClr>
              </a:buClr>
              <a:buBlip>
                <a:blip r:embed="rId2"/>
              </a:buBlip>
            </a:pPr>
            <a:r>
              <a:rPr lang="it-IT" sz="1400" dirty="0" smtClean="0">
                <a:solidFill>
                  <a:schemeClr val="tx1">
                    <a:lumMod val="75000"/>
                    <a:lumOff val="25000"/>
                  </a:schemeClr>
                </a:solidFill>
              </a:rPr>
              <a:t>La possibilità di </a:t>
            </a:r>
            <a:r>
              <a:rPr lang="it-IT" sz="1400" b="1" dirty="0" smtClean="0">
                <a:solidFill>
                  <a:schemeClr val="accent3">
                    <a:lumMod val="75000"/>
                  </a:schemeClr>
                </a:solidFill>
              </a:rPr>
              <a:t>comprendere la realtà </a:t>
            </a:r>
            <a:r>
              <a:rPr lang="it-IT" sz="1400" dirty="0" smtClean="0">
                <a:solidFill>
                  <a:schemeClr val="tx1">
                    <a:lumMod val="75000"/>
                    <a:lumOff val="25000"/>
                  </a:schemeClr>
                </a:solidFill>
              </a:rPr>
              <a:t>in cui si è immersi, di darle un "senso", significa in qualche modo </a:t>
            </a:r>
            <a:r>
              <a:rPr lang="it-IT" sz="1400" b="1" dirty="0" smtClean="0">
                <a:solidFill>
                  <a:schemeClr val="accent3">
                    <a:lumMod val="75000"/>
                  </a:schemeClr>
                </a:solidFill>
              </a:rPr>
              <a:t>"addomesticarla"</a:t>
            </a:r>
            <a:r>
              <a:rPr lang="it-IT" sz="1400" dirty="0" smtClean="0">
                <a:solidFill>
                  <a:schemeClr val="tx1">
                    <a:lumMod val="75000"/>
                    <a:lumOff val="25000"/>
                  </a:schemeClr>
                </a:solidFill>
              </a:rPr>
              <a:t>, ridurne la complessità rendendola gestibile, con un effetto per il lettore</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di </a:t>
            </a:r>
            <a:r>
              <a:rPr lang="it-IT" sz="1400" b="1" dirty="0" smtClean="0">
                <a:solidFill>
                  <a:schemeClr val="accent3">
                    <a:lumMod val="75000"/>
                  </a:schemeClr>
                </a:solidFill>
              </a:rPr>
              <a:t>rassicurazione</a:t>
            </a:r>
            <a:r>
              <a:rPr lang="it-IT" sz="1400" dirty="0" smtClean="0">
                <a:solidFill>
                  <a:schemeClr val="tx1">
                    <a:lumMod val="75000"/>
                    <a:lumOff val="25000"/>
                  </a:schemeClr>
                </a:solidFill>
              </a:rPr>
              <a:t>: ci si sente più a proprio agio in un mondo in cui l'alterità è stata compresa, sottratta all'inquietante statuto di ignoto privo di forma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di </a:t>
            </a:r>
            <a:r>
              <a:rPr lang="it-IT" sz="1400" b="1" dirty="0" smtClean="0">
                <a:solidFill>
                  <a:schemeClr val="accent3">
                    <a:lumMod val="75000"/>
                  </a:schemeClr>
                </a:solidFill>
              </a:rPr>
              <a:t>radicamento</a:t>
            </a:r>
            <a:r>
              <a:rPr lang="it-IT" sz="1400" dirty="0" smtClean="0">
                <a:solidFill>
                  <a:schemeClr val="tx1">
                    <a:lumMod val="75000"/>
                    <a:lumOff val="25000"/>
                  </a:schemeClr>
                </a:solidFill>
              </a:rPr>
              <a:t>: dare un senso al mondo in cui viviamo facilita lo sviluppo di un senso di appartenenza, è la condizione per "sentirsi a casa nel mondo" </a:t>
            </a:r>
            <a:endParaRPr lang="it-IT" sz="1400" dirty="0">
              <a:solidFill>
                <a:schemeClr val="tx1">
                  <a:lumMod val="75000"/>
                  <a:lumOff val="25000"/>
                </a:schemeClr>
              </a:solidFill>
            </a:endParaRPr>
          </a:p>
          <a:p>
            <a:pPr marL="285750" lvl="1" indent="-285750" algn="just">
              <a:lnSpc>
                <a:spcPts val="1920"/>
              </a:lnSpc>
              <a:spcBef>
                <a:spcPts val="0"/>
              </a:spcBef>
              <a:buClr>
                <a:schemeClr val="accent3">
                  <a:lumMod val="75000"/>
                </a:schemeClr>
              </a:buClr>
            </a:pPr>
            <a:endParaRPr lang="it-IT" sz="1400" dirty="0">
              <a:solidFill>
                <a:schemeClr val="tx1">
                  <a:lumMod val="75000"/>
                  <a:lumOff val="25000"/>
                </a:schemeClr>
              </a:solidFill>
            </a:endParaRPr>
          </a:p>
          <a:p>
            <a:pPr marL="912813" lvl="1" indent="-285750" algn="just">
              <a:lnSpc>
                <a:spcPts val="1920"/>
              </a:lnSpc>
              <a:spcBef>
                <a:spcPts val="0"/>
              </a:spcBef>
              <a:buClr>
                <a:schemeClr val="accent3">
                  <a:lumMod val="75000"/>
                </a:schemeClr>
              </a:buClr>
            </a:pP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Approfondimento</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Una rassicurante "presa" sul mondo grazie al giornalismo </a:t>
            </a:r>
            <a:endParaRPr lang="it-IT" sz="2000" b="1" i="1" dirty="0">
              <a:solidFill>
                <a:schemeClr val="tx1">
                  <a:lumMod val="65000"/>
                  <a:lumOff val="35000"/>
                </a:schemeClr>
              </a:solidFill>
              <a:latin typeface="Arial"/>
              <a:ea typeface="+mj-ea"/>
              <a:cs typeface="Arial"/>
            </a:endParaRPr>
          </a:p>
        </p:txBody>
      </p:sp>
      <p:sp>
        <p:nvSpPr>
          <p:cNvPr id="9" name="Rettangolo 8"/>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a:t>
            </a:r>
            <a:r>
              <a:rPr lang="it-IT" b="1" dirty="0" err="1" smtClean="0">
                <a:solidFill>
                  <a:schemeClr val="bg1"/>
                </a:solidFill>
              </a:rPr>
              <a:t>Sense</a:t>
            </a:r>
            <a:r>
              <a:rPr lang="it-IT" b="1" dirty="0" smtClean="0">
                <a:solidFill>
                  <a:schemeClr val="bg1"/>
                </a:solidFill>
              </a:rPr>
              <a:t> </a:t>
            </a:r>
            <a:r>
              <a:rPr lang="it-IT" b="1" dirty="0" err="1" smtClean="0">
                <a:solidFill>
                  <a:schemeClr val="bg1"/>
                </a:solidFill>
              </a:rPr>
              <a:t>making</a:t>
            </a:r>
            <a:r>
              <a:rPr lang="it-IT" b="1" dirty="0" smtClean="0">
                <a:solidFill>
                  <a:schemeClr val="bg1"/>
                </a:solidFill>
              </a:rPr>
              <a:t>"/2</a:t>
            </a:r>
            <a:endParaRPr lang="it-IT" b="1" dirty="0">
              <a:solidFill>
                <a:schemeClr val="bg1"/>
              </a:solidFill>
            </a:endParaRPr>
          </a:p>
        </p:txBody>
      </p:sp>
      <p:sp>
        <p:nvSpPr>
          <p:cNvPr id="11" name="Rettangolo arrotondato 10"/>
          <p:cNvSpPr/>
          <p:nvPr/>
        </p:nvSpPr>
        <p:spPr>
          <a:xfrm>
            <a:off x="3289711" y="317686"/>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Tree>
    <p:extLst>
      <p:ext uri="{BB962C8B-B14F-4D97-AF65-F5344CB8AC3E}">
        <p14:creationId xmlns:p14="http://schemas.microsoft.com/office/powerpoint/2010/main" xmlns="" val="87450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bwMode="auto">
          <a:xfrm>
            <a:off x="182563" y="106472"/>
            <a:ext cx="86614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400"/>
              </a:spcBef>
              <a:spcAft>
                <a:spcPct val="0"/>
              </a:spcAft>
            </a:pPr>
            <a:r>
              <a:rPr lang="it-IT" sz="2400" b="1" dirty="0" smtClean="0">
                <a:solidFill>
                  <a:srgbClr val="595959"/>
                </a:solidFill>
              </a:rPr>
              <a:t>Bilancio di </a:t>
            </a:r>
            <a:r>
              <a:rPr lang="it-IT" sz="2400" b="1" i="1" dirty="0" smtClean="0">
                <a:solidFill>
                  <a:srgbClr val="595959"/>
                </a:solidFill>
              </a:rPr>
              <a:t>Qualitative </a:t>
            </a:r>
            <a:r>
              <a:rPr lang="it-IT" sz="2400" b="1" i="1" dirty="0" err="1" smtClean="0">
                <a:solidFill>
                  <a:srgbClr val="595959"/>
                </a:solidFill>
              </a:rPr>
              <a:t>Hub</a:t>
            </a:r>
            <a:endParaRPr lang="it-IT" sz="2400" b="1" i="1" dirty="0" smtClean="0">
              <a:solidFill>
                <a:srgbClr val="595959"/>
              </a:solidFill>
            </a:endParaRPr>
          </a:p>
          <a:p>
            <a:pPr eaLnBrk="1" fontAlgn="base" hangingPunct="1">
              <a:spcBef>
                <a:spcPts val="400"/>
              </a:spcBef>
              <a:spcAft>
                <a:spcPct val="0"/>
              </a:spcAft>
            </a:pPr>
            <a:r>
              <a:rPr lang="it-IT" b="1" i="1" dirty="0">
                <a:solidFill>
                  <a:srgbClr val="595959"/>
                </a:solidFill>
              </a:rPr>
              <a:t>Alto engagement dei partecipanti e ricchezza di materiali</a:t>
            </a:r>
          </a:p>
        </p:txBody>
      </p:sp>
      <p:sp>
        <p:nvSpPr>
          <p:cNvPr id="4" name="CasellaDiTesto 3"/>
          <p:cNvSpPr txBox="1"/>
          <p:nvPr/>
        </p:nvSpPr>
        <p:spPr>
          <a:xfrm>
            <a:off x="2690400" y="1268269"/>
            <a:ext cx="3645725" cy="2308324"/>
          </a:xfrm>
          <a:prstGeom prst="rect">
            <a:avLst/>
          </a:prstGeom>
          <a:noFill/>
        </p:spPr>
        <p:txBody>
          <a:bodyPr wrap="square" rtlCol="0">
            <a:spAutoFit/>
          </a:bodyPr>
          <a:lstStyle/>
          <a:p>
            <a:r>
              <a:rPr lang="it-IT" b="1" dirty="0" smtClean="0">
                <a:solidFill>
                  <a:schemeClr val="accent3">
                    <a:lumMod val="75000"/>
                  </a:schemeClr>
                </a:solidFill>
              </a:rPr>
              <a:t>1000 + </a:t>
            </a:r>
            <a:r>
              <a:rPr lang="it-IT" b="1" dirty="0" smtClean="0"/>
              <a:t>pagine di </a:t>
            </a:r>
            <a:r>
              <a:rPr lang="it-IT" b="1" dirty="0" err="1" smtClean="0"/>
              <a:t>scrapbook</a:t>
            </a:r>
            <a:r>
              <a:rPr lang="it-IT" b="1" dirty="0" smtClean="0"/>
              <a:t> </a:t>
            </a:r>
          </a:p>
          <a:p>
            <a:endParaRPr lang="it-IT" b="1" dirty="0" smtClean="0"/>
          </a:p>
          <a:p>
            <a:pPr lvl="1"/>
            <a:r>
              <a:rPr lang="it-IT" b="1" dirty="0" smtClean="0">
                <a:solidFill>
                  <a:schemeClr val="accent3">
                    <a:lumMod val="75000"/>
                  </a:schemeClr>
                </a:solidFill>
              </a:rPr>
              <a:t>160</a:t>
            </a:r>
            <a:r>
              <a:rPr lang="it-IT" b="1" dirty="0" smtClean="0"/>
              <a:t> storie di lettori, dense di pratiche, emozioni e vissuti, nelle parole dei membri del panel e dei loro amici </a:t>
            </a:r>
          </a:p>
          <a:p>
            <a:pPr lvl="1"/>
            <a:endParaRPr lang="it-IT" b="1" dirty="0"/>
          </a:p>
          <a:p>
            <a:pPr lvl="2"/>
            <a:r>
              <a:rPr lang="it-IT" b="1" dirty="0" smtClean="0">
                <a:solidFill>
                  <a:schemeClr val="accent3">
                    <a:lumMod val="75000"/>
                  </a:schemeClr>
                </a:solidFill>
              </a:rPr>
              <a:t>elevato engagement …  </a:t>
            </a:r>
          </a:p>
        </p:txBody>
      </p:sp>
      <p:pic>
        <p:nvPicPr>
          <p:cNvPr id="3" name="Immagine 2"/>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3409289" y="3646834"/>
            <a:ext cx="3039011" cy="2605110"/>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rot="20179634">
            <a:off x="277230" y="4429997"/>
            <a:ext cx="4433173" cy="897923"/>
          </a:xfrm>
          <a:prstGeom prst="rect">
            <a:avLst/>
          </a:prstGeom>
          <a:ln>
            <a:noFill/>
          </a:ln>
          <a:effectLst>
            <a:outerShdw blurRad="292100" dist="139700" dir="2700000" algn="tl" rotWithShape="0">
              <a:srgbClr val="333333">
                <a:alpha val="65000"/>
              </a:srgbClr>
            </a:outerShdw>
          </a:effectLst>
        </p:spPr>
      </p:pic>
      <p:pic>
        <p:nvPicPr>
          <p:cNvPr id="7" name="Immagine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20784890">
            <a:off x="498677" y="1270570"/>
            <a:ext cx="2078436" cy="2939143"/>
          </a:xfrm>
          <a:prstGeom prst="rect">
            <a:avLst/>
          </a:prstGeom>
          <a:ln>
            <a:noFill/>
          </a:ln>
          <a:effectLst>
            <a:outerShdw blurRad="292100" dist="139700" dir="2700000" algn="tl" rotWithShape="0">
              <a:srgbClr val="333333">
                <a:alpha val="65000"/>
              </a:srgbClr>
            </a:outerShdw>
          </a:effectLst>
        </p:spPr>
      </p:pic>
      <p:pic>
        <p:nvPicPr>
          <p:cNvPr id="8" name="Immagine 7"/>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rot="394493">
            <a:off x="6620035" y="1143806"/>
            <a:ext cx="2211085" cy="31267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511161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b="1" dirty="0" smtClean="0">
                <a:solidFill>
                  <a:schemeClr val="accent3">
                    <a:lumMod val="75000"/>
                  </a:schemeClr>
                </a:solidFill>
              </a:rPr>
              <a:t>Anche quando è equilibrato e non fazioso, l'approfondimento offerto dalle testate giornalistiche non è mai neutrale, ma è sempre improntato ad una problematizzazione interpretante dei fatti</a:t>
            </a:r>
            <a:r>
              <a:rPr lang="it-IT" sz="1400" dirty="0" smtClean="0">
                <a:solidFill>
                  <a:schemeClr val="tx1">
                    <a:lumMod val="75000"/>
                    <a:lumOff val="25000"/>
                  </a:schemeClr>
                </a:solidFill>
              </a:rPr>
              <a:t>: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la narrazione degli eventi è di per sé stessa un costrutto di relazioni causali che pone il lettore in una posizione attiva e non passiva, perché inevitabile è l'ingaggio cognitivo necessario alla decodifica di quello che si sta leggendo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quando la presa di posizione soggettiva del giornalista è più esplicita, la relazione che si presuppone con il lettore è di natura dialettica, il lettore è un pari a cui si chiede complicità, che essa venga o meno concessa </a:t>
            </a:r>
          </a:p>
          <a:p>
            <a:pPr marL="736600" lvl="2" indent="-285750" algn="just">
              <a:lnSpc>
                <a:spcPts val="1920"/>
              </a:lnSpc>
              <a:spcBef>
                <a:spcPts val="0"/>
              </a:spcBef>
              <a:spcAft>
                <a:spcPts val="400"/>
              </a:spcAft>
            </a:pPr>
            <a:endParaRPr lang="it-IT" sz="1400" dirty="0" smtClean="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L'approfondimento offerto dalle testate a pagamento è dunque un </a:t>
            </a:r>
            <a:r>
              <a:rPr lang="it-IT" sz="1400" b="1" dirty="0" smtClean="0">
                <a:solidFill>
                  <a:schemeClr val="accent3">
                    <a:lumMod val="75000"/>
                  </a:schemeClr>
                </a:solidFill>
              </a:rPr>
              <a:t>"attivatore di senso critico"</a:t>
            </a:r>
            <a:r>
              <a:rPr lang="it-IT" sz="1400" dirty="0" smtClean="0">
                <a:solidFill>
                  <a:schemeClr val="tx1">
                    <a:lumMod val="75000"/>
                    <a:lumOff val="25000"/>
                  </a:schemeClr>
                </a:solidFill>
              </a:rPr>
              <a:t>, costringe il lettore a porsi domande e a formarsi un'opinione sui fatti di cui legge, ma gli fornisce anche gli strumenti affinché ciò avvenga, attraverso l'elaborazione ragionata del giornalista. </a:t>
            </a: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Il ruolo delle testate a pagamento è dunque anche quello di contribuire </a:t>
            </a:r>
            <a:r>
              <a:rPr lang="it-IT" sz="1400" dirty="0" err="1" smtClean="0">
                <a:solidFill>
                  <a:schemeClr val="tx1">
                    <a:lumMod val="75000"/>
                    <a:lumOff val="25000"/>
                  </a:schemeClr>
                </a:solidFill>
              </a:rPr>
              <a:t>all'empowerment</a:t>
            </a:r>
            <a:r>
              <a:rPr lang="it-IT" sz="1400" dirty="0" smtClean="0">
                <a:solidFill>
                  <a:schemeClr val="tx1">
                    <a:lumMod val="75000"/>
                    <a:lumOff val="25000"/>
                  </a:schemeClr>
                </a:solidFill>
              </a:rPr>
              <a:t> del lettore, che è guidato dal giornalista come da un mentore in un percorso di presa di consapevolezza e di costruzione di una propria visione del mondo.  </a:t>
            </a: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Approfondimento</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Attivazione del senso critico ed empowerment del lettore </a:t>
            </a:r>
            <a:endParaRPr lang="it-IT" sz="2000" b="1" i="1" dirty="0">
              <a:solidFill>
                <a:schemeClr val="tx1">
                  <a:lumMod val="65000"/>
                  <a:lumOff val="35000"/>
                </a:schemeClr>
              </a:solidFill>
              <a:latin typeface="Arial"/>
              <a:ea typeface="+mj-ea"/>
              <a:cs typeface="Arial"/>
            </a:endParaRPr>
          </a:p>
        </p:txBody>
      </p:sp>
      <p:sp>
        <p:nvSpPr>
          <p:cNvPr id="9" name="Rettangolo 8"/>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Prospettiva critica/1 </a:t>
            </a:r>
            <a:endParaRPr lang="it-IT" b="1" dirty="0">
              <a:solidFill>
                <a:schemeClr val="bg1"/>
              </a:solidFill>
            </a:endParaRPr>
          </a:p>
        </p:txBody>
      </p:sp>
      <p:sp>
        <p:nvSpPr>
          <p:cNvPr id="7" name="Rettangolo arrotondato 6"/>
          <p:cNvSpPr/>
          <p:nvPr/>
        </p:nvSpPr>
        <p:spPr>
          <a:xfrm>
            <a:off x="3289711" y="329561"/>
            <a:ext cx="1792927" cy="193216"/>
          </a:xfrm>
          <a:prstGeom prst="round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testate di informazione</a:t>
            </a:r>
            <a:endParaRPr lang="it-IT" sz="1200" dirty="0"/>
          </a:p>
        </p:txBody>
      </p:sp>
    </p:spTree>
    <p:extLst>
      <p:ext uri="{BB962C8B-B14F-4D97-AF65-F5344CB8AC3E}">
        <p14:creationId xmlns:p14="http://schemas.microsoft.com/office/powerpoint/2010/main" xmlns="" val="3881767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In questo risiede un'altra cruciale differenza rispetto alle fonti gratuite, in particolare alle news veloci e stringate veicolate dalla TV o dai siti: le "pillole" di informazione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si susseguono senza soluzione di continuità e a ritmo serrato</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presuppongono un uso "compulsivo" e interstiziale – la consultazione degli aggiornamenti nelle pause dal lavoro </a:t>
            </a:r>
          </a:p>
          <a:p>
            <a:pPr marL="736600" lvl="2"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b="1" dirty="0" smtClean="0">
                <a:solidFill>
                  <a:schemeClr val="accent3">
                    <a:lumMod val="75000"/>
                  </a:schemeClr>
                </a:solidFill>
              </a:rPr>
              <a:t>Il ritmo di fruizione lento imposto dalle testate a pagamento impone al lettore un esercizio di disciplina </a:t>
            </a:r>
            <a:r>
              <a:rPr lang="it-IT" sz="1400" dirty="0" smtClean="0">
                <a:solidFill>
                  <a:schemeClr val="tx1">
                    <a:lumMod val="75000"/>
                    <a:lumOff val="25000"/>
                  </a:schemeClr>
                </a:solidFill>
              </a:rPr>
              <a:t>che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non solo rappresenta per molti un piccolo (forse grande) lusso che si strappa al ritmo concitato del vivere contemporaneo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ma che ha effetti precisi sul livello attenzionale e dunque sulla possibilità che i contenuti che si assumono possano essere soggetti a una rielaborazione attiva del lettore e non solo assunti passivamente </a:t>
            </a: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Approfondimento</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L'effetto passivizzante del consumo "compulsivo" di contenuti </a:t>
            </a:r>
            <a:endParaRPr lang="it-IT" sz="2000" b="1" i="1" dirty="0">
              <a:solidFill>
                <a:schemeClr val="tx1">
                  <a:lumMod val="65000"/>
                  <a:lumOff val="35000"/>
                </a:schemeClr>
              </a:solidFill>
              <a:latin typeface="Arial"/>
              <a:ea typeface="+mj-ea"/>
              <a:cs typeface="Arial"/>
            </a:endParaRPr>
          </a:p>
        </p:txBody>
      </p:sp>
      <p:sp>
        <p:nvSpPr>
          <p:cNvPr id="9" name="Rettangolo 8"/>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Prospettiva critica/2 </a:t>
            </a:r>
            <a:endParaRPr lang="it-IT" b="1" dirty="0">
              <a:solidFill>
                <a:schemeClr val="bg1"/>
              </a:solidFill>
            </a:endParaRPr>
          </a:p>
        </p:txBody>
      </p:sp>
      <p:sp>
        <p:nvSpPr>
          <p:cNvPr id="7" name="Rettangolo arrotondato 6"/>
          <p:cNvSpPr/>
          <p:nvPr/>
        </p:nvSpPr>
        <p:spPr>
          <a:xfrm>
            <a:off x="3289711" y="329561"/>
            <a:ext cx="1792927" cy="193216"/>
          </a:xfrm>
          <a:prstGeom prst="round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testate di informazione</a:t>
            </a:r>
            <a:endParaRPr lang="it-IT" sz="1200" dirty="0"/>
          </a:p>
        </p:txBody>
      </p:sp>
    </p:spTree>
    <p:extLst>
      <p:ext uri="{BB962C8B-B14F-4D97-AF65-F5344CB8AC3E}">
        <p14:creationId xmlns:p14="http://schemas.microsoft.com/office/powerpoint/2010/main" xmlns="" val="37992773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a:solidFill>
                  <a:schemeClr val="tx1">
                    <a:lumMod val="75000"/>
                    <a:lumOff val="25000"/>
                  </a:schemeClr>
                </a:solidFill>
              </a:rPr>
              <a:t>Il consumo veloce e concitato in ambiente digitale (</a:t>
            </a:r>
            <a:r>
              <a:rPr lang="it-IT" sz="1400" dirty="0" err="1">
                <a:solidFill>
                  <a:schemeClr val="tx1">
                    <a:lumMod val="75000"/>
                    <a:lumOff val="25000"/>
                  </a:schemeClr>
                </a:solidFill>
              </a:rPr>
              <a:t>app</a:t>
            </a:r>
            <a:r>
              <a:rPr lang="it-IT" sz="1400" dirty="0">
                <a:solidFill>
                  <a:schemeClr val="tx1">
                    <a:lumMod val="75000"/>
                    <a:lumOff val="25000"/>
                  </a:schemeClr>
                </a:solidFill>
              </a:rPr>
              <a:t> mobile, siti internet – fa eccezione la versione tablet delle testate a pagamento, "analogica" in quanto a ritmi di fruizione) si caratterizza invece per un effetto passivizzante: manca quel livello di ingaggio attenzionale e quel "polmone" di tempo necessario per una rielaborazione autonoma e critica dei contenuti. </a:t>
            </a: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a:solidFill>
                  <a:schemeClr val="tx1">
                    <a:lumMod val="75000"/>
                    <a:lumOff val="25000"/>
                  </a:schemeClr>
                </a:solidFill>
              </a:rPr>
              <a:t>I</a:t>
            </a:r>
            <a:r>
              <a:rPr lang="it-IT" sz="1400" dirty="0" smtClean="0">
                <a:solidFill>
                  <a:schemeClr val="tx1">
                    <a:lumMod val="75000"/>
                    <a:lumOff val="25000"/>
                  </a:schemeClr>
                </a:solidFill>
              </a:rPr>
              <a:t>l primato </a:t>
            </a:r>
            <a:r>
              <a:rPr lang="it-IT" sz="1400" dirty="0">
                <a:solidFill>
                  <a:schemeClr val="tx1">
                    <a:lumMod val="75000"/>
                    <a:lumOff val="25000"/>
                  </a:schemeClr>
                </a:solidFill>
              </a:rPr>
              <a:t>della parola sulla carta stampata si contrappone alla comunicazione audiovisuale della televisione e in generale alla preponderanza del linguaggio visivo nella cultura contemporanea: il lettore è chiamato a impegnarsi in un esercizio dichiaratamente avulso dalle </a:t>
            </a:r>
            <a:r>
              <a:rPr lang="it-IT" sz="1400" dirty="0" err="1">
                <a:solidFill>
                  <a:schemeClr val="tx1">
                    <a:lumMod val="75000"/>
                    <a:lumOff val="25000"/>
                  </a:schemeClr>
                </a:solidFill>
              </a:rPr>
              <a:t>ipersemplificazioni</a:t>
            </a:r>
            <a:r>
              <a:rPr lang="it-IT" sz="1400" dirty="0">
                <a:solidFill>
                  <a:schemeClr val="tx1">
                    <a:lumMod val="75000"/>
                    <a:lumOff val="25000"/>
                  </a:schemeClr>
                </a:solidFill>
              </a:rPr>
              <a:t>, che attraverso un certo grado di complessità abilita il lettore alla comprensione critica dei fenomeni secondo le modalità che si sono descritte </a:t>
            </a:r>
          </a:p>
          <a:p>
            <a:pPr marL="285750" lvl="1" indent="-285750" algn="just">
              <a:lnSpc>
                <a:spcPts val="1920"/>
              </a:lnSpc>
              <a:spcBef>
                <a:spcPts val="0"/>
              </a:spcBef>
              <a:spcAft>
                <a:spcPts val="400"/>
              </a:spcAft>
            </a:pPr>
            <a:endParaRPr lang="it-IT" sz="1400" dirty="0" smtClean="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Approfondimento</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L'effetto passivizzante del consumo "compulsivo" di contenuti </a:t>
            </a:r>
            <a:endParaRPr lang="it-IT" sz="2000" b="1" i="1" dirty="0">
              <a:solidFill>
                <a:schemeClr val="tx1">
                  <a:lumMod val="65000"/>
                  <a:lumOff val="35000"/>
                </a:schemeClr>
              </a:solidFill>
              <a:latin typeface="Arial"/>
              <a:ea typeface="+mj-ea"/>
              <a:cs typeface="Arial"/>
            </a:endParaRPr>
          </a:p>
        </p:txBody>
      </p:sp>
      <p:sp>
        <p:nvSpPr>
          <p:cNvPr id="9" name="Rettangolo 8"/>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Prospettiva critica/3 </a:t>
            </a:r>
            <a:endParaRPr lang="it-IT" b="1" dirty="0">
              <a:solidFill>
                <a:schemeClr val="bg1"/>
              </a:solidFill>
            </a:endParaRPr>
          </a:p>
        </p:txBody>
      </p:sp>
      <p:sp>
        <p:nvSpPr>
          <p:cNvPr id="7" name="Rettangolo arrotondato 6"/>
          <p:cNvSpPr/>
          <p:nvPr/>
        </p:nvSpPr>
        <p:spPr>
          <a:xfrm>
            <a:off x="3289711" y="329561"/>
            <a:ext cx="1792927" cy="193216"/>
          </a:xfrm>
          <a:prstGeom prst="round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testate di informazione</a:t>
            </a:r>
            <a:endParaRPr lang="it-IT" sz="1200" dirty="0"/>
          </a:p>
        </p:txBody>
      </p:sp>
      <p:sp>
        <p:nvSpPr>
          <p:cNvPr id="8" name="Скругленный прямоугольник 4"/>
          <p:cNvSpPr/>
          <p:nvPr/>
        </p:nvSpPr>
        <p:spPr>
          <a:xfrm>
            <a:off x="226918" y="4548249"/>
            <a:ext cx="8761413" cy="1211283"/>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"Dicono che il giornale è noioso e dice le </a:t>
            </a:r>
            <a:r>
              <a:rPr lang="it-IT" sz="1200" i="1" dirty="0">
                <a:solidFill>
                  <a:srgbClr val="5F5F5F"/>
                </a:solidFill>
                <a:latin typeface="Arial" panose="020B0604020202020204" pitchFamily="34" charset="0"/>
                <a:ea typeface="MS PGothic" pitchFamily="34" charset="-128"/>
                <a:cs typeface="Arial" panose="020B0604020202020204" pitchFamily="34" charset="0"/>
              </a:rPr>
              <a:t>stesse cose del tg ma vederle al tg è una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cosa, ragionarle </a:t>
            </a:r>
            <a:r>
              <a:rPr lang="it-IT" sz="1200" i="1" dirty="0">
                <a:solidFill>
                  <a:srgbClr val="5F5F5F"/>
                </a:solidFill>
                <a:latin typeface="Arial" panose="020B0604020202020204" pitchFamily="34" charset="0"/>
                <a:ea typeface="MS PGothic" pitchFamily="34" charset="-128"/>
                <a:cs typeface="Arial" panose="020B0604020202020204" pitchFamily="34" charset="0"/>
              </a:rPr>
              <a:t>nella testa è un’altra cosa</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la </a:t>
            </a:r>
            <a:r>
              <a:rPr lang="it-IT" sz="1200" i="1" dirty="0">
                <a:solidFill>
                  <a:srgbClr val="5F5F5F"/>
                </a:solidFill>
                <a:latin typeface="Arial" panose="020B0604020202020204" pitchFamily="34" charset="0"/>
                <a:ea typeface="MS PGothic" pitchFamily="34" charset="-128"/>
                <a:cs typeface="Arial" panose="020B0604020202020204" pitchFamily="34" charset="0"/>
              </a:rPr>
              <a:t>gente lo guarda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imbambolata, ipnotizzata, ma </a:t>
            </a:r>
            <a:r>
              <a:rPr lang="it-IT" sz="1200" i="1" dirty="0">
                <a:solidFill>
                  <a:srgbClr val="5F5F5F"/>
                </a:solidFill>
                <a:latin typeface="Arial" panose="020B0604020202020204" pitchFamily="34" charset="0"/>
                <a:ea typeface="MS PGothic" pitchFamily="34" charset="-128"/>
                <a:cs typeface="Arial" panose="020B0604020202020204" pitchFamily="34" charset="0"/>
              </a:rPr>
              <a:t>sono notizie di cui raccogli frammenti e pezzi giusto il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titolo, la </a:t>
            </a:r>
            <a:r>
              <a:rPr lang="it-IT" sz="1200" i="1" dirty="0">
                <a:solidFill>
                  <a:srgbClr val="5F5F5F"/>
                </a:solidFill>
                <a:latin typeface="Arial" panose="020B0604020202020204" pitchFamily="34" charset="0"/>
                <a:ea typeface="MS PGothic" pitchFamily="34" charset="-128"/>
                <a:cs typeface="Arial" panose="020B0604020202020204" pitchFamily="34" charset="0"/>
              </a:rPr>
              <a:t>gente è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superficiale, gli </a:t>
            </a:r>
            <a:r>
              <a:rPr lang="it-IT" sz="1200" i="1" dirty="0">
                <a:solidFill>
                  <a:srgbClr val="5F5F5F"/>
                </a:solidFill>
                <a:latin typeface="Arial" panose="020B0604020202020204" pitchFamily="34" charset="0"/>
                <a:ea typeface="MS PGothic" pitchFamily="34" charset="-128"/>
                <a:cs typeface="Arial" panose="020B0604020202020204" pitchFamily="34" charset="0"/>
              </a:rPr>
              <a:t>basta una infarinatura ed è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 posto. Io studio analizzo di più ho notizie complete, studio i retroscena … se mi interessa mi interessa fino in fondo è come un libro, la gente legge il riassunto, io dall'inizio alla fine"</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(Gabriella, Milano, 45, Il Corriere)</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25597207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L'approfondimento offerto dalle testate a pagamento ha valore non solo in quanto contribuisce alla competenza e </a:t>
            </a:r>
            <a:r>
              <a:rPr lang="it-IT" sz="1400" dirty="0" err="1" smtClean="0">
                <a:solidFill>
                  <a:schemeClr val="tx1">
                    <a:lumMod val="75000"/>
                    <a:lumOff val="25000"/>
                  </a:schemeClr>
                </a:solidFill>
              </a:rPr>
              <a:t>all'empowerment</a:t>
            </a:r>
            <a:r>
              <a:rPr lang="it-IT" sz="1400" dirty="0" smtClean="0">
                <a:solidFill>
                  <a:schemeClr val="tx1">
                    <a:lumMod val="75000"/>
                    <a:lumOff val="25000"/>
                  </a:schemeClr>
                </a:solidFill>
              </a:rPr>
              <a:t> del lettore, ma in quanto offre un'esperienza, che è coinvolgente e piacevole di per sé. </a:t>
            </a: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Le testate a pagamento presuppongono una modalità fruitiva immersiva, resa possibile dallo stile narrativo e dalla capacità affabulatoria di chi scrive: il patto implicito con la propria testata di riferimento prevede che ci si possa come abbandonare, per meglio godere delle emozioni e delle suggestioni che la scrittura è in grado di regalare. </a:t>
            </a: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Approfondimento</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Fruizione immersiva e seduzione della scrittura </a:t>
            </a:r>
            <a:endParaRPr lang="it-IT" sz="2000" b="1" i="1" dirty="0">
              <a:solidFill>
                <a:schemeClr val="tx1">
                  <a:lumMod val="65000"/>
                  <a:lumOff val="35000"/>
                </a:schemeClr>
              </a:solidFill>
              <a:latin typeface="Arial"/>
              <a:ea typeface="+mj-ea"/>
              <a:cs typeface="Arial"/>
            </a:endParaRPr>
          </a:p>
        </p:txBody>
      </p:sp>
      <p:sp>
        <p:nvSpPr>
          <p:cNvPr id="9" name="Rettangolo 8"/>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Valore esperienziale/1</a:t>
            </a:r>
            <a:endParaRPr lang="it-IT" b="1" dirty="0">
              <a:solidFill>
                <a:schemeClr val="bg1"/>
              </a:solidFill>
            </a:endParaRPr>
          </a:p>
        </p:txBody>
      </p:sp>
      <p:sp>
        <p:nvSpPr>
          <p:cNvPr id="6" name="Rettangolo arrotondato 5"/>
          <p:cNvSpPr/>
          <p:nvPr/>
        </p:nvSpPr>
        <p:spPr>
          <a:xfrm>
            <a:off x="3289711" y="317686"/>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Tree>
    <p:extLst>
      <p:ext uri="{BB962C8B-B14F-4D97-AF65-F5344CB8AC3E}">
        <p14:creationId xmlns:p14="http://schemas.microsoft.com/office/powerpoint/2010/main" xmlns="" val="39604104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lvl="1" indent="-285750" algn="just">
              <a:lnSpc>
                <a:spcPts val="1920"/>
              </a:lnSpc>
              <a:spcBef>
                <a:spcPts val="0"/>
              </a:spcBef>
              <a:spcAft>
                <a:spcPts val="400"/>
              </a:spcAft>
            </a:pPr>
            <a:endParaRPr lang="it-IT" sz="1400" dirty="0" smtClean="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Questa possibilità di abbandonarsi è per diverse ragioni inibita dalle fonti gratuite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massimamente, leggere su pc è considerata dai più un'esperienza poco rilassante, addirittura faticosa, che stanca la vista e che impone una postura certamente meno comoda di quella – abbandonati su un divano o su una poltrona – che la maggior parte del campione associa alla lettura del proprio giornale o rivista preferita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il formato cartaceo – ancora preferito dalla grande maggioranza degli intervistati – regala un'intensità sensoriale che contribuisce alla seduttività dell'esperienza e, nel coinvolgere il corpo, dà sensazioni di benessere </a:t>
            </a:r>
            <a:r>
              <a:rPr lang="it-IT" dirty="0" smtClean="0">
                <a:solidFill>
                  <a:schemeClr val="tx1">
                    <a:lumMod val="75000"/>
                    <a:lumOff val="25000"/>
                  </a:schemeClr>
                </a:solidFill>
                <a:latin typeface="Arial"/>
                <a:cs typeface="Arial"/>
              </a:rPr>
              <a:t>e dunque predispone alla concentrazione </a:t>
            </a:r>
            <a:endParaRPr lang="it-IT" dirty="0">
              <a:solidFill>
                <a:schemeClr val="tx1">
                  <a:lumMod val="75000"/>
                  <a:lumOff val="25000"/>
                </a:schemeClr>
              </a:solidFill>
              <a:latin typeface="Arial"/>
              <a:cs typeface="Aria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infine </a:t>
            </a:r>
            <a:r>
              <a:rPr lang="it-IT" sz="1400" b="1" dirty="0" smtClean="0">
                <a:solidFill>
                  <a:schemeClr val="accent3">
                    <a:lumMod val="75000"/>
                  </a:schemeClr>
                </a:solidFill>
              </a:rPr>
              <a:t>la carta stampata gode di un riconoscimento di autorevolezza che consente al lettore di leggere con fiducia</a:t>
            </a:r>
            <a:r>
              <a:rPr lang="it-IT" sz="1400" dirty="0" smtClean="0">
                <a:solidFill>
                  <a:schemeClr val="tx1">
                    <a:lumMod val="75000"/>
                    <a:lumOff val="25000"/>
                  </a:schemeClr>
                </a:solidFill>
              </a:rPr>
              <a:t>, senza l'assillo del dubbio o il pungolo del controllo incrociato delle fonti – pratica frequente quando si tratta di studiare un certo argomento su internet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il lettore è "dispensato" da questa fatica anche perché il giornale o la rivista è un "universo chiuso", che contiene un "tutto" bastevole di cui godere senza cercare altrove </a:t>
            </a:r>
            <a:endParaRPr lang="it-IT" dirty="0">
              <a:solidFill>
                <a:schemeClr val="tx1">
                  <a:lumMod val="75000"/>
                  <a:lumOff val="25000"/>
                </a:schemeClr>
              </a:solidFill>
              <a:latin typeface="Arial"/>
              <a:cs typeface="Arial"/>
            </a:endParaRPr>
          </a:p>
          <a:p>
            <a:pPr marL="901700" lvl="3" indent="0" algn="just">
              <a:lnSpc>
                <a:spcPts val="1920"/>
              </a:lnSpc>
              <a:spcBef>
                <a:spcPts val="0"/>
              </a:spcBef>
              <a:spcAft>
                <a:spcPts val="400"/>
              </a:spcAft>
              <a:buNone/>
            </a:pPr>
            <a:endParaRPr lang="it-IT" sz="11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Approfondimento</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Rilassante il formato, rilassante la fiducia nella fonte </a:t>
            </a:r>
            <a:endParaRPr lang="it-IT" sz="2000" b="1" i="1" dirty="0">
              <a:solidFill>
                <a:schemeClr val="tx1">
                  <a:lumMod val="65000"/>
                  <a:lumOff val="35000"/>
                </a:schemeClr>
              </a:solidFill>
              <a:latin typeface="Arial"/>
              <a:ea typeface="+mj-ea"/>
              <a:cs typeface="Arial"/>
            </a:endParaRPr>
          </a:p>
        </p:txBody>
      </p:sp>
      <p:sp>
        <p:nvSpPr>
          <p:cNvPr id="9" name="Rettangolo 8"/>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Valore esperienziale/2</a:t>
            </a:r>
            <a:endParaRPr lang="it-IT" b="1" dirty="0">
              <a:solidFill>
                <a:schemeClr val="bg1"/>
              </a:solidFill>
            </a:endParaRPr>
          </a:p>
        </p:txBody>
      </p:sp>
      <p:sp>
        <p:nvSpPr>
          <p:cNvPr id="6" name="Rettangolo arrotondato 5"/>
          <p:cNvSpPr/>
          <p:nvPr/>
        </p:nvSpPr>
        <p:spPr>
          <a:xfrm>
            <a:off x="3289711" y="317686"/>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Tree>
    <p:extLst>
      <p:ext uri="{BB962C8B-B14F-4D97-AF65-F5344CB8AC3E}">
        <p14:creationId xmlns:p14="http://schemas.microsoft.com/office/powerpoint/2010/main" xmlns="" val="22971520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latin typeface="Arial" panose="020B0604020202020204" pitchFamily="34" charset="0"/>
                <a:cs typeface="Arial" panose="020B0604020202020204" pitchFamily="34" charset="0"/>
              </a:rPr>
              <a:t>Si è visto come – in maniera trasversale alle due polarità principali in cui si articola la loro </a:t>
            </a:r>
            <a:r>
              <a:rPr lang="it-IT" sz="1400" dirty="0" err="1" smtClean="0">
                <a:solidFill>
                  <a:schemeClr val="tx1">
                    <a:lumMod val="75000"/>
                    <a:lumOff val="25000"/>
                  </a:schemeClr>
                </a:solidFill>
                <a:latin typeface="Arial" panose="020B0604020202020204" pitchFamily="34" charset="0"/>
                <a:cs typeface="Arial" panose="020B0604020202020204" pitchFamily="34" charset="0"/>
              </a:rPr>
              <a:t>mission</a:t>
            </a:r>
            <a:r>
              <a:rPr lang="it-IT" sz="1400" dirty="0" smtClean="0">
                <a:solidFill>
                  <a:schemeClr val="tx1">
                    <a:lumMod val="75000"/>
                    <a:lumOff val="25000"/>
                  </a:schemeClr>
                </a:solidFill>
                <a:latin typeface="Arial" panose="020B0604020202020204" pitchFamily="34" charset="0"/>
                <a:cs typeface="Arial" panose="020B0604020202020204" pitchFamily="34" charset="0"/>
              </a:rPr>
              <a:t>, esplorazione e approfondimento – alle testate a pagamento sia riconosciuto un particolare e distintivo statuto di autorevolezza. </a:t>
            </a:r>
          </a:p>
          <a:p>
            <a:pPr marL="285750" indent="-285750" algn="just">
              <a:lnSpc>
                <a:spcPts val="1920"/>
              </a:lnSpc>
              <a:spcBef>
                <a:spcPts val="0"/>
              </a:spcBef>
              <a:buBlip>
                <a:blip r:embed="rId2"/>
              </a:buBlip>
            </a:pPr>
            <a:endParaRPr lang="it-IT" sz="14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latin typeface="Arial" panose="020B0604020202020204" pitchFamily="34" charset="0"/>
                <a:cs typeface="Arial" panose="020B0604020202020204" pitchFamily="34" charset="0"/>
              </a:rPr>
              <a:t>Nelle pagine che seguono si esploreranno le ragioni a supporto di tale statuto nella percezione dei lettori, e in particolare: </a:t>
            </a:r>
          </a:p>
          <a:p>
            <a:pPr marL="285750" indent="-285750" algn="just">
              <a:lnSpc>
                <a:spcPts val="1920"/>
              </a:lnSpc>
              <a:spcBef>
                <a:spcPts val="0"/>
              </a:spcBef>
              <a:buBlip>
                <a:blip r:embed="rId2"/>
              </a:buBlip>
            </a:pPr>
            <a:endParaRPr lang="it-IT" sz="1400" dirty="0">
              <a:solidFill>
                <a:schemeClr val="tx1">
                  <a:lumMod val="75000"/>
                  <a:lumOff val="25000"/>
                </a:schemeClr>
              </a:solidFill>
              <a:latin typeface="Arial" panose="020B0604020202020204" pitchFamily="34" charset="0"/>
              <a:cs typeface="Arial" panose="020B0604020202020204" pitchFamily="34" charset="0"/>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smtClean="0">
              <a:solidFill>
                <a:schemeClr val="tx1">
                  <a:lumMod val="75000"/>
                  <a:lumOff val="25000"/>
                </a:schemeClr>
              </a:solidFill>
              <a:latin typeface="Arial" panose="020B0604020202020204" pitchFamily="34" charset="0"/>
              <a:cs typeface="Arial" panose="020B0604020202020204" pitchFamily="34" charset="0"/>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latin typeface="Arial" panose="020B0604020202020204" pitchFamily="34" charset="0"/>
                <a:cs typeface="Arial" panose="020B0604020202020204" pitchFamily="34" charset="0"/>
              </a:rPr>
              <a:t>la rassicurazione data dalla "certezza" e dalla notorietà della fonte</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latin typeface="Arial" panose="020B0604020202020204" pitchFamily="34" charset="0"/>
                <a:cs typeface="Arial" panose="020B0604020202020204" pitchFamily="34" charset="0"/>
              </a:rPr>
              <a:t>il </a:t>
            </a:r>
            <a:r>
              <a:rPr lang="it-IT" sz="1400" b="1" dirty="0">
                <a:solidFill>
                  <a:schemeClr val="accent3">
                    <a:lumMod val="75000"/>
                  </a:schemeClr>
                </a:solidFill>
                <a:latin typeface="Arial" panose="020B0604020202020204" pitchFamily="34" charset="0"/>
                <a:cs typeface="Arial" panose="020B0604020202020204" pitchFamily="34" charset="0"/>
              </a:rPr>
              <a:t>legame affettivo  </a:t>
            </a:r>
            <a:endParaRPr lang="it-IT" sz="1400" b="1" dirty="0" smtClean="0">
              <a:solidFill>
                <a:schemeClr val="accent3">
                  <a:lumMod val="75000"/>
                </a:schemeClr>
              </a:solidFill>
              <a:latin typeface="Arial" panose="020B0604020202020204" pitchFamily="34" charset="0"/>
              <a:cs typeface="Arial" panose="020B0604020202020204" pitchFamily="34" charset="0"/>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latin typeface="Arial" panose="020B0604020202020204" pitchFamily="34" charset="0"/>
                <a:cs typeface="Arial" panose="020B0604020202020204" pitchFamily="34" charset="0"/>
              </a:rPr>
              <a:t>il valore del lavoro redazionale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a:solidFill>
                  <a:schemeClr val="accent3">
                    <a:lumMod val="75000"/>
                  </a:schemeClr>
                </a:solidFill>
                <a:latin typeface="Arial" panose="020B0604020202020204" pitchFamily="34" charset="0"/>
                <a:cs typeface="Arial" panose="020B0604020202020204" pitchFamily="34" charset="0"/>
              </a:rPr>
              <a:t>il significato simbolico dell'acquisto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latin typeface="Arial" panose="020B0604020202020204" pitchFamily="34" charset="0"/>
                <a:cs typeface="Arial" panose="020B0604020202020204" pitchFamily="34" charset="0"/>
              </a:rPr>
              <a:t>la relazione consolidata con le "firme" </a:t>
            </a: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Il valore delle testate a pagamento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Le ragioni dell'autorevolezza </a:t>
            </a:r>
            <a:endParaRPr lang="it-IT" sz="2000" b="1" i="1" dirty="0">
              <a:solidFill>
                <a:schemeClr val="tx1">
                  <a:lumMod val="65000"/>
                  <a:lumOff val="35000"/>
                </a:schemeClr>
              </a:solidFill>
              <a:latin typeface="Arial"/>
              <a:ea typeface="+mj-ea"/>
              <a:cs typeface="Arial"/>
            </a:endParaRPr>
          </a:p>
        </p:txBody>
      </p:sp>
      <p:sp>
        <p:nvSpPr>
          <p:cNvPr id="7" name="Rettangolo arrotondato 6"/>
          <p:cNvSpPr/>
          <p:nvPr/>
        </p:nvSpPr>
        <p:spPr>
          <a:xfrm>
            <a:off x="5973534" y="341436"/>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Tree>
    <p:extLst>
      <p:ext uri="{BB962C8B-B14F-4D97-AF65-F5344CB8AC3E}">
        <p14:creationId xmlns:p14="http://schemas.microsoft.com/office/powerpoint/2010/main" xmlns="" val="15150383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algn="just">
              <a:lnSpc>
                <a:spcPts val="1920"/>
              </a:lnSpc>
              <a:spcBef>
                <a:spcPts val="0"/>
              </a:spcBef>
            </a:pPr>
            <a:endParaRPr lang="it-IT" sz="1400" dirty="0">
              <a:solidFill>
                <a:schemeClr val="tx1">
                  <a:lumMod val="75000"/>
                  <a:lumOff val="25000"/>
                </a:schemeClr>
              </a:solidFill>
              <a:latin typeface="Arial" panose="020B0604020202020204" pitchFamily="34" charset="0"/>
              <a:cs typeface="Arial" panose="020B0604020202020204" pitchFamily="34" charset="0"/>
            </a:endParaRPr>
          </a:p>
          <a:p>
            <a:pPr algn="just">
              <a:lnSpc>
                <a:spcPts val="1920"/>
              </a:lnSpc>
              <a:spcBef>
                <a:spcPts val="0"/>
              </a:spcBef>
            </a:pPr>
            <a:endParaRPr lang="it-IT" sz="1400"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latin typeface="Arial" panose="020B0604020202020204" pitchFamily="34" charset="0"/>
                <a:cs typeface="Arial" panose="020B0604020202020204" pitchFamily="34" charset="0"/>
              </a:rPr>
              <a:t>I contenuti forniti dalle testate a pagamento vengono considerati dai lettori in un certo senso "certificati", come se fossero portatori di una sorta di garanzia, di un "bollino di qualità" che come tale implica "</a:t>
            </a:r>
            <a:r>
              <a:rPr lang="it-IT" sz="1400" dirty="0" err="1" smtClean="0">
                <a:solidFill>
                  <a:schemeClr val="tx1">
                    <a:lumMod val="75000"/>
                    <a:lumOff val="25000"/>
                  </a:schemeClr>
                </a:solidFill>
                <a:latin typeface="Arial" panose="020B0604020202020204" pitchFamily="34" charset="0"/>
                <a:cs typeface="Arial" panose="020B0604020202020204" pitchFamily="34" charset="0"/>
              </a:rPr>
              <a:t>accountability</a:t>
            </a:r>
            <a:r>
              <a:rPr lang="it-IT" sz="1400" dirty="0" smtClean="0">
                <a:solidFill>
                  <a:schemeClr val="tx1">
                    <a:lumMod val="75000"/>
                    <a:lumOff val="25000"/>
                  </a:schemeClr>
                </a:solidFill>
                <a:latin typeface="Arial" panose="020B0604020202020204" pitchFamily="34" charset="0"/>
                <a:cs typeface="Arial" panose="020B0604020202020204" pitchFamily="34" charset="0"/>
              </a:rPr>
              <a:t>" da parte della testata: se questa dovesse violare i principi alla base del giornalismo di qualità e del patto con i lettori, dovrebbe "rendere conto" del proprio operato e rischierebbe di perdere questa "certificazione" che non rappresenta altro che l'investimento di fiducia da parte del lettorato. </a:t>
            </a:r>
            <a:endParaRPr lang="it-IT" sz="14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latin typeface="Arial" panose="020B0604020202020204" pitchFamily="34" charset="0"/>
                <a:cs typeface="Arial" panose="020B0604020202020204" pitchFamily="34" charset="0"/>
              </a:rPr>
              <a:t>È dunque in parte </a:t>
            </a:r>
            <a:r>
              <a:rPr lang="it-IT" sz="1400" b="1" dirty="0" smtClean="0">
                <a:solidFill>
                  <a:schemeClr val="accent3">
                    <a:lumMod val="75000"/>
                  </a:schemeClr>
                </a:solidFill>
                <a:latin typeface="Arial" panose="020B0604020202020204" pitchFamily="34" charset="0"/>
                <a:cs typeface="Arial" panose="020B0604020202020204" pitchFamily="34" charset="0"/>
              </a:rPr>
              <a:t>la notorietà stessa, lo statuto "pubblico" delle testate a pagamento a determinare la loro autorevolezza</a:t>
            </a:r>
            <a:r>
              <a:rPr lang="it-IT" sz="1400" dirty="0" smtClean="0">
                <a:solidFill>
                  <a:schemeClr val="tx1">
                    <a:lumMod val="75000"/>
                    <a:lumOff val="25000"/>
                  </a:schemeClr>
                </a:solidFill>
                <a:latin typeface="Arial" panose="020B0604020202020204" pitchFamily="34" charset="0"/>
                <a:cs typeface="Arial" panose="020B0604020202020204" pitchFamily="34" charset="0"/>
              </a:rPr>
              <a:t>: </a:t>
            </a:r>
          </a:p>
          <a:p>
            <a:pPr marL="736600" lvl="2" indent="-285750" algn="just">
              <a:lnSpc>
                <a:spcPts val="1920"/>
              </a:lnSpc>
              <a:spcBef>
                <a:spcPts val="0"/>
              </a:spcBef>
              <a:spcAft>
                <a:spcPts val="400"/>
              </a:spcAft>
            </a:pPr>
            <a:r>
              <a:rPr lang="it-IT" sz="1400" dirty="0">
                <a:solidFill>
                  <a:schemeClr val="tx1">
                    <a:lumMod val="75000"/>
                    <a:lumOff val="25000"/>
                  </a:schemeClr>
                </a:solidFill>
              </a:rPr>
              <a:t>a differenza di quanto accade con molte fonti gratuite web, </a:t>
            </a:r>
            <a:r>
              <a:rPr lang="it-IT" sz="1400" dirty="0" smtClean="0">
                <a:solidFill>
                  <a:schemeClr val="tx1">
                    <a:lumMod val="75000"/>
                    <a:lumOff val="25000"/>
                  </a:schemeClr>
                </a:solidFill>
              </a:rPr>
              <a:t>i contenuti delle testate a pagamento sono firmati, cosa che induce ragionevolmente a ritenere che il loro autore sia sicuro della bontà e veridicità di ciò che scrive, altrimenti non si esporrebbe </a:t>
            </a:r>
            <a:endParaRPr lang="it-IT" sz="1400" dirty="0">
              <a:solidFill>
                <a:schemeClr val="tx1">
                  <a:lumMod val="75000"/>
                  <a:lumOff val="2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anche il fatto di essere sul mercato da molto tempo, di avere una lunga tradizione alle spalle è perciò stesso un elemento che rafforza la credibilità della testata e nutre la fiducia: si assume che pratiche scorrette ripetute avrebbero altrimenti determinato l'uscita dal mercato della testata </a:t>
            </a:r>
            <a:endParaRPr lang="it-IT" sz="1400" dirty="0">
              <a:solidFill>
                <a:schemeClr val="tx1">
                  <a:lumMod val="75000"/>
                  <a:lumOff val="25000"/>
                </a:schemeClr>
              </a:solidFill>
            </a:endParaRP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non a caso infatti nuovi player sul mercato editoriale </a:t>
            </a:r>
            <a:r>
              <a:rPr lang="it-IT" dirty="0" smtClean="0">
                <a:solidFill>
                  <a:schemeClr val="tx1">
                    <a:lumMod val="75000"/>
                    <a:lumOff val="25000"/>
                  </a:schemeClr>
                </a:solidFill>
                <a:latin typeface="Arial"/>
                <a:cs typeface="Arial"/>
              </a:rPr>
              <a:t>ottengono più facilmente credito se vengono fondati da personalità note del giornalismo, che possono vantare un'esperienza pregressa con una testata di lungo corso e tradizione </a:t>
            </a: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ragioni dell'autorevolezza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a:t>
            </a:r>
            <a:r>
              <a:rPr lang="it-IT" sz="2000" b="1" i="1" dirty="0" err="1" smtClean="0">
                <a:solidFill>
                  <a:schemeClr val="tx1">
                    <a:lumMod val="65000"/>
                    <a:lumOff val="35000"/>
                  </a:schemeClr>
                </a:solidFill>
                <a:latin typeface="Arial"/>
                <a:ea typeface="+mj-ea"/>
                <a:cs typeface="Arial"/>
              </a:rPr>
              <a:t>accountability</a:t>
            </a:r>
            <a:r>
              <a:rPr lang="it-IT" sz="2000" b="1" i="1" dirty="0" smtClean="0">
                <a:solidFill>
                  <a:schemeClr val="tx1">
                    <a:lumMod val="65000"/>
                    <a:lumOff val="35000"/>
                  </a:schemeClr>
                </a:solidFill>
                <a:latin typeface="Arial"/>
                <a:ea typeface="+mj-ea"/>
                <a:cs typeface="Arial"/>
              </a:rPr>
              <a:t> delle testate a pagamento </a:t>
            </a:r>
            <a:endParaRPr lang="it-IT" sz="2000" b="1" i="1" dirty="0">
              <a:solidFill>
                <a:schemeClr val="tx1">
                  <a:lumMod val="65000"/>
                  <a:lumOff val="35000"/>
                </a:schemeClr>
              </a:solidFill>
              <a:latin typeface="Arial"/>
              <a:ea typeface="+mj-ea"/>
              <a:cs typeface="Arial"/>
            </a:endParaRPr>
          </a:p>
        </p:txBody>
      </p:sp>
      <p:sp>
        <p:nvSpPr>
          <p:cNvPr id="7" name="Rettangolo arrotondato 6"/>
          <p:cNvSpPr/>
          <p:nvPr/>
        </p:nvSpPr>
        <p:spPr>
          <a:xfrm>
            <a:off x="5118510" y="337409"/>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8" name="Rettangolo 7"/>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La </a:t>
            </a:r>
            <a:r>
              <a:rPr lang="it-IT" b="1" dirty="0">
                <a:solidFill>
                  <a:schemeClr val="bg1"/>
                </a:solidFill>
              </a:rPr>
              <a:t>rassicurazione data dalla "certezza" e dalla notorietà della </a:t>
            </a:r>
            <a:r>
              <a:rPr lang="it-IT" b="1" dirty="0" smtClean="0">
                <a:solidFill>
                  <a:schemeClr val="bg1"/>
                </a:solidFill>
              </a:rPr>
              <a:t>fonte/1</a:t>
            </a:r>
            <a:endParaRPr lang="it-IT" b="1" dirty="0">
              <a:solidFill>
                <a:schemeClr val="bg1"/>
              </a:solidFill>
            </a:endParaRPr>
          </a:p>
        </p:txBody>
      </p:sp>
    </p:spTree>
    <p:extLst>
      <p:ext uri="{BB962C8B-B14F-4D97-AF65-F5344CB8AC3E}">
        <p14:creationId xmlns:p14="http://schemas.microsoft.com/office/powerpoint/2010/main" xmlns="" val="27509887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algn="just">
              <a:lnSpc>
                <a:spcPts val="1920"/>
              </a:lnSpc>
              <a:spcBef>
                <a:spcPts val="0"/>
              </a:spcBef>
            </a:pPr>
            <a:endParaRPr lang="it-IT" sz="1400" dirty="0">
              <a:solidFill>
                <a:schemeClr val="tx1">
                  <a:lumMod val="75000"/>
                  <a:lumOff val="25000"/>
                </a:schemeClr>
              </a:solidFill>
              <a:latin typeface="Arial" panose="020B0604020202020204" pitchFamily="34" charset="0"/>
              <a:cs typeface="Arial" panose="020B0604020202020204" pitchFamily="34" charset="0"/>
            </a:endParaRPr>
          </a:p>
          <a:p>
            <a:pPr algn="just">
              <a:lnSpc>
                <a:spcPts val="1920"/>
              </a:lnSpc>
              <a:spcBef>
                <a:spcPts val="0"/>
              </a:spcBef>
            </a:pPr>
            <a:endParaRPr lang="it-IT" sz="1400"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latin typeface="Arial" panose="020B0604020202020204" pitchFamily="34" charset="0"/>
                <a:cs typeface="Arial" panose="020B0604020202020204" pitchFamily="34" charset="0"/>
              </a:rPr>
              <a:t>Inoltre, è ancora una volta </a:t>
            </a:r>
            <a:r>
              <a:rPr lang="it-IT" sz="1400" b="1" dirty="0" smtClean="0">
                <a:solidFill>
                  <a:schemeClr val="accent3">
                    <a:lumMod val="75000"/>
                  </a:schemeClr>
                </a:solidFill>
                <a:latin typeface="Arial" panose="020B0604020202020204" pitchFamily="34" charset="0"/>
                <a:cs typeface="Arial" panose="020B0604020202020204" pitchFamily="34" charset="0"/>
              </a:rPr>
              <a:t>il formato cartaceo </a:t>
            </a:r>
            <a:r>
              <a:rPr lang="it-IT" sz="1400" dirty="0" smtClean="0">
                <a:solidFill>
                  <a:schemeClr val="tx1">
                    <a:lumMod val="75000"/>
                    <a:lumOff val="25000"/>
                  </a:schemeClr>
                </a:solidFill>
                <a:latin typeface="Arial" panose="020B0604020202020204" pitchFamily="34" charset="0"/>
                <a:cs typeface="Arial" panose="020B0604020202020204" pitchFamily="34" charset="0"/>
              </a:rPr>
              <a:t>(o la sua controparte digitale ma "fissata" nel tempo, quella su tablet) a contribuire al valore riconosciuto alle testate a pagamento, a conferma di come gli elementi formali non siano affatto neutri rispetto al contenuto: </a:t>
            </a:r>
          </a:p>
          <a:p>
            <a:pPr marL="736600" lvl="2" indent="-285750" algn="just">
              <a:lnSpc>
                <a:spcPts val="1920"/>
              </a:lnSpc>
              <a:spcBef>
                <a:spcPts val="0"/>
              </a:spcBef>
              <a:spcAft>
                <a:spcPts val="400"/>
              </a:spcAft>
            </a:pPr>
            <a:r>
              <a:rPr lang="it-IT" sz="1400" dirty="0">
                <a:solidFill>
                  <a:schemeClr val="tx1">
                    <a:lumMod val="75000"/>
                    <a:lumOff val="25000"/>
                  </a:schemeClr>
                </a:solidFill>
              </a:rPr>
              <a:t>si ritiene infatti che le parole del giornale o – a maggior ragione - della rivista siano state meditate, che i contenuti siano stati accuratamente verificati prima di essere scritti, proprio perché le testate a pagamento possono contare su un tempo di "gestazione" di un certo respiro </a:t>
            </a:r>
          </a:p>
          <a:p>
            <a:pPr marL="736600" lvl="2" indent="-285750" algn="just">
              <a:lnSpc>
                <a:spcPts val="1920"/>
              </a:lnSpc>
              <a:spcBef>
                <a:spcPts val="0"/>
              </a:spcBef>
              <a:spcAft>
                <a:spcPts val="400"/>
              </a:spcAft>
            </a:pPr>
            <a:r>
              <a:rPr lang="it-IT" sz="1400" dirty="0">
                <a:solidFill>
                  <a:schemeClr val="tx1">
                    <a:lumMod val="75000"/>
                    <a:lumOff val="25000"/>
                  </a:schemeClr>
                </a:solidFill>
              </a:rPr>
              <a:t>la parola non solo scritta ma fatta per "restare" – iscritta nel numero uscito in una certa data, e come tale impossibile da cancellare –  rappresenta una esposizione molto elevata del proprio autore, che dovrà sempre da lì in poi assumersi </a:t>
            </a:r>
            <a:r>
              <a:rPr lang="it-IT" sz="1400" dirty="0" smtClean="0">
                <a:solidFill>
                  <a:schemeClr val="tx1">
                    <a:lumMod val="75000"/>
                    <a:lumOff val="25000"/>
                  </a:schemeClr>
                </a:solidFill>
              </a:rPr>
              <a:t>– come </a:t>
            </a:r>
            <a:r>
              <a:rPr lang="it-IT" sz="1400" dirty="0" err="1" smtClean="0">
                <a:solidFill>
                  <a:schemeClr val="tx1">
                    <a:lumMod val="75000"/>
                    <a:lumOff val="25000"/>
                  </a:schemeClr>
                </a:solidFill>
              </a:rPr>
              <a:t>puntalizza</a:t>
            </a:r>
            <a:r>
              <a:rPr lang="it-IT" sz="1400" dirty="0" smtClean="0">
                <a:solidFill>
                  <a:schemeClr val="tx1">
                    <a:lumMod val="75000"/>
                    <a:lumOff val="25000"/>
                  </a:schemeClr>
                </a:solidFill>
              </a:rPr>
              <a:t> Socrate nel Fedro - la </a:t>
            </a:r>
            <a:r>
              <a:rPr lang="it-IT" sz="1400" dirty="0">
                <a:solidFill>
                  <a:schemeClr val="tx1">
                    <a:lumMod val="75000"/>
                    <a:lumOff val="25000"/>
                  </a:schemeClr>
                </a:solidFill>
              </a:rPr>
              <a:t>responsabilità di ciò che ha </a:t>
            </a:r>
            <a:r>
              <a:rPr lang="it-IT" sz="1400" dirty="0" smtClean="0">
                <a:solidFill>
                  <a:schemeClr val="tx1">
                    <a:lumMod val="75000"/>
                    <a:lumOff val="25000"/>
                  </a:schemeClr>
                </a:solidFill>
              </a:rPr>
              <a:t>scritto  </a:t>
            </a:r>
            <a:endParaRPr lang="it-IT" sz="1400" dirty="0">
              <a:solidFill>
                <a:schemeClr val="tx1">
                  <a:lumMod val="75000"/>
                  <a:lumOff val="25000"/>
                </a:schemeClr>
              </a:solidFill>
            </a:endParaRP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Le trappole insite nel mandato di rincorrere il "tempo reale" non risparmiano invece le fonti gratuite su internet, neppure in parte i siti dei grandi giornali: la "fluidità" propria della rete significa che</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certo, i </a:t>
            </a:r>
            <a:r>
              <a:rPr lang="it-IT" sz="1400" dirty="0">
                <a:solidFill>
                  <a:schemeClr val="tx1">
                    <a:lumMod val="75000"/>
                    <a:lumOff val="25000"/>
                  </a:schemeClr>
                </a:solidFill>
              </a:rPr>
              <a:t>contenuti si evolvono momento per momento, e dunque possono venire corretti in corsa</a:t>
            </a:r>
          </a:p>
          <a:p>
            <a:pPr marL="736600" lvl="2" indent="-285750" algn="just">
              <a:lnSpc>
                <a:spcPts val="1920"/>
              </a:lnSpc>
              <a:spcBef>
                <a:spcPts val="0"/>
              </a:spcBef>
              <a:spcAft>
                <a:spcPts val="400"/>
              </a:spcAft>
            </a:pPr>
            <a:r>
              <a:rPr lang="it-IT" sz="1400" dirty="0">
                <a:solidFill>
                  <a:schemeClr val="tx1">
                    <a:lumMod val="75000"/>
                    <a:lumOff val="25000"/>
                  </a:schemeClr>
                </a:solidFill>
              </a:rPr>
              <a:t>ma proprio per questo la parola perde in parte il proprio valore, la correttezza di ciò che si scrive viene verificata meno scrupolosamente, soprattutto in nome del presidio della "notizia" e della necessità di battere sul tempo i propri competitor </a:t>
            </a: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ragioni dell'autorevolezza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a:t>
            </a:r>
            <a:r>
              <a:rPr lang="it-IT" sz="2000" b="1" i="1" dirty="0" err="1" smtClean="0">
                <a:solidFill>
                  <a:schemeClr val="tx1">
                    <a:lumMod val="65000"/>
                    <a:lumOff val="35000"/>
                  </a:schemeClr>
                </a:solidFill>
                <a:latin typeface="Arial"/>
                <a:ea typeface="+mj-ea"/>
                <a:cs typeface="Arial"/>
              </a:rPr>
              <a:t>Scripta</a:t>
            </a:r>
            <a:r>
              <a:rPr lang="it-IT" sz="2000" b="1" i="1" dirty="0" smtClean="0">
                <a:solidFill>
                  <a:schemeClr val="tx1">
                    <a:lumMod val="65000"/>
                    <a:lumOff val="35000"/>
                  </a:schemeClr>
                </a:solidFill>
                <a:latin typeface="Arial"/>
                <a:ea typeface="+mj-ea"/>
                <a:cs typeface="Arial"/>
              </a:rPr>
              <a:t> </a:t>
            </a:r>
            <a:r>
              <a:rPr lang="it-IT" sz="2000" b="1" i="1" dirty="0" err="1" smtClean="0">
                <a:solidFill>
                  <a:schemeClr val="tx1">
                    <a:lumMod val="65000"/>
                    <a:lumOff val="35000"/>
                  </a:schemeClr>
                </a:solidFill>
                <a:latin typeface="Arial"/>
                <a:ea typeface="+mj-ea"/>
                <a:cs typeface="Arial"/>
              </a:rPr>
              <a:t>manent</a:t>
            </a:r>
            <a:r>
              <a:rPr lang="it-IT" sz="2000" b="1" i="1" dirty="0" smtClean="0">
                <a:solidFill>
                  <a:schemeClr val="tx1">
                    <a:lumMod val="65000"/>
                    <a:lumOff val="35000"/>
                  </a:schemeClr>
                </a:solidFill>
                <a:latin typeface="Arial"/>
                <a:ea typeface="+mj-ea"/>
                <a:cs typeface="Arial"/>
              </a:rPr>
              <a:t>" </a:t>
            </a:r>
            <a:endParaRPr lang="it-IT" sz="2000" b="1" i="1" dirty="0">
              <a:solidFill>
                <a:schemeClr val="tx1">
                  <a:lumMod val="65000"/>
                  <a:lumOff val="35000"/>
                </a:schemeClr>
              </a:solidFill>
              <a:latin typeface="Arial"/>
              <a:ea typeface="+mj-ea"/>
              <a:cs typeface="Arial"/>
            </a:endParaRPr>
          </a:p>
        </p:txBody>
      </p:sp>
      <p:sp>
        <p:nvSpPr>
          <p:cNvPr id="7" name="Rettangolo arrotondato 6"/>
          <p:cNvSpPr/>
          <p:nvPr/>
        </p:nvSpPr>
        <p:spPr>
          <a:xfrm>
            <a:off x="5118510" y="337409"/>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8" name="Rettangolo 7"/>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La </a:t>
            </a:r>
            <a:r>
              <a:rPr lang="it-IT" b="1" dirty="0">
                <a:solidFill>
                  <a:schemeClr val="bg1"/>
                </a:solidFill>
              </a:rPr>
              <a:t>rassicurazione data dalla "certezza" e dalla notorietà della </a:t>
            </a:r>
            <a:r>
              <a:rPr lang="it-IT" b="1" dirty="0" smtClean="0">
                <a:solidFill>
                  <a:schemeClr val="bg1"/>
                </a:solidFill>
              </a:rPr>
              <a:t>fonte/2</a:t>
            </a:r>
            <a:endParaRPr lang="it-IT" b="1" dirty="0">
              <a:solidFill>
                <a:schemeClr val="bg1"/>
              </a:solidFill>
            </a:endParaRPr>
          </a:p>
        </p:txBody>
      </p:sp>
    </p:spTree>
    <p:extLst>
      <p:ext uri="{BB962C8B-B14F-4D97-AF65-F5344CB8AC3E}">
        <p14:creationId xmlns:p14="http://schemas.microsoft.com/office/powerpoint/2010/main" xmlns="" val="28325585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algn="just">
              <a:lnSpc>
                <a:spcPts val="1920"/>
              </a:lnSpc>
              <a:spcBef>
                <a:spcPts val="0"/>
              </a:spcBef>
            </a:pPr>
            <a:endParaRPr lang="it-IT" sz="1400" dirty="0">
              <a:solidFill>
                <a:schemeClr val="tx1">
                  <a:lumMod val="75000"/>
                  <a:lumOff val="25000"/>
                </a:schemeClr>
              </a:solidFill>
              <a:latin typeface="Arial" panose="020B0604020202020204" pitchFamily="34" charset="0"/>
              <a:cs typeface="Arial" panose="020B0604020202020204" pitchFamily="34" charset="0"/>
            </a:endParaRPr>
          </a:p>
          <a:p>
            <a:pPr algn="just">
              <a:lnSpc>
                <a:spcPts val="1920"/>
              </a:lnSpc>
              <a:spcBef>
                <a:spcPts val="0"/>
              </a:spcBef>
            </a:pPr>
            <a:endParaRPr lang="it-IT" sz="1400"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latin typeface="Arial" panose="020B0604020202020204" pitchFamily="34" charset="0"/>
                <a:cs typeface="Arial" panose="020B0604020202020204" pitchFamily="34" charset="0"/>
              </a:rPr>
              <a:t>La "storia" stessa con la propria testata è per molti lettori affezionati un'altra importante fonte di autorevolezza</a:t>
            </a:r>
          </a:p>
          <a:p>
            <a:pPr marL="736600" lvl="2" indent="-285750" algn="just">
              <a:lnSpc>
                <a:spcPts val="1920"/>
              </a:lnSpc>
              <a:spcBef>
                <a:spcPts val="0"/>
              </a:spcBef>
              <a:spcAft>
                <a:spcPts val="400"/>
              </a:spcAft>
            </a:pPr>
            <a:r>
              <a:rPr lang="it-IT" sz="1400" dirty="0">
                <a:solidFill>
                  <a:schemeClr val="tx1">
                    <a:lumMod val="75000"/>
                    <a:lumOff val="25000"/>
                  </a:schemeClr>
                </a:solidFill>
              </a:rPr>
              <a:t>la maggior parte dei lettori del campione aveva infatti un rapporto consolidato con un giornale o con una rivista che spesso si configurava come una tradizione familiare o come </a:t>
            </a:r>
            <a:r>
              <a:rPr lang="it-IT" sz="1400" dirty="0" smtClean="0">
                <a:solidFill>
                  <a:schemeClr val="tx1">
                    <a:lumMod val="75000"/>
                    <a:lumOff val="25000"/>
                  </a:schemeClr>
                </a:solidFill>
              </a:rPr>
              <a:t>un'abitudine </a:t>
            </a:r>
            <a:r>
              <a:rPr lang="it-IT" sz="1400" dirty="0">
                <a:solidFill>
                  <a:schemeClr val="tx1">
                    <a:lumMod val="75000"/>
                    <a:lumOff val="25000"/>
                  </a:schemeClr>
                </a:solidFill>
              </a:rPr>
              <a:t>trasmessa da un membro della </a:t>
            </a:r>
            <a:r>
              <a:rPr lang="it-IT" sz="1400" dirty="0" smtClean="0">
                <a:solidFill>
                  <a:schemeClr val="tx1">
                    <a:lumMod val="75000"/>
                    <a:lumOff val="25000"/>
                  </a:schemeClr>
                </a:solidFill>
              </a:rPr>
              <a:t>famiglia, da cui discende la </a:t>
            </a:r>
            <a:r>
              <a:rPr lang="it-IT" sz="1400" b="1" dirty="0" smtClean="0">
                <a:solidFill>
                  <a:schemeClr val="accent3">
                    <a:lumMod val="75000"/>
                  </a:schemeClr>
                </a:solidFill>
              </a:rPr>
              <a:t>forte valenza </a:t>
            </a:r>
            <a:r>
              <a:rPr lang="it-IT" sz="1400" b="1" dirty="0">
                <a:solidFill>
                  <a:schemeClr val="accent3">
                    <a:lumMod val="75000"/>
                  </a:schemeClr>
                </a:solidFill>
              </a:rPr>
              <a:t>affettiva </a:t>
            </a:r>
            <a:r>
              <a:rPr lang="it-IT" sz="1400" b="1" dirty="0" smtClean="0">
                <a:solidFill>
                  <a:schemeClr val="accent3">
                    <a:lumMod val="75000"/>
                  </a:schemeClr>
                </a:solidFill>
              </a:rPr>
              <a:t>della relazione con la propria testata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sebbene ci si affretti a razionalizzare affermando che la tenuta nel tempo di questa relazione è dovuta al fatto che la testata non ha mai tradito la fiducia del lettore, mantenendosi sempre su alti standard di qualità – e sebbene questa affermazione contenga senz'alto del vero, si ha l'impressione che </a:t>
            </a:r>
            <a:r>
              <a:rPr lang="it-IT" sz="1400" b="1" dirty="0" smtClean="0">
                <a:solidFill>
                  <a:schemeClr val="accent3">
                    <a:lumMod val="75000"/>
                  </a:schemeClr>
                </a:solidFill>
              </a:rPr>
              <a:t>l'investimento affettivo generi un riconoscimento di autorevolezza "a prescindere"</a:t>
            </a:r>
            <a:r>
              <a:rPr lang="it-IT" sz="1400" dirty="0" smtClean="0">
                <a:solidFill>
                  <a:schemeClr val="tx1">
                    <a:lumMod val="75000"/>
                    <a:lumOff val="25000"/>
                  </a:schemeClr>
                </a:solidFill>
              </a:rPr>
              <a:t>: il giornale o la rivista preferito diventa parte di se stessi, della propria identità, della propria famiglia, il rapporto assume connotati quasi amicali e l'indulgenza e il pregiudizio positivo sono quelli che si hanno nei confronti di amico di vecchia data </a:t>
            </a: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ragioni dell'autorevolezza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Un amico a cui si è affezionati e di cui ci si fida </a:t>
            </a:r>
            <a:endParaRPr lang="it-IT" sz="2000" b="1" i="1" dirty="0">
              <a:solidFill>
                <a:schemeClr val="tx1">
                  <a:lumMod val="65000"/>
                  <a:lumOff val="35000"/>
                </a:schemeClr>
              </a:solidFill>
              <a:latin typeface="Arial"/>
              <a:ea typeface="+mj-ea"/>
              <a:cs typeface="Arial"/>
            </a:endParaRPr>
          </a:p>
        </p:txBody>
      </p:sp>
      <p:sp>
        <p:nvSpPr>
          <p:cNvPr id="7" name="Rettangolo arrotondato 6"/>
          <p:cNvSpPr/>
          <p:nvPr/>
        </p:nvSpPr>
        <p:spPr>
          <a:xfrm>
            <a:off x="5118510" y="337409"/>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8" name="Rettangolo 7"/>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Il legame affettivo</a:t>
            </a:r>
            <a:endParaRPr lang="it-IT" b="1" dirty="0">
              <a:solidFill>
                <a:schemeClr val="bg1"/>
              </a:solidFill>
            </a:endParaRPr>
          </a:p>
        </p:txBody>
      </p:sp>
    </p:spTree>
    <p:extLst>
      <p:ext uri="{BB962C8B-B14F-4D97-AF65-F5344CB8AC3E}">
        <p14:creationId xmlns:p14="http://schemas.microsoft.com/office/powerpoint/2010/main" xmlns="" val="3272570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1"/>
            <a:ext cx="8558213" cy="459714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r>
              <a:rPr lang="it-IT" sz="1400" dirty="0">
                <a:solidFill>
                  <a:schemeClr val="tx1">
                    <a:lumMod val="75000"/>
                    <a:lumOff val="25000"/>
                  </a:schemeClr>
                </a:solidFill>
              </a:rPr>
              <a:t>Il </a:t>
            </a:r>
            <a:r>
              <a:rPr lang="it-IT" sz="1400" b="1" dirty="0">
                <a:solidFill>
                  <a:schemeClr val="accent3">
                    <a:lumMod val="75000"/>
                  </a:schemeClr>
                </a:solidFill>
              </a:rPr>
              <a:t>lavoro redazionale è ritenuto un punto di forza distintivo </a:t>
            </a:r>
            <a:r>
              <a:rPr lang="it-IT" sz="1400" dirty="0">
                <a:solidFill>
                  <a:schemeClr val="tx1">
                    <a:lumMod val="75000"/>
                    <a:lumOff val="25000"/>
                  </a:schemeClr>
                </a:solidFill>
              </a:rPr>
              <a:t>delle testate a </a:t>
            </a:r>
            <a:r>
              <a:rPr lang="it-IT" sz="1400" dirty="0" smtClean="0">
                <a:solidFill>
                  <a:schemeClr val="tx1">
                    <a:lumMod val="75000"/>
                    <a:lumOff val="25000"/>
                  </a:schemeClr>
                </a:solidFill>
              </a:rPr>
              <a:t>pagamento</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maggiori le risorse a disposizione, maggiore la possibilità di mantenere una redazione di giornalisti professionisti che percorrono ed esplorano il mondo identificando le storie </a:t>
            </a:r>
            <a:r>
              <a:rPr lang="it-IT" sz="1400" dirty="0" smtClean="0">
                <a:solidFill>
                  <a:schemeClr val="tx1">
                    <a:lumMod val="75000"/>
                    <a:lumOff val="25000"/>
                  </a:schemeClr>
                </a:solidFill>
              </a:rPr>
              <a:t>che vale la pena raccontare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il valore del giornalismo risiede dunque non solo nell'informare su ciò che "accade" – anzi la mera raccolta dell'evento che "si manifesta" ha visto erosa la propria </a:t>
            </a:r>
            <a:r>
              <a:rPr lang="it-IT" sz="1400" dirty="0" smtClean="0">
                <a:solidFill>
                  <a:schemeClr val="tx1">
                    <a:lumMod val="75000"/>
                    <a:lumOff val="25000"/>
                  </a:schemeClr>
                </a:solidFill>
              </a:rPr>
              <a:t>significatività, inflazionata da </a:t>
            </a:r>
            <a:r>
              <a:rPr lang="it-IT" sz="1400" dirty="0">
                <a:solidFill>
                  <a:schemeClr val="tx1">
                    <a:lumMod val="75000"/>
                    <a:lumOff val="25000"/>
                  </a:schemeClr>
                </a:solidFill>
              </a:rPr>
              <a:t>internet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si tratta piuttosto di un intervento attivo </a:t>
            </a:r>
            <a:r>
              <a:rPr lang="it-IT" sz="1400" dirty="0" smtClean="0">
                <a:solidFill>
                  <a:schemeClr val="tx1">
                    <a:lumMod val="75000"/>
                    <a:lumOff val="25000"/>
                  </a:schemeClr>
                </a:solidFill>
              </a:rPr>
              <a:t>e creativo </a:t>
            </a:r>
            <a:endParaRPr lang="it-IT" sz="1400" dirty="0">
              <a:solidFill>
                <a:schemeClr val="tx1">
                  <a:lumMod val="75000"/>
                  <a:lumOff val="25000"/>
                </a:schemeClr>
              </a:solidFill>
            </a:endParaRP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di </a:t>
            </a:r>
            <a:r>
              <a:rPr lang="it-IT" dirty="0" err="1" smtClean="0">
                <a:solidFill>
                  <a:schemeClr val="tx1">
                    <a:lumMod val="75000"/>
                    <a:lumOff val="25000"/>
                  </a:schemeClr>
                </a:solidFill>
                <a:latin typeface="Arial"/>
                <a:cs typeface="Arial"/>
              </a:rPr>
              <a:t>scouting</a:t>
            </a:r>
            <a:r>
              <a:rPr lang="it-IT" dirty="0">
                <a:solidFill>
                  <a:schemeClr val="tx1">
                    <a:lumMod val="75000"/>
                    <a:lumOff val="25000"/>
                  </a:schemeClr>
                </a:solidFill>
                <a:latin typeface="Arial"/>
                <a:cs typeface="Arial"/>
              </a:rPr>
              <a:t>, mirato all'emersione di fenomeni ancora poco </a:t>
            </a:r>
            <a:r>
              <a:rPr lang="it-IT" dirty="0" smtClean="0">
                <a:solidFill>
                  <a:schemeClr val="tx1">
                    <a:lumMod val="75000"/>
                    <a:lumOff val="25000"/>
                  </a:schemeClr>
                </a:solidFill>
                <a:latin typeface="Arial"/>
                <a:cs typeface="Arial"/>
              </a:rPr>
              <a:t>conosciuti – in chiave predittiva - o </a:t>
            </a:r>
            <a:r>
              <a:rPr lang="it-IT" dirty="0">
                <a:solidFill>
                  <a:schemeClr val="tx1">
                    <a:lumMod val="75000"/>
                    <a:lumOff val="25000"/>
                  </a:schemeClr>
                </a:solidFill>
                <a:latin typeface="Arial"/>
                <a:cs typeface="Arial"/>
              </a:rPr>
              <a:t>che i grandi stakeholder non hanno interesse a far emergere </a:t>
            </a: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di poiesi della notizia, in cui il giornalista – attraverso l'inchiesta – si fa non solo </a:t>
            </a:r>
            <a:r>
              <a:rPr lang="it-IT" dirty="0" smtClean="0">
                <a:solidFill>
                  <a:schemeClr val="tx1">
                    <a:lumMod val="75000"/>
                    <a:lumOff val="25000"/>
                  </a:schemeClr>
                </a:solidFill>
                <a:latin typeface="Arial"/>
                <a:cs typeface="Arial"/>
              </a:rPr>
              <a:t>osservatore e ricercatore </a:t>
            </a:r>
            <a:r>
              <a:rPr lang="it-IT" dirty="0">
                <a:solidFill>
                  <a:schemeClr val="tx1">
                    <a:lumMod val="75000"/>
                    <a:lumOff val="25000"/>
                  </a:schemeClr>
                </a:solidFill>
                <a:latin typeface="Arial"/>
                <a:cs typeface="Arial"/>
              </a:rPr>
              <a:t>ma </a:t>
            </a:r>
            <a:r>
              <a:rPr lang="it-IT" dirty="0" smtClean="0">
                <a:solidFill>
                  <a:schemeClr val="tx1">
                    <a:lumMod val="75000"/>
                    <a:lumOff val="25000"/>
                  </a:schemeClr>
                </a:solidFill>
                <a:latin typeface="Arial"/>
                <a:cs typeface="Arial"/>
              </a:rPr>
              <a:t>talvolta anche attore</a:t>
            </a:r>
            <a:r>
              <a:rPr lang="it-IT" dirty="0">
                <a:solidFill>
                  <a:schemeClr val="tx1">
                    <a:lumMod val="75000"/>
                    <a:lumOff val="25000"/>
                  </a:schemeClr>
                </a:solidFill>
                <a:latin typeface="Arial"/>
                <a:cs typeface="Arial"/>
              </a:rPr>
              <a:t>, </a:t>
            </a:r>
            <a:r>
              <a:rPr lang="it-IT" dirty="0" smtClean="0">
                <a:solidFill>
                  <a:schemeClr val="tx1">
                    <a:lumMod val="75000"/>
                    <a:lumOff val="25000"/>
                  </a:schemeClr>
                </a:solidFill>
                <a:latin typeface="Arial"/>
                <a:cs typeface="Arial"/>
              </a:rPr>
              <a:t>"fa accadere" eventi salienti o dà dimostrazione di fenomeni altrimenti invisibili mettendosi in gioco in prima persona - si </a:t>
            </a:r>
            <a:r>
              <a:rPr lang="it-IT" dirty="0">
                <a:solidFill>
                  <a:schemeClr val="tx1">
                    <a:lumMod val="75000"/>
                    <a:lumOff val="25000"/>
                  </a:schemeClr>
                </a:solidFill>
                <a:latin typeface="Arial"/>
                <a:cs typeface="Arial"/>
              </a:rPr>
              <a:t>cita come esempio le inchieste di Fabrizio Gatti </a:t>
            </a:r>
            <a:r>
              <a:rPr lang="it-IT" dirty="0" smtClean="0">
                <a:solidFill>
                  <a:schemeClr val="tx1">
                    <a:lumMod val="75000"/>
                    <a:lumOff val="25000"/>
                  </a:schemeClr>
                </a:solidFill>
                <a:latin typeface="Arial"/>
                <a:cs typeface="Arial"/>
              </a:rPr>
              <a:t>sull'Espresso</a:t>
            </a: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ragioni dell'autorevolezza</a:t>
            </a:r>
          </a:p>
          <a:p>
            <a:pPr lvl="0" eaLnBrk="1" fontAlgn="base" hangingPunct="1">
              <a:spcBef>
                <a:spcPts val="400"/>
              </a:spcBef>
              <a:spcAft>
                <a:spcPct val="0"/>
              </a:spcAft>
            </a:pPr>
            <a:r>
              <a:rPr lang="it-IT" sz="2000" b="1" i="1" dirty="0" err="1" smtClean="0">
                <a:solidFill>
                  <a:schemeClr val="tx1">
                    <a:lumMod val="65000"/>
                    <a:lumOff val="35000"/>
                  </a:schemeClr>
                </a:solidFill>
                <a:latin typeface="Arial"/>
                <a:ea typeface="+mj-ea"/>
                <a:cs typeface="Arial"/>
              </a:rPr>
              <a:t>Scouting</a:t>
            </a:r>
            <a:r>
              <a:rPr lang="it-IT" sz="2000" b="1" i="1" dirty="0" smtClean="0">
                <a:solidFill>
                  <a:schemeClr val="tx1">
                    <a:lumMod val="65000"/>
                    <a:lumOff val="35000"/>
                  </a:schemeClr>
                </a:solidFill>
                <a:latin typeface="Arial"/>
                <a:ea typeface="+mj-ea"/>
                <a:cs typeface="Arial"/>
              </a:rPr>
              <a:t> </a:t>
            </a:r>
            <a:r>
              <a:rPr lang="it-IT" sz="2000" b="1" i="1" dirty="0">
                <a:solidFill>
                  <a:schemeClr val="tx1">
                    <a:lumMod val="65000"/>
                    <a:lumOff val="35000"/>
                  </a:schemeClr>
                </a:solidFill>
                <a:latin typeface="Arial"/>
                <a:ea typeface="+mj-ea"/>
                <a:cs typeface="Arial"/>
              </a:rPr>
              <a:t>e poiesi della notizia </a:t>
            </a:r>
          </a:p>
        </p:txBody>
      </p:sp>
      <p:sp>
        <p:nvSpPr>
          <p:cNvPr id="4" name="Скругленный прямоугольник 4"/>
          <p:cNvSpPr/>
          <p:nvPr/>
        </p:nvSpPr>
        <p:spPr>
          <a:xfrm>
            <a:off x="182561" y="5607507"/>
            <a:ext cx="8761413" cy="655696"/>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"In generale sull'Espresso fanno previsioni che si </a:t>
            </a:r>
            <a:r>
              <a:rPr lang="it-IT" sz="1200" i="1" dirty="0">
                <a:solidFill>
                  <a:srgbClr val="5F5F5F"/>
                </a:solidFill>
                <a:latin typeface="Arial" panose="020B0604020202020204" pitchFamily="34" charset="0"/>
                <a:ea typeface="MS PGothic" pitchFamily="34" charset="-128"/>
                <a:cs typeface="Arial" panose="020B0604020202020204" pitchFamily="34" charset="0"/>
              </a:rPr>
              <a:t>avverano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 anche gli </a:t>
            </a:r>
            <a:r>
              <a:rPr lang="it-IT" sz="1200" i="1" dirty="0">
                <a:solidFill>
                  <a:srgbClr val="5F5F5F"/>
                </a:solidFill>
                <a:latin typeface="Arial" panose="020B0604020202020204" pitchFamily="34" charset="0"/>
                <a:ea typeface="MS PGothic" pitchFamily="34" charset="-128"/>
                <a:cs typeface="Arial" panose="020B0604020202020204" pitchFamily="34" charset="0"/>
              </a:rPr>
              <a:t>articoli di Gatti sono fatti molto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bene, lui </a:t>
            </a:r>
            <a:r>
              <a:rPr lang="it-IT" sz="1200" i="1" dirty="0">
                <a:solidFill>
                  <a:srgbClr val="5F5F5F"/>
                </a:solidFill>
                <a:latin typeface="Arial" panose="020B0604020202020204" pitchFamily="34" charset="0"/>
                <a:ea typeface="MS PGothic" pitchFamily="34" charset="-128"/>
                <a:cs typeface="Arial" panose="020B0604020202020204" pitchFamily="34" charset="0"/>
              </a:rPr>
              <a:t>per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tre </a:t>
            </a:r>
            <a:r>
              <a:rPr lang="it-IT" sz="1200" i="1" dirty="0">
                <a:solidFill>
                  <a:srgbClr val="5F5F5F"/>
                </a:solidFill>
                <a:latin typeface="Arial" panose="020B0604020202020204" pitchFamily="34" charset="0"/>
                <a:ea typeface="MS PGothic" pitchFamily="34" charset="-128"/>
                <a:cs typeface="Arial" panose="020B0604020202020204" pitchFamily="34" charset="0"/>
              </a:rPr>
              <a:t>volte ha cercato di rubare un aereo a Bresso per buttarsi sull’Expo e tutte le volte ci è </a:t>
            </a: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riuscito. È un gruppo di persone molto preparate"  (Enrico, Milano, 55, L'Espresso)</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
        <p:nvSpPr>
          <p:cNvPr id="5" name="Rettangolo 4"/>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Il </a:t>
            </a:r>
            <a:r>
              <a:rPr lang="it-IT" b="1" dirty="0">
                <a:solidFill>
                  <a:schemeClr val="bg1"/>
                </a:solidFill>
              </a:rPr>
              <a:t>valore del lavoro </a:t>
            </a:r>
            <a:r>
              <a:rPr lang="it-IT" b="1" dirty="0" smtClean="0">
                <a:solidFill>
                  <a:schemeClr val="bg1"/>
                </a:solidFill>
              </a:rPr>
              <a:t>redazionale/1 </a:t>
            </a:r>
            <a:endParaRPr lang="it-IT" b="1" dirty="0">
              <a:solidFill>
                <a:schemeClr val="bg1"/>
              </a:solidFill>
            </a:endParaRPr>
          </a:p>
        </p:txBody>
      </p:sp>
      <p:sp>
        <p:nvSpPr>
          <p:cNvPr id="6" name="Rettangolo arrotondato 5"/>
          <p:cNvSpPr/>
          <p:nvPr/>
        </p:nvSpPr>
        <p:spPr>
          <a:xfrm>
            <a:off x="5118510" y="337409"/>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Tree>
    <p:extLst>
      <p:ext uri="{BB962C8B-B14F-4D97-AF65-F5344CB8AC3E}">
        <p14:creationId xmlns:p14="http://schemas.microsoft.com/office/powerpoint/2010/main" xmlns="" val="138655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9375" y="-206375"/>
            <a:ext cx="9482138" cy="7067550"/>
          </a:xfrm>
          <a:prstGeom prst="rect">
            <a:avLst/>
          </a:prstGeom>
          <a:solidFill>
            <a:srgbClr val="779345"/>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it-IT" dirty="0">
              <a:solidFill>
                <a:srgbClr val="779345"/>
              </a:solidFill>
            </a:endParaRPr>
          </a:p>
        </p:txBody>
      </p:sp>
      <p:sp>
        <p:nvSpPr>
          <p:cNvPr id="8" name="CasellaDiTesto 7"/>
          <p:cNvSpPr txBox="1"/>
          <p:nvPr/>
        </p:nvSpPr>
        <p:spPr>
          <a:xfrm>
            <a:off x="1392238" y="619223"/>
            <a:ext cx="7124700" cy="2259080"/>
          </a:xfrm>
          <a:prstGeom prst="rect">
            <a:avLst/>
          </a:prstGeom>
          <a:noFill/>
        </p:spPr>
        <p:txBody>
          <a:bodyPr>
            <a:spAutoFit/>
          </a:bodyPr>
          <a:lstStyle/>
          <a:p>
            <a:pPr marL="355600" lvl="1">
              <a:lnSpc>
                <a:spcPct val="80000"/>
              </a:lnSpc>
              <a:defRPr/>
            </a:pPr>
            <a:r>
              <a:rPr lang="it-IT" sz="4400" b="1" spc="-150" dirty="0" smtClean="0">
                <a:solidFill>
                  <a:schemeClr val="bg1"/>
                </a:solidFill>
                <a:latin typeface="Arial"/>
                <a:cs typeface="Arial"/>
              </a:rPr>
              <a:t>Vissuti di affiliazione, acquisto e fruizione</a:t>
            </a:r>
            <a:endParaRPr lang="it-IT" sz="4400" b="1" spc="-150" dirty="0">
              <a:solidFill>
                <a:schemeClr val="bg1"/>
              </a:solidFill>
              <a:latin typeface="Arial"/>
              <a:cs typeface="Arial"/>
            </a:endParaRPr>
          </a:p>
          <a:p>
            <a:pPr marL="355600" lvl="1">
              <a:lnSpc>
                <a:spcPct val="80000"/>
              </a:lnSpc>
              <a:defRPr/>
            </a:pPr>
            <a:endParaRPr lang="it-IT" sz="4400" b="1" spc="-150" dirty="0">
              <a:solidFill>
                <a:schemeClr val="bg1"/>
              </a:solidFill>
              <a:latin typeface="Arial"/>
              <a:cs typeface="Arial"/>
            </a:endParaRPr>
          </a:p>
          <a:p>
            <a:pPr marL="355600" lvl="1">
              <a:lnSpc>
                <a:spcPct val="80000"/>
              </a:lnSpc>
              <a:defRPr/>
            </a:pPr>
            <a:endParaRPr lang="it-IT" sz="4400" b="1" spc="-150" dirty="0">
              <a:solidFill>
                <a:schemeClr val="bg1"/>
              </a:solidFill>
              <a:latin typeface="Arial"/>
              <a:cs typeface="Arial"/>
            </a:endParaRPr>
          </a:p>
        </p:txBody>
      </p:sp>
      <p:sp>
        <p:nvSpPr>
          <p:cNvPr id="11" name="Ovale 10"/>
          <p:cNvSpPr/>
          <p:nvPr/>
        </p:nvSpPr>
        <p:spPr>
          <a:xfrm>
            <a:off x="568325" y="727075"/>
            <a:ext cx="1028700" cy="1027113"/>
          </a:xfrm>
          <a:prstGeom prst="ellipse">
            <a:avLst/>
          </a:prstGeom>
          <a:solidFill>
            <a:srgbClr val="779345"/>
          </a:solidFill>
          <a:ln w="120650" cmpd="sng"/>
          <a:effectLst/>
        </p:spPr>
        <p:style>
          <a:lnRef idx="3">
            <a:schemeClr val="lt1"/>
          </a:lnRef>
          <a:fillRef idx="1">
            <a:schemeClr val="accent3"/>
          </a:fillRef>
          <a:effectRef idx="1">
            <a:schemeClr val="accent3"/>
          </a:effectRef>
          <a:fontRef idx="minor">
            <a:schemeClr val="lt1"/>
          </a:fontRef>
        </p:style>
        <p:txBody>
          <a:bodyPr anchor="ctr"/>
          <a:lstStyle/>
          <a:p>
            <a:pPr>
              <a:defRPr/>
            </a:pPr>
            <a:endParaRPr lang="it-IT" dirty="0"/>
          </a:p>
        </p:txBody>
      </p:sp>
      <p:sp>
        <p:nvSpPr>
          <p:cNvPr id="5125" name="CasellaDiTesto 8"/>
          <p:cNvSpPr txBox="1">
            <a:spLocks noChangeArrowheads="1"/>
          </p:cNvSpPr>
          <p:nvPr/>
        </p:nvSpPr>
        <p:spPr bwMode="auto">
          <a:xfrm>
            <a:off x="757238" y="715963"/>
            <a:ext cx="64611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rgbClr val="77933C"/>
              </a:buClr>
              <a:buSzPct val="85000"/>
              <a:buFont typeface="Wingdings" pitchFamily="2" charset="2"/>
              <a:buChar char=""/>
              <a:defRPr>
                <a:solidFill>
                  <a:srgbClr val="595959"/>
                </a:solidFill>
                <a:latin typeface="Calibri" pitchFamily="34" charset="0"/>
                <a:ea typeface="Calibri" pitchFamily="34" charset="0"/>
                <a:cs typeface="Calibri" pitchFamily="34" charset="0"/>
              </a:defRPr>
            </a:lvl1pPr>
            <a:lvl2pPr marL="742950" indent="-285750" algn="l" eaLnBrk="0" hangingPunct="0">
              <a:spcBef>
                <a:spcPct val="20000"/>
              </a:spcBef>
              <a:buClr>
                <a:srgbClr val="77933C"/>
              </a:buClr>
              <a:buSzPct val="110000"/>
              <a:buFont typeface="Wingdings" pitchFamily="2" charset="2"/>
              <a:buChar char="§"/>
              <a:defRPr>
                <a:solidFill>
                  <a:srgbClr val="595959"/>
                </a:solidFill>
                <a:latin typeface="Calibri" pitchFamily="34" charset="0"/>
                <a:ea typeface="Calibri" pitchFamily="34" charset="0"/>
                <a:cs typeface="Calibri" pitchFamily="34" charset="0"/>
              </a:defRPr>
            </a:lvl2pPr>
            <a:lvl3pPr marL="11430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3pPr>
            <a:lvl4pPr marL="16002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4pPr>
            <a:lvl5pPr marL="2057400" indent="-228600" algn="l" eaLnBrk="0" hangingPunct="0">
              <a:spcBef>
                <a:spcPct val="20000"/>
              </a:spcBef>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lr>
                <a:srgbClr val="77933C"/>
              </a:buClr>
              <a:buFont typeface="Arial" pitchFamily="34" charset="0"/>
              <a:buChar char="»"/>
              <a:defRPr>
                <a:solidFill>
                  <a:srgbClr val="595959"/>
                </a:solidFill>
                <a:latin typeface="Calibri" pitchFamily="34" charset="0"/>
                <a:ea typeface="Calibri" pitchFamily="34" charset="0"/>
                <a:cs typeface="Calibri" pitchFamily="34" charset="0"/>
              </a:defRPr>
            </a:lvl9pPr>
          </a:lstStyle>
          <a:p>
            <a:pPr algn="ctr" eaLnBrk="1" hangingPunct="1">
              <a:spcBef>
                <a:spcPct val="0"/>
              </a:spcBef>
              <a:buClrTx/>
              <a:buSzTx/>
              <a:buFontTx/>
              <a:buNone/>
            </a:pPr>
            <a:r>
              <a:rPr lang="it-IT" altLang="it-IT" sz="6000" b="1" dirty="0" smtClean="0">
                <a:solidFill>
                  <a:srgbClr val="FFFFFF"/>
                </a:solidFill>
                <a:latin typeface="Arial" pitchFamily="34" charset="0"/>
                <a:cs typeface="Arial" pitchFamily="34" charset="0"/>
              </a:rPr>
              <a:t>1</a:t>
            </a:r>
            <a:endParaRPr lang="it-IT" altLang="it-IT" sz="6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2734649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Il giornalismo di qualità è inoltre apprezzato per il </a:t>
            </a:r>
            <a:r>
              <a:rPr lang="it-IT" sz="1400" b="1" dirty="0" smtClean="0">
                <a:solidFill>
                  <a:schemeClr val="accent3">
                    <a:lumMod val="75000"/>
                  </a:schemeClr>
                </a:solidFill>
              </a:rPr>
              <a:t>rigore</a:t>
            </a:r>
            <a:r>
              <a:rPr lang="it-IT" sz="1400" dirty="0" smtClean="0">
                <a:solidFill>
                  <a:schemeClr val="tx1">
                    <a:lumMod val="75000"/>
                    <a:lumOff val="25000"/>
                  </a:schemeClr>
                </a:solidFill>
              </a:rPr>
              <a:t>, </a:t>
            </a:r>
            <a:r>
              <a:rPr lang="it-IT" sz="1400" b="1" dirty="0">
                <a:solidFill>
                  <a:schemeClr val="accent3">
                    <a:lumMod val="75000"/>
                  </a:schemeClr>
                </a:solidFill>
              </a:rPr>
              <a:t>l'integrità</a:t>
            </a:r>
            <a:r>
              <a:rPr lang="it-IT" sz="1400" dirty="0" smtClean="0">
                <a:solidFill>
                  <a:schemeClr val="tx1">
                    <a:lumMod val="75000"/>
                    <a:lumOff val="25000"/>
                  </a:schemeClr>
                </a:solidFill>
              </a:rPr>
              <a:t> e </a:t>
            </a:r>
            <a:r>
              <a:rPr lang="it-IT" sz="1400" b="1" dirty="0">
                <a:solidFill>
                  <a:schemeClr val="accent3">
                    <a:lumMod val="75000"/>
                  </a:schemeClr>
                </a:solidFill>
              </a:rPr>
              <a:t>l'originalità</a:t>
            </a:r>
            <a:r>
              <a:rPr lang="it-IT" sz="1400" dirty="0" smtClean="0">
                <a:solidFill>
                  <a:schemeClr val="tx1">
                    <a:lumMod val="75000"/>
                    <a:lumOff val="25000"/>
                  </a:schemeClr>
                </a:solidFill>
              </a:rPr>
              <a:t> che caratterizzano il suo rapporto con le fonti, la cui condizione di possibilità è ancora una volta l'apparato redazionale </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285750" indent="-285750" algn="just">
              <a:lnSpc>
                <a:spcPts val="1920"/>
              </a:lnSpc>
              <a:spcBef>
                <a:spcPts val="0"/>
              </a:spcBef>
              <a:buBlip>
                <a:blip r:embed="rId2"/>
              </a:buBlip>
            </a:pPr>
            <a:r>
              <a:rPr lang="it-IT" sz="1400" dirty="0">
                <a:solidFill>
                  <a:schemeClr val="tx1">
                    <a:lumMod val="75000"/>
                    <a:lumOff val="25000"/>
                  </a:schemeClr>
                </a:solidFill>
              </a:rPr>
              <a:t>L</a:t>
            </a:r>
            <a:r>
              <a:rPr lang="it-IT" sz="1400" dirty="0" smtClean="0">
                <a:solidFill>
                  <a:schemeClr val="tx1">
                    <a:lumMod val="75000"/>
                    <a:lumOff val="25000"/>
                  </a:schemeClr>
                </a:solidFill>
              </a:rPr>
              <a:t>a </a:t>
            </a:r>
            <a:r>
              <a:rPr lang="it-IT" sz="1400" dirty="0">
                <a:solidFill>
                  <a:schemeClr val="tx1">
                    <a:lumMod val="75000"/>
                    <a:lumOff val="25000"/>
                  </a:schemeClr>
                </a:solidFill>
              </a:rPr>
              <a:t>possibilità di "creare" notizie originali secondo le modalità già descritte è reso possibile proprio </a:t>
            </a:r>
            <a:endParaRPr lang="it-IT" sz="1400" dirty="0" smtClean="0">
              <a:solidFill>
                <a:schemeClr val="tx1">
                  <a:lumMod val="75000"/>
                  <a:lumOff val="25000"/>
                </a:schemeClr>
              </a:solidFill>
            </a:endParaRPr>
          </a:p>
          <a:p>
            <a:pPr marL="912813" lvl="1" indent="-285750" algn="just">
              <a:lnSpc>
                <a:spcPts val="1920"/>
              </a:lnSpc>
              <a:spcBef>
                <a:spcPts val="0"/>
              </a:spcBef>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da un lavoro di studio, di comparazione e di rielaborazione di dati resi disponibili da fonti scientifiche o istituzionali – sempre rigorosamente </a:t>
            </a:r>
            <a:r>
              <a:rPr lang="it-IT" sz="1400" dirty="0" smtClean="0">
                <a:solidFill>
                  <a:schemeClr val="tx1">
                    <a:lumMod val="75000"/>
                    <a:lumOff val="25000"/>
                  </a:schemeClr>
                </a:solidFill>
              </a:rPr>
              <a:t>citati</a:t>
            </a:r>
          </a:p>
          <a:p>
            <a:pPr marL="1185863" lvl="3" indent="-285750" algn="just">
              <a:lnSpc>
                <a:spcPct val="120000"/>
              </a:lnSpc>
              <a:buClr>
                <a:schemeClr val="accent3">
                  <a:lumMod val="50000"/>
                </a:schemeClr>
              </a:buClr>
              <a:buFont typeface="Courier New" panose="02070309020205020404" pitchFamily="49" charset="0"/>
              <a:buChar char="o"/>
            </a:pPr>
            <a:r>
              <a:rPr lang="it-IT" dirty="0">
                <a:solidFill>
                  <a:schemeClr val="tx1">
                    <a:lumMod val="75000"/>
                    <a:lumOff val="25000"/>
                  </a:schemeClr>
                </a:solidFill>
                <a:latin typeface="Arial"/>
                <a:cs typeface="Arial"/>
              </a:rPr>
              <a:t>a questo approccio approfondito e documentato </a:t>
            </a:r>
            <a:r>
              <a:rPr lang="it-IT" dirty="0" smtClean="0">
                <a:solidFill>
                  <a:schemeClr val="tx1">
                    <a:lumMod val="75000"/>
                    <a:lumOff val="25000"/>
                  </a:schemeClr>
                </a:solidFill>
                <a:latin typeface="Arial"/>
                <a:cs typeface="Arial"/>
              </a:rPr>
              <a:t>viene contrapposta l'impossibilità di verificare l'attendibilità di molta informazione circolante su internet, priva spesso di dati a supporto e di fonti dichiarate </a:t>
            </a:r>
            <a:endParaRPr lang="it-IT" dirty="0">
              <a:solidFill>
                <a:schemeClr val="tx1">
                  <a:lumMod val="75000"/>
                  <a:lumOff val="25000"/>
                </a:schemeClr>
              </a:solidFill>
              <a:latin typeface="Arial"/>
              <a:cs typeface="Aria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ma anche </a:t>
            </a:r>
            <a:r>
              <a:rPr lang="it-IT" sz="1400" dirty="0" smtClean="0">
                <a:solidFill>
                  <a:schemeClr val="tx1">
                    <a:lumMod val="75000"/>
                    <a:lumOff val="25000"/>
                  </a:schemeClr>
                </a:solidFill>
              </a:rPr>
              <a:t>da quella sorta </a:t>
            </a:r>
            <a:r>
              <a:rPr lang="it-IT" sz="1400" dirty="0">
                <a:solidFill>
                  <a:schemeClr val="tx1">
                    <a:lumMod val="75000"/>
                    <a:lumOff val="25000"/>
                  </a:schemeClr>
                </a:solidFill>
              </a:rPr>
              <a:t>di "insider </a:t>
            </a:r>
            <a:r>
              <a:rPr lang="it-IT" sz="1400" dirty="0" err="1">
                <a:solidFill>
                  <a:schemeClr val="tx1">
                    <a:lumMod val="75000"/>
                    <a:lumOff val="25000"/>
                  </a:schemeClr>
                </a:solidFill>
              </a:rPr>
              <a:t>knowledge</a:t>
            </a:r>
            <a:r>
              <a:rPr lang="it-IT" sz="1400" dirty="0">
                <a:solidFill>
                  <a:schemeClr val="tx1">
                    <a:lumMod val="75000"/>
                    <a:lumOff val="25000"/>
                  </a:schemeClr>
                </a:solidFill>
              </a:rPr>
              <a:t>" che solo gli inviati </a:t>
            </a:r>
            <a:r>
              <a:rPr lang="it-IT" sz="1400" dirty="0" smtClean="0">
                <a:solidFill>
                  <a:schemeClr val="tx1">
                    <a:lumMod val="75000"/>
                    <a:lumOff val="25000"/>
                  </a:schemeClr>
                </a:solidFill>
              </a:rPr>
              <a:t>con una lunga permanenza in un determinato contesto posso maturare </a:t>
            </a:r>
            <a:r>
              <a:rPr lang="it-IT" sz="1400" dirty="0">
                <a:solidFill>
                  <a:schemeClr val="tx1">
                    <a:lumMod val="75000"/>
                    <a:lumOff val="25000"/>
                  </a:schemeClr>
                </a:solidFill>
              </a:rPr>
              <a:t>(si cita </a:t>
            </a:r>
            <a:r>
              <a:rPr lang="it-IT" sz="1400" dirty="0" smtClean="0">
                <a:solidFill>
                  <a:schemeClr val="tx1">
                    <a:lumMod val="75000"/>
                    <a:lumOff val="25000"/>
                  </a:schemeClr>
                </a:solidFill>
              </a:rPr>
              <a:t>come esempio </a:t>
            </a:r>
            <a:r>
              <a:rPr lang="it-IT" sz="1400" dirty="0">
                <a:solidFill>
                  <a:schemeClr val="tx1">
                    <a:lumMod val="75000"/>
                    <a:lumOff val="25000"/>
                  </a:schemeClr>
                </a:solidFill>
              </a:rPr>
              <a:t>Federico Rampini) </a:t>
            </a:r>
            <a:endParaRPr lang="it-IT" sz="1400" dirty="0" smtClean="0">
              <a:solidFill>
                <a:schemeClr val="tx1">
                  <a:lumMod val="75000"/>
                  <a:lumOff val="25000"/>
                </a:schemeClr>
              </a:solidFill>
            </a:endParaRP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la testimonianza diretta e l'accesso a fonti dirette del giornalista "sul campo" è contrapposta alla tendenza a lavorare senza muoversi dalla propria scrivania, basandosi soprattutto sugli input proveniente dalle agenzie di stampa – tendenza peraltro data in ascesa proprio a causa della crisi della carta stampata, che rende sempre più difficile trovare le risorse per finanziare gli inviati  </a:t>
            </a:r>
            <a:endParaRPr lang="it-IT" dirty="0">
              <a:solidFill>
                <a:schemeClr val="tx1">
                  <a:lumMod val="75000"/>
                  <a:lumOff val="25000"/>
                </a:schemeClr>
              </a:solidFill>
              <a:latin typeface="Arial"/>
              <a:cs typeface="Arial"/>
            </a:endParaRPr>
          </a:p>
          <a:p>
            <a:pPr marL="1185863" lvl="3" indent="-285750" algn="just">
              <a:lnSpc>
                <a:spcPct val="120000"/>
              </a:lnSpc>
              <a:buClr>
                <a:schemeClr val="accent3">
                  <a:lumMod val="50000"/>
                </a:schemeClr>
              </a:buClr>
              <a:buFont typeface="Courier New" panose="02070309020205020404" pitchFamily="49" charset="0"/>
              <a:buChar char="o"/>
            </a:pP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ragioni dell'autorevolezza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Lavoro di scavo e documentazione, dati e fonti dirette </a:t>
            </a:r>
            <a:endParaRPr lang="it-IT" sz="2000" b="1" i="1" dirty="0">
              <a:solidFill>
                <a:schemeClr val="tx1">
                  <a:lumMod val="65000"/>
                  <a:lumOff val="35000"/>
                </a:schemeClr>
              </a:solidFill>
              <a:latin typeface="Arial"/>
              <a:ea typeface="+mj-ea"/>
              <a:cs typeface="Arial"/>
            </a:endParaRPr>
          </a:p>
        </p:txBody>
      </p:sp>
      <p:sp>
        <p:nvSpPr>
          <p:cNvPr id="4" name="Rettangolo arrotondato 3"/>
          <p:cNvSpPr/>
          <p:nvPr/>
        </p:nvSpPr>
        <p:spPr>
          <a:xfrm>
            <a:off x="5118510" y="337409"/>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5" name="Rettangolo 4"/>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Il </a:t>
            </a:r>
            <a:r>
              <a:rPr lang="it-IT" b="1" dirty="0">
                <a:solidFill>
                  <a:schemeClr val="bg1"/>
                </a:solidFill>
              </a:rPr>
              <a:t>valore del lavoro </a:t>
            </a:r>
            <a:r>
              <a:rPr lang="it-IT" b="1" dirty="0" smtClean="0">
                <a:solidFill>
                  <a:schemeClr val="bg1"/>
                </a:solidFill>
              </a:rPr>
              <a:t>redazionale/2 </a:t>
            </a:r>
            <a:endParaRPr lang="it-IT" b="1" dirty="0">
              <a:solidFill>
                <a:schemeClr val="bg1"/>
              </a:solidFill>
            </a:endParaRPr>
          </a:p>
        </p:txBody>
      </p:sp>
    </p:spTree>
    <p:extLst>
      <p:ext uri="{BB962C8B-B14F-4D97-AF65-F5344CB8AC3E}">
        <p14:creationId xmlns:p14="http://schemas.microsoft.com/office/powerpoint/2010/main" xmlns="" val="28784225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Si è visto come il fatto che le testate a pagamento comportino un costo per il lettore sia </a:t>
            </a:r>
            <a:r>
              <a:rPr lang="it-IT" sz="1400" dirty="0" err="1" smtClean="0">
                <a:solidFill>
                  <a:schemeClr val="tx1">
                    <a:lumMod val="75000"/>
                    <a:lumOff val="25000"/>
                  </a:schemeClr>
                </a:solidFill>
              </a:rPr>
              <a:t>supporting</a:t>
            </a:r>
            <a:r>
              <a:rPr lang="it-IT" sz="1400" dirty="0" smtClean="0">
                <a:solidFill>
                  <a:schemeClr val="tx1">
                    <a:lumMod val="75000"/>
                    <a:lumOff val="25000"/>
                  </a:schemeClr>
                </a:solidFill>
              </a:rPr>
              <a:t> </a:t>
            </a:r>
            <a:r>
              <a:rPr lang="it-IT" sz="1400" dirty="0" err="1" smtClean="0">
                <a:solidFill>
                  <a:schemeClr val="tx1">
                    <a:lumMod val="75000"/>
                    <a:lumOff val="25000"/>
                  </a:schemeClr>
                </a:solidFill>
              </a:rPr>
              <a:t>evidence</a:t>
            </a:r>
            <a:r>
              <a:rPr lang="it-IT" sz="1400" dirty="0" smtClean="0">
                <a:solidFill>
                  <a:schemeClr val="tx1">
                    <a:lumMod val="75000"/>
                    <a:lumOff val="25000"/>
                  </a:schemeClr>
                </a:solidFill>
              </a:rPr>
              <a:t> della qualità del giornalismo offerto: solo così infatti riescono a sostenere una redazione. </a:t>
            </a:r>
            <a:endParaRPr lang="it-IT" sz="1400" dirty="0">
              <a:solidFill>
                <a:schemeClr val="tx1">
                  <a:lumMod val="75000"/>
                  <a:lumOff val="25000"/>
                </a:schemeClr>
              </a:solidFill>
            </a:endParaRP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Vi è tuttavia </a:t>
            </a:r>
            <a:r>
              <a:rPr lang="it-IT" sz="1400" b="1" dirty="0" smtClean="0">
                <a:solidFill>
                  <a:schemeClr val="accent3">
                    <a:lumMod val="75000"/>
                  </a:schemeClr>
                </a:solidFill>
              </a:rPr>
              <a:t>anche un piano simbolico per cui il costo della testata diventa valore per il lettore</a:t>
            </a:r>
            <a:r>
              <a:rPr lang="it-IT" sz="1400" dirty="0" smtClean="0">
                <a:solidFill>
                  <a:schemeClr val="tx1">
                    <a:lumMod val="75000"/>
                    <a:lumOff val="25000"/>
                  </a:schemeClr>
                </a:solidFill>
              </a:rPr>
              <a:t>: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si attribuisce maggiore valore e qualità a ciò che si paga per avere, si è scettici rispetto alla possibilità che qualcosa che non costa possa </a:t>
            </a:r>
            <a:r>
              <a:rPr lang="it-IT" sz="1400" dirty="0" smtClean="0">
                <a:solidFill>
                  <a:schemeClr val="tx1">
                    <a:lumMod val="75000"/>
                    <a:lumOff val="25000"/>
                  </a:schemeClr>
                </a:solidFill>
              </a:rPr>
              <a:t>davvero "valere"</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ancora più significativamente, la stessa esperienza fruitiva acquista maggiore pregnanza, significato, finanche godibilità se per accedervi occorre sostenere un costo</a:t>
            </a: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la lentezza fruitiva richiesta dalle testate a pagamento è un lusso che ci si concede consapevolmente, una regalo che si fa a se stessi a dispetto dei ritmi imposti dal vivere contemporaneo  </a:t>
            </a:r>
            <a:endParaRPr lang="it-IT" dirty="0">
              <a:solidFill>
                <a:schemeClr val="tx1">
                  <a:lumMod val="75000"/>
                  <a:lumOff val="25000"/>
                </a:schemeClr>
              </a:solidFill>
              <a:latin typeface="Arial"/>
              <a:cs typeface="Arial"/>
            </a:endParaRPr>
          </a:p>
          <a:p>
            <a:pPr marL="1185863" lvl="3" indent="-285750" algn="just">
              <a:lnSpc>
                <a:spcPct val="120000"/>
              </a:lnSpc>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questo regalo che si fa a se stessi è davvero tale, è davvero gratificante solo se il gesto stesso di accesso a questa esperienza è in qualche modo marcato, se gli viene attribuito un significato </a:t>
            </a: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ragioni dell'autorevolezza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Il costo diventa valore </a:t>
            </a:r>
            <a:endParaRPr lang="it-IT" sz="2000" b="1" i="1" dirty="0">
              <a:solidFill>
                <a:schemeClr val="tx1">
                  <a:lumMod val="65000"/>
                  <a:lumOff val="35000"/>
                </a:schemeClr>
              </a:solidFill>
              <a:latin typeface="Arial"/>
              <a:ea typeface="+mj-ea"/>
              <a:cs typeface="Arial"/>
            </a:endParaRPr>
          </a:p>
        </p:txBody>
      </p:sp>
      <p:sp>
        <p:nvSpPr>
          <p:cNvPr id="4" name="Rettangolo arrotondato 3"/>
          <p:cNvSpPr/>
          <p:nvPr/>
        </p:nvSpPr>
        <p:spPr>
          <a:xfrm>
            <a:off x="5118510" y="337409"/>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5" name="Rettangolo 4"/>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a:solidFill>
                  <a:schemeClr val="bg1"/>
                </a:solidFill>
              </a:rPr>
              <a:t>Il significato simbolico dell'acquisto </a:t>
            </a:r>
          </a:p>
        </p:txBody>
      </p:sp>
      <p:sp>
        <p:nvSpPr>
          <p:cNvPr id="6" name="Скругленный прямоугольник 4"/>
          <p:cNvSpPr/>
          <p:nvPr/>
        </p:nvSpPr>
        <p:spPr>
          <a:xfrm>
            <a:off x="218186" y="5448299"/>
            <a:ext cx="8761413" cy="719904"/>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"A ciò che paghi dai più valore e lo apprezzi di più, il fatto di pagarlo mi fa pensare che rispetto a internet sia più onesto e veritiero"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(Marianna, Roma, 44, La Repubblica)</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9700018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Il rapporto con le "firme" – i giornalisti più rispettati, originali e influenti di una testata – costituisce senza dubbio un'importante leva di fidelizzazione e uno degli aspetti che più chiamano in causa il tema dell'autorevolezza. </a:t>
            </a:r>
          </a:p>
          <a:p>
            <a:pPr algn="just">
              <a:lnSpc>
                <a:spcPts val="1920"/>
              </a:lnSpc>
              <a:spcBef>
                <a:spcPts val="0"/>
              </a:spcBef>
            </a:pP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b="1" dirty="0" smtClean="0">
                <a:solidFill>
                  <a:schemeClr val="accent3">
                    <a:lumMod val="75000"/>
                  </a:schemeClr>
                </a:solidFill>
              </a:rPr>
              <a:t>Il conferimento di autorevolezza sembra essere caratterizzato da un andamento circolare, dalla testata alla firma e ritorno, che produce alla fine una sorta di amplificazione che giova a entrambi</a:t>
            </a:r>
            <a:r>
              <a:rPr lang="it-IT" sz="1400" dirty="0" smtClean="0">
                <a:solidFill>
                  <a:schemeClr val="tx1">
                    <a:lumMod val="75000"/>
                    <a:lumOff val="25000"/>
                  </a:schemeClr>
                </a:solidFill>
              </a:rPr>
              <a:t>: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le firme "si formano" e hanno visibilità attraverso la testata, che ha avuto il merito di identificarne il talento, di valorizzarlo e di metterlo in </a:t>
            </a:r>
            <a:r>
              <a:rPr lang="it-IT" sz="1400" dirty="0" smtClean="0">
                <a:solidFill>
                  <a:schemeClr val="tx1">
                    <a:lumMod val="75000"/>
                    <a:lumOff val="25000"/>
                  </a:schemeClr>
                </a:solidFill>
              </a:rPr>
              <a:t>luce; è inoltre palcoscenico prestigioso che dà maggiore "peso" alla firma, più di quanto accadrebbe se lavorasse per una testata "minore"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a:solidFill>
                  <a:schemeClr val="tx1">
                    <a:lumMod val="75000"/>
                    <a:lumOff val="25000"/>
                  </a:schemeClr>
                </a:solidFill>
              </a:rPr>
              <a:t>esse poi "contraccambiano" continuando a dare lustro alla testata per cui scrivono, costituendo in certi casi uno dei motivi per cui si continua ad </a:t>
            </a:r>
            <a:r>
              <a:rPr lang="it-IT" sz="1400" dirty="0" smtClean="0">
                <a:solidFill>
                  <a:schemeClr val="tx1">
                    <a:lumMod val="75000"/>
                    <a:lumOff val="25000"/>
                  </a:schemeClr>
                </a:solidFill>
              </a:rPr>
              <a:t>acquistarla – e capace di spostare audience se cambia "scuderia"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ragioni dell'autorevolezza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Tra firme e testata un reciproco conferimento di prestigio </a:t>
            </a:r>
            <a:endParaRPr lang="it-IT" sz="2000" b="1" i="1" dirty="0">
              <a:solidFill>
                <a:schemeClr val="tx1">
                  <a:lumMod val="65000"/>
                  <a:lumOff val="35000"/>
                </a:schemeClr>
              </a:solidFill>
              <a:latin typeface="Arial"/>
              <a:ea typeface="+mj-ea"/>
              <a:cs typeface="Arial"/>
            </a:endParaRPr>
          </a:p>
        </p:txBody>
      </p:sp>
      <p:sp>
        <p:nvSpPr>
          <p:cNvPr id="4" name="Rettangolo arrotondato 3"/>
          <p:cNvSpPr/>
          <p:nvPr/>
        </p:nvSpPr>
        <p:spPr>
          <a:xfrm>
            <a:off x="5118510" y="337409"/>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5" name="Rettangolo 4"/>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La </a:t>
            </a:r>
            <a:r>
              <a:rPr lang="it-IT" b="1" dirty="0">
                <a:solidFill>
                  <a:schemeClr val="bg1"/>
                </a:solidFill>
              </a:rPr>
              <a:t>relazione consolidata con le "firme</a:t>
            </a:r>
            <a:r>
              <a:rPr lang="it-IT" b="1" dirty="0" smtClean="0">
                <a:solidFill>
                  <a:schemeClr val="bg1"/>
                </a:solidFill>
              </a:rPr>
              <a:t>"/1 </a:t>
            </a:r>
            <a:endParaRPr lang="it-IT" b="1" dirty="0">
              <a:solidFill>
                <a:schemeClr val="bg1"/>
              </a:solidFill>
            </a:endParaRPr>
          </a:p>
        </p:txBody>
      </p:sp>
    </p:spTree>
    <p:extLst>
      <p:ext uri="{BB962C8B-B14F-4D97-AF65-F5344CB8AC3E}">
        <p14:creationId xmlns:p14="http://schemas.microsoft.com/office/powerpoint/2010/main" xmlns="" val="8125578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dirty="0">
                <a:solidFill>
                  <a:schemeClr val="tx1">
                    <a:lumMod val="75000"/>
                    <a:lumOff val="25000"/>
                  </a:schemeClr>
                </a:solidFill>
              </a:rPr>
              <a:t>Il </a:t>
            </a:r>
            <a:r>
              <a:rPr lang="it-IT" sz="1400" b="1" dirty="0">
                <a:solidFill>
                  <a:schemeClr val="accent3">
                    <a:lumMod val="75000"/>
                  </a:schemeClr>
                </a:solidFill>
              </a:rPr>
              <a:t>ruolo di </a:t>
            </a:r>
            <a:r>
              <a:rPr lang="it-IT" sz="1400" b="1" dirty="0" err="1">
                <a:solidFill>
                  <a:schemeClr val="accent3">
                    <a:lumMod val="75000"/>
                  </a:schemeClr>
                </a:solidFill>
              </a:rPr>
              <a:t>mentorship</a:t>
            </a:r>
            <a:r>
              <a:rPr lang="it-IT" sz="1400" dirty="0">
                <a:solidFill>
                  <a:schemeClr val="tx1">
                    <a:lumMod val="75000"/>
                    <a:lumOff val="25000"/>
                  </a:schemeClr>
                </a:solidFill>
              </a:rPr>
              <a:t> spesso attribuito alle testate passa soprattutto attraverso la relazione con le sue firme più autorevoli: considerati interpreti qualificati, lucidi e originali del nostro tempo, si guarda a loro per </a:t>
            </a:r>
            <a:r>
              <a:rPr lang="it-IT" sz="1400" dirty="0" smtClean="0">
                <a:solidFill>
                  <a:schemeClr val="tx1">
                    <a:lumMod val="75000"/>
                    <a:lumOff val="25000"/>
                  </a:schemeClr>
                </a:solidFill>
              </a:rPr>
              <a:t>trarre ispirazione</a:t>
            </a:r>
            <a:r>
              <a:rPr lang="it-IT" sz="1400" dirty="0">
                <a:solidFill>
                  <a:schemeClr val="tx1">
                    <a:lumMod val="75000"/>
                    <a:lumOff val="25000"/>
                  </a:schemeClr>
                </a:solidFill>
              </a:rPr>
              <a:t>, </a:t>
            </a:r>
            <a:r>
              <a:rPr lang="it-IT" sz="1400" dirty="0" smtClean="0">
                <a:solidFill>
                  <a:schemeClr val="tx1">
                    <a:lumMod val="75000"/>
                    <a:lumOff val="25000"/>
                  </a:schemeClr>
                </a:solidFill>
              </a:rPr>
              <a:t>nuove </a:t>
            </a:r>
            <a:r>
              <a:rPr lang="it-IT" sz="1400" dirty="0">
                <a:solidFill>
                  <a:schemeClr val="tx1">
                    <a:lumMod val="75000"/>
                    <a:lumOff val="25000"/>
                  </a:schemeClr>
                </a:solidFill>
              </a:rPr>
              <a:t>chiavi di lettura, per scuotere le nostre certezze o al contrario per bearsi narcisisticamente in una sorta di rispecchiamento (fa piacere scoprire che </a:t>
            </a:r>
            <a:r>
              <a:rPr lang="it-IT" sz="1400" i="1" dirty="0">
                <a:solidFill>
                  <a:schemeClr val="tx1">
                    <a:lumMod val="75000"/>
                    <a:lumOff val="25000"/>
                  </a:schemeClr>
                </a:solidFill>
              </a:rPr>
              <a:t>"anche X la pensa come me"</a:t>
            </a:r>
            <a:r>
              <a:rPr lang="it-IT" sz="1400" dirty="0">
                <a:solidFill>
                  <a:schemeClr val="tx1">
                    <a:lumMod val="75000"/>
                    <a:lumOff val="25000"/>
                  </a:schemeClr>
                </a:solidFill>
              </a:rPr>
              <a:t>). </a:t>
            </a: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In particolare, le firme cui i lettori del campione dichiarano di essere affezionati – si va da Angelo </a:t>
            </a:r>
            <a:r>
              <a:rPr lang="it-IT" sz="1400" dirty="0" err="1" smtClean="0">
                <a:solidFill>
                  <a:schemeClr val="tx1">
                    <a:lumMod val="75000"/>
                    <a:lumOff val="25000"/>
                  </a:schemeClr>
                </a:solidFill>
              </a:rPr>
              <a:t>Panebianco</a:t>
            </a:r>
            <a:r>
              <a:rPr lang="it-IT" sz="1400" dirty="0" smtClean="0">
                <a:solidFill>
                  <a:schemeClr val="tx1">
                    <a:lumMod val="75000"/>
                    <a:lumOff val="25000"/>
                  </a:schemeClr>
                </a:solidFill>
              </a:rPr>
              <a:t> a Corrado Augias, da Massimo Gramellini a Michele Serra, ma anche da Elle Kappa a Bucchi  – sembrano essere caratterizzati da alcuni attributi ricorrenti (talvolta compresenti)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a:solidFill>
                  <a:schemeClr val="accent3">
                    <a:lumMod val="75000"/>
                  </a:schemeClr>
                </a:solidFill>
              </a:rPr>
              <a:t>l'expertise maturata su un certo tema</a:t>
            </a:r>
            <a:r>
              <a:rPr lang="it-IT" sz="1400" dirty="0">
                <a:solidFill>
                  <a:schemeClr val="tx1">
                    <a:lumMod val="75000"/>
                    <a:lumOff val="25000"/>
                  </a:schemeClr>
                </a:solidFill>
              </a:rPr>
              <a:t>, che consente loro di offrire al lettore uno </a:t>
            </a:r>
            <a:r>
              <a:rPr lang="it-IT" sz="1400" dirty="0" smtClean="0">
                <a:solidFill>
                  <a:schemeClr val="tx1">
                    <a:lumMod val="75000"/>
                    <a:lumOff val="25000"/>
                  </a:schemeClr>
                </a:solidFill>
              </a:rPr>
              <a:t>sguardo autorevole sulla questione e di darne resoconti in chiave di continuità, rendendo conto delle relazioni causali, della complessità, delle prospettive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rPr>
              <a:t>l'attitudine interpretativa </a:t>
            </a:r>
            <a:r>
              <a:rPr lang="it-IT" sz="1400" dirty="0" smtClean="0">
                <a:solidFill>
                  <a:schemeClr val="tx1">
                    <a:lumMod val="75000"/>
                    <a:lumOff val="25000"/>
                  </a:schemeClr>
                </a:solidFill>
              </a:rPr>
              <a:t>(ma non faziosa), che significa avere il coraggio (e l'integrità) di esplicitare le implicazioni (anche scomode) di ciò che accade, di farsi davvero interprete del proprio tempo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rPr>
              <a:t>la qualità e il fascino della parola e della narrazione </a:t>
            </a:r>
            <a:r>
              <a:rPr lang="it-IT" sz="1400" dirty="0" smtClean="0">
                <a:solidFill>
                  <a:schemeClr val="tx1">
                    <a:lumMod val="75000"/>
                    <a:lumOff val="25000"/>
                  </a:schemeClr>
                </a:solidFill>
              </a:rPr>
              <a:t>(o delle rappresentazioni per i vignettisti), che spesso ha uno stile inconfondibile – codificato per alcuni in una rubrica, come nel caso di Serra o Gramellini </a:t>
            </a: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b="1" dirty="0" smtClean="0">
                <a:solidFill>
                  <a:schemeClr val="accent3">
                    <a:lumMod val="75000"/>
                  </a:schemeClr>
                </a:solidFill>
              </a:rPr>
              <a:t>l'originalità</a:t>
            </a:r>
            <a:r>
              <a:rPr lang="it-IT" sz="1400" dirty="0" smtClean="0">
                <a:solidFill>
                  <a:schemeClr val="tx1">
                    <a:lumMod val="75000"/>
                    <a:lumOff val="25000"/>
                  </a:schemeClr>
                </a:solidFill>
              </a:rPr>
              <a:t>, lo sguardo mai piatto o scontato, spesso anche l'inclinazione a "sfidare" e incalzare il proprio lettorato con l'ironia</a:t>
            </a: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ragioni dell'autorevolezza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La firma come mentore competente, originale e sfidante </a:t>
            </a:r>
            <a:endParaRPr lang="it-IT" sz="2000" b="1" i="1" dirty="0">
              <a:solidFill>
                <a:schemeClr val="tx1">
                  <a:lumMod val="65000"/>
                  <a:lumOff val="35000"/>
                </a:schemeClr>
              </a:solidFill>
              <a:latin typeface="Arial"/>
              <a:ea typeface="+mj-ea"/>
              <a:cs typeface="Arial"/>
            </a:endParaRPr>
          </a:p>
        </p:txBody>
      </p:sp>
      <p:sp>
        <p:nvSpPr>
          <p:cNvPr id="4" name="Rettangolo arrotondato 3"/>
          <p:cNvSpPr/>
          <p:nvPr/>
        </p:nvSpPr>
        <p:spPr>
          <a:xfrm>
            <a:off x="5118510" y="337409"/>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5" name="Rettangolo 4"/>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La </a:t>
            </a:r>
            <a:r>
              <a:rPr lang="it-IT" b="1" dirty="0">
                <a:solidFill>
                  <a:schemeClr val="bg1"/>
                </a:solidFill>
              </a:rPr>
              <a:t>relazione consolidata con le "</a:t>
            </a:r>
            <a:r>
              <a:rPr lang="it-IT" b="1" dirty="0" smtClean="0">
                <a:solidFill>
                  <a:schemeClr val="bg1"/>
                </a:solidFill>
              </a:rPr>
              <a:t>firme"/2 </a:t>
            </a:r>
            <a:endParaRPr lang="it-IT" b="1" dirty="0">
              <a:solidFill>
                <a:schemeClr val="bg1"/>
              </a:solidFill>
            </a:endParaRPr>
          </a:p>
        </p:txBody>
      </p:sp>
    </p:spTree>
    <p:extLst>
      <p:ext uri="{BB962C8B-B14F-4D97-AF65-F5344CB8AC3E}">
        <p14:creationId xmlns:p14="http://schemas.microsoft.com/office/powerpoint/2010/main" xmlns="" val="21784050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4437939"/>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0850" lvl="1" indent="0" algn="just">
              <a:lnSpc>
                <a:spcPct val="130000"/>
              </a:lnSpc>
              <a:spcAft>
                <a:spcPts val="400"/>
              </a:spcAft>
              <a:buNone/>
            </a:pPr>
            <a:endParaRPr lang="it-IT" sz="1400" dirty="0" smtClean="0">
              <a:solidFill>
                <a:schemeClr val="bg1">
                  <a:lumMod val="50000"/>
                </a:schemeClr>
              </a:solidFill>
              <a:latin typeface="Arial" panose="020B0604020202020204" pitchFamily="34" charset="0"/>
              <a:ea typeface="MS PGothic" pitchFamily="34" charset="-128"/>
              <a:cs typeface="Arial" panose="020B0604020202020204" pitchFamily="34" charset="0"/>
            </a:endParaRPr>
          </a:p>
          <a:p>
            <a:pPr marL="285750" indent="-285750" algn="just">
              <a:lnSpc>
                <a:spcPts val="1920"/>
              </a:lnSpc>
              <a:spcBef>
                <a:spcPts val="0"/>
              </a:spcBef>
              <a:buBlip>
                <a:blip r:embed="rId2"/>
              </a:buBlip>
            </a:pPr>
            <a:endParaRPr lang="it-IT" sz="1400" dirty="0" smtClean="0">
              <a:solidFill>
                <a:schemeClr val="tx1">
                  <a:lumMod val="75000"/>
                  <a:lumOff val="25000"/>
                </a:schemeClr>
              </a:solidFill>
            </a:endParaRPr>
          </a:p>
          <a:p>
            <a:pPr marL="285750" indent="-285750" algn="just">
              <a:lnSpc>
                <a:spcPts val="1920"/>
              </a:lnSpc>
              <a:spcBef>
                <a:spcPts val="0"/>
              </a:spcBef>
              <a:buBlip>
                <a:blip r:embed="rId2"/>
              </a:buBlip>
            </a:pPr>
            <a:r>
              <a:rPr lang="it-IT" sz="1400" dirty="0" smtClean="0">
                <a:solidFill>
                  <a:schemeClr val="tx1">
                    <a:lumMod val="75000"/>
                    <a:lumOff val="25000"/>
                  </a:schemeClr>
                </a:solidFill>
              </a:rPr>
              <a:t>In molti casi la firma trae la propria credibilità e autorevolezza dall'essere considerata una sorta di </a:t>
            </a:r>
            <a:r>
              <a:rPr lang="it-IT" sz="1400" b="1" dirty="0" smtClean="0">
                <a:solidFill>
                  <a:schemeClr val="accent3">
                    <a:lumMod val="75000"/>
                  </a:schemeClr>
                </a:solidFill>
              </a:rPr>
              <a:t>"testimone oculare" dei fatti che racconta e in questo senso anche intermediario che accorcia le distanze tra il lettore e quelle realtà</a:t>
            </a:r>
            <a:r>
              <a:rPr lang="it-IT" sz="1400" dirty="0" smtClean="0">
                <a:solidFill>
                  <a:schemeClr val="tx1">
                    <a:lumMod val="75000"/>
                    <a:lumOff val="25000"/>
                  </a:schemeClr>
                </a:solidFill>
              </a:rPr>
              <a:t>, che rende il lettore partecipe di eventi e di contesti lontani e altrimenti inaccessibili:</a:t>
            </a:r>
          </a:p>
          <a:p>
            <a:pPr marL="285750" indent="-285750" algn="just">
              <a:lnSpc>
                <a:spcPts val="1920"/>
              </a:lnSpc>
              <a:spcBef>
                <a:spcPts val="0"/>
              </a:spcBef>
              <a:buBlip>
                <a:blip r:embed="rId2"/>
              </a:buBlip>
            </a:pP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in alcuni casi è la propria condizione di corrispondente (si menzionano le lunghe esperienze all'estero di Federico </a:t>
            </a:r>
            <a:r>
              <a:rPr lang="it-IT" sz="1400" dirty="0">
                <a:solidFill>
                  <a:schemeClr val="tx1">
                    <a:lumMod val="75000"/>
                    <a:lumOff val="25000"/>
                  </a:schemeClr>
                </a:solidFill>
              </a:rPr>
              <a:t>Rampini la profonda familiarità di Pino Allievi della Gazzetta dello Sport con il mondo della Formula 1) </a:t>
            </a:r>
            <a:r>
              <a:rPr lang="it-IT" sz="1400" dirty="0" smtClean="0">
                <a:solidFill>
                  <a:schemeClr val="tx1">
                    <a:lumMod val="75000"/>
                    <a:lumOff val="25000"/>
                  </a:schemeClr>
                </a:solidFill>
              </a:rPr>
              <a:t>o di inviato (si fa riferimento alle inchieste di Fabrizio Gatti) ad avvalorare questo ruolo, e allora la firma diventa il tramite attraverso cui soddisfare la propria sete di esplorazione e di avventura </a:t>
            </a:r>
            <a:endParaRPr lang="it-IT" sz="1400" dirty="0">
              <a:solidFill>
                <a:schemeClr val="tx1">
                  <a:lumMod val="75000"/>
                  <a:lumOff val="25000"/>
                </a:schemeClr>
              </a:solidFill>
            </a:endParaRPr>
          </a:p>
          <a:p>
            <a:pPr marL="736600" lvl="1" indent="-285750">
              <a:lnSpc>
                <a:spcPts val="1920"/>
              </a:lnSpc>
              <a:spcBef>
                <a:spcPts val="0"/>
              </a:spcBef>
              <a:buClr>
                <a:schemeClr val="accent3">
                  <a:lumMod val="75000"/>
                </a:schemeClr>
              </a:buClr>
              <a:buFont typeface="Wingdings" panose="05000000000000000000" pitchFamily="2" charset="2"/>
              <a:buChar char="§"/>
            </a:pPr>
            <a:r>
              <a:rPr lang="it-IT" sz="1400" dirty="0" smtClean="0">
                <a:solidFill>
                  <a:schemeClr val="tx1">
                    <a:lumMod val="75000"/>
                    <a:lumOff val="25000"/>
                  </a:schemeClr>
                </a:solidFill>
              </a:rPr>
              <a:t>in altri è il suo stesso appartenere a un certo contesto, che allora asseconda un più o meno inconfessato desiderio di appartenervi (è il caso per esempio di Alfonso Signorini, porta d'accesso al mondo dei famosi) </a:t>
            </a: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Le ragioni dell'autorevolezza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La firma "testimone oculare" e intermediario aspirazionale </a:t>
            </a:r>
            <a:endParaRPr lang="it-IT" sz="2000" b="1" i="1" dirty="0">
              <a:solidFill>
                <a:schemeClr val="tx1">
                  <a:lumMod val="65000"/>
                  <a:lumOff val="35000"/>
                </a:schemeClr>
              </a:solidFill>
              <a:latin typeface="Arial"/>
              <a:ea typeface="+mj-ea"/>
              <a:cs typeface="Arial"/>
            </a:endParaRPr>
          </a:p>
        </p:txBody>
      </p:sp>
      <p:sp>
        <p:nvSpPr>
          <p:cNvPr id="4" name="Rettangolo arrotondato 3"/>
          <p:cNvSpPr/>
          <p:nvPr/>
        </p:nvSpPr>
        <p:spPr>
          <a:xfrm>
            <a:off x="5118510" y="337409"/>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sp>
        <p:nvSpPr>
          <p:cNvPr id="5" name="Rettangolo 4"/>
          <p:cNvSpPr/>
          <p:nvPr/>
        </p:nvSpPr>
        <p:spPr>
          <a:xfrm>
            <a:off x="0" y="1151907"/>
            <a:ext cx="9144000" cy="385948"/>
          </a:xfrm>
          <a:prstGeom prst="rect">
            <a:avLst/>
          </a:prstGeom>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solidFill>
                  <a:schemeClr val="bg1"/>
                </a:solidFill>
              </a:rPr>
              <a:t>La </a:t>
            </a:r>
            <a:r>
              <a:rPr lang="it-IT" b="1" dirty="0">
                <a:solidFill>
                  <a:schemeClr val="bg1"/>
                </a:solidFill>
              </a:rPr>
              <a:t>relazione consolidata con le "</a:t>
            </a:r>
            <a:r>
              <a:rPr lang="it-IT" b="1" dirty="0" smtClean="0">
                <a:solidFill>
                  <a:schemeClr val="bg1"/>
                </a:solidFill>
              </a:rPr>
              <a:t>firme"/3 </a:t>
            </a:r>
            <a:endParaRPr lang="it-IT" b="1" dirty="0">
              <a:solidFill>
                <a:schemeClr val="bg1"/>
              </a:solidFill>
            </a:endParaRPr>
          </a:p>
        </p:txBody>
      </p:sp>
      <p:sp>
        <p:nvSpPr>
          <p:cNvPr id="6" name="Скругленный прямоугольник 4"/>
          <p:cNvSpPr/>
          <p:nvPr/>
        </p:nvSpPr>
        <p:spPr>
          <a:xfrm>
            <a:off x="218186" y="5047014"/>
            <a:ext cx="8761413" cy="1116281"/>
          </a:xfrm>
          <a:prstGeom prst="round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"Un quotidiano sportivo non dà più tanto l'informazione ma dà il commento, e il commento ha senso se hai qualcosa di intelligente da dire, devi essere un esperto di quello sport, seguirlo da sempre. </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Come Pino Allievi che scrive degli sport motoristici. Lui non è che si intende di corse, lui fa proprio parte del mondo della Formula 1 perché è il corrispondente storico di Gazzetta"</a:t>
            </a:r>
          </a:p>
          <a:p>
            <a:pPr algn="ctr">
              <a:defRPr/>
            </a:pPr>
            <a:r>
              <a:rPr lang="it-IT" sz="1200" i="1" dirty="0" smtClean="0">
                <a:solidFill>
                  <a:srgbClr val="5F5F5F"/>
                </a:solidFill>
                <a:latin typeface="Arial" panose="020B0604020202020204" pitchFamily="34" charset="0"/>
                <a:ea typeface="MS PGothic" pitchFamily="34" charset="-128"/>
                <a:cs typeface="Arial" panose="020B0604020202020204" pitchFamily="34" charset="0"/>
              </a:rPr>
              <a:t>(Mario, 50, Milano, La Gazzetta dello Sport)</a:t>
            </a:r>
            <a:endParaRPr lang="it-IT" sz="1200" i="1" dirty="0">
              <a:solidFill>
                <a:srgbClr val="5F5F5F"/>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xmlns="" val="33093428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p:cNvSpPr txBox="1">
            <a:spLocks/>
          </p:cNvSpPr>
          <p:nvPr/>
        </p:nvSpPr>
        <p:spPr bwMode="auto">
          <a:xfrm>
            <a:off x="182563" y="187265"/>
            <a:ext cx="86614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400"/>
              </a:spcBef>
              <a:spcAft>
                <a:spcPct val="0"/>
              </a:spcAft>
            </a:pPr>
            <a:r>
              <a:rPr lang="it-IT" sz="2400" b="1" dirty="0" smtClean="0">
                <a:solidFill>
                  <a:srgbClr val="595959"/>
                </a:solidFill>
              </a:rPr>
              <a:t>La </a:t>
            </a:r>
            <a:r>
              <a:rPr lang="it-IT" sz="2400" b="1" dirty="0" err="1" smtClean="0">
                <a:solidFill>
                  <a:srgbClr val="595959"/>
                </a:solidFill>
              </a:rPr>
              <a:t>mission</a:t>
            </a:r>
            <a:r>
              <a:rPr lang="it-IT" sz="2400" b="1" dirty="0" smtClean="0">
                <a:solidFill>
                  <a:srgbClr val="595959"/>
                </a:solidFill>
              </a:rPr>
              <a:t> delle testate a pagamento</a:t>
            </a:r>
          </a:p>
        </p:txBody>
      </p:sp>
      <p:cxnSp>
        <p:nvCxnSpPr>
          <p:cNvPr id="8" name="Connettore 2 7"/>
          <p:cNvCxnSpPr>
            <a:endCxn id="27" idx="0"/>
          </p:cNvCxnSpPr>
          <p:nvPr/>
        </p:nvCxnSpPr>
        <p:spPr>
          <a:xfrm flipH="1">
            <a:off x="4513263" y="1647953"/>
            <a:ext cx="12701" cy="4030690"/>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V="1">
            <a:off x="1636713" y="3651805"/>
            <a:ext cx="5902325" cy="1587"/>
          </a:xfrm>
          <a:prstGeom prst="straightConnector1">
            <a:avLst/>
          </a:prstGeom>
          <a:ln w="38100" cmpd="sng">
            <a:solidFill>
              <a:schemeClr val="accent3">
                <a:lumMod val="75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3711678" y="996170"/>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Ricerca del nuovo</a:t>
            </a:r>
          </a:p>
          <a:p>
            <a:pPr algn="ctr"/>
            <a:r>
              <a:rPr lang="it-IT" sz="1200" dirty="0" smtClean="0"/>
              <a:t>Uscita da sé e verso il mondo </a:t>
            </a:r>
            <a:endParaRPr lang="it-IT" sz="1200" dirty="0"/>
          </a:p>
        </p:txBody>
      </p:sp>
      <p:sp>
        <p:nvSpPr>
          <p:cNvPr id="27" name="Rettangolo arrotondato 26"/>
          <p:cNvSpPr/>
          <p:nvPr/>
        </p:nvSpPr>
        <p:spPr>
          <a:xfrm>
            <a:off x="3699803" y="5678643"/>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Ricerca di sicurezza e confort</a:t>
            </a:r>
          </a:p>
        </p:txBody>
      </p:sp>
      <p:sp>
        <p:nvSpPr>
          <p:cNvPr id="30" name="Rettangolo arrotondato 29"/>
          <p:cNvSpPr/>
          <p:nvPr/>
        </p:nvSpPr>
        <p:spPr>
          <a:xfrm>
            <a:off x="-1" y="3355899"/>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Affermazione di sé</a:t>
            </a:r>
            <a:endParaRPr lang="it-IT" sz="1200" dirty="0"/>
          </a:p>
        </p:txBody>
      </p:sp>
      <p:sp>
        <p:nvSpPr>
          <p:cNvPr id="31" name="Rettangolo arrotondato 30"/>
          <p:cNvSpPr/>
          <p:nvPr/>
        </p:nvSpPr>
        <p:spPr>
          <a:xfrm>
            <a:off x="7539038" y="3344406"/>
            <a:ext cx="1626920" cy="614797"/>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Armonia con l'ambiente</a:t>
            </a:r>
            <a:endParaRPr lang="it-IT" sz="1200" dirty="0"/>
          </a:p>
        </p:txBody>
      </p:sp>
      <p:sp>
        <p:nvSpPr>
          <p:cNvPr id="20" name="Rettangolo arrotondato 19"/>
          <p:cNvSpPr/>
          <p:nvPr/>
        </p:nvSpPr>
        <p:spPr>
          <a:xfrm>
            <a:off x="1187354" y="1864425"/>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bg1">
                    <a:lumMod val="85000"/>
                  </a:schemeClr>
                </a:solidFill>
              </a:rPr>
              <a:t>Il </a:t>
            </a:r>
            <a:r>
              <a:rPr lang="it-IT" sz="1400" b="1" u="sng" dirty="0" smtClean="0">
                <a:solidFill>
                  <a:schemeClr val="bg1">
                    <a:lumMod val="85000"/>
                  </a:schemeClr>
                </a:solidFill>
              </a:rPr>
              <a:t>lettore curioso </a:t>
            </a:r>
            <a:r>
              <a:rPr lang="it-IT" sz="1400" b="1" dirty="0" smtClean="0">
                <a:solidFill>
                  <a:schemeClr val="bg1">
                    <a:lumMod val="85000"/>
                  </a:schemeClr>
                </a:solidFill>
              </a:rPr>
              <a:t>desidera esplorazione e arricchimento personale. </a:t>
            </a:r>
          </a:p>
          <a:p>
            <a:pPr algn="ctr"/>
            <a:r>
              <a:rPr lang="it-IT" sz="1400" b="1" dirty="0" smtClean="0">
                <a:solidFill>
                  <a:schemeClr val="bg1">
                    <a:lumMod val="85000"/>
                  </a:schemeClr>
                </a:solidFill>
              </a:rPr>
              <a:t>Il ruolo della testata: </a:t>
            </a:r>
          </a:p>
          <a:p>
            <a:pPr algn="ctr"/>
            <a:r>
              <a:rPr lang="it-IT" sz="1400" b="1" u="sng" dirty="0" smtClean="0">
                <a:solidFill>
                  <a:schemeClr val="bg1">
                    <a:lumMod val="85000"/>
                  </a:schemeClr>
                </a:solidFill>
              </a:rPr>
              <a:t>SCOPERTA</a:t>
            </a:r>
            <a:endParaRPr lang="it-IT" sz="1400" u="sng" dirty="0">
              <a:solidFill>
                <a:schemeClr val="bg1">
                  <a:lumMod val="85000"/>
                </a:schemeClr>
              </a:solidFill>
            </a:endParaRPr>
          </a:p>
        </p:txBody>
      </p:sp>
      <p:sp>
        <p:nvSpPr>
          <p:cNvPr id="33" name="Rettangolo arrotondato 32"/>
          <p:cNvSpPr/>
          <p:nvPr/>
        </p:nvSpPr>
        <p:spPr>
          <a:xfrm>
            <a:off x="4710318" y="1864425"/>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a:t>
            </a:r>
            <a:r>
              <a:rPr lang="it-IT" sz="1400" b="1" u="sng" dirty="0" smtClean="0">
                <a:solidFill>
                  <a:schemeClr val="tx1">
                    <a:lumMod val="65000"/>
                    <a:lumOff val="35000"/>
                  </a:schemeClr>
                </a:solidFill>
              </a:rPr>
              <a:t>lettore social</a:t>
            </a:r>
            <a:r>
              <a:rPr lang="it-IT" sz="1400" b="1" dirty="0" smtClean="0">
                <a:solidFill>
                  <a:schemeClr val="tx1">
                    <a:lumMod val="65000"/>
                    <a:lumOff val="35000"/>
                  </a:schemeClr>
                </a:solidFill>
              </a:rPr>
              <a:t> ha bisogno di radicamento e appartenenza.</a:t>
            </a:r>
          </a:p>
          <a:p>
            <a:pPr algn="ctr"/>
            <a:r>
              <a:rPr lang="it-IT" sz="1400" b="1" dirty="0" smtClean="0">
                <a:solidFill>
                  <a:schemeClr val="tx1">
                    <a:lumMod val="65000"/>
                    <a:lumOff val="35000"/>
                  </a:schemeClr>
                </a:solidFill>
              </a:rPr>
              <a:t>Il ruolo della testata: </a:t>
            </a:r>
          </a:p>
          <a:p>
            <a:pPr algn="ctr"/>
            <a:r>
              <a:rPr lang="it-IT" sz="1400" b="1" u="sng" dirty="0" smtClean="0">
                <a:solidFill>
                  <a:schemeClr val="tx1">
                    <a:lumMod val="65000"/>
                    <a:lumOff val="35000"/>
                  </a:schemeClr>
                </a:solidFill>
              </a:rPr>
              <a:t>IDENTIFICAZIONE</a:t>
            </a:r>
            <a:endParaRPr lang="it-IT" sz="1400" b="1" u="sng" dirty="0">
              <a:solidFill>
                <a:schemeClr val="tx1">
                  <a:lumMod val="65000"/>
                  <a:lumOff val="35000"/>
                </a:schemeClr>
              </a:solidFill>
            </a:endParaRPr>
          </a:p>
        </p:txBody>
      </p:sp>
      <p:sp>
        <p:nvSpPr>
          <p:cNvPr id="40" name="Rettangolo arrotondato 39"/>
          <p:cNvSpPr/>
          <p:nvPr/>
        </p:nvSpPr>
        <p:spPr>
          <a:xfrm>
            <a:off x="1187354" y="4083131"/>
            <a:ext cx="3147140" cy="135850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bg1">
                    <a:lumMod val="85000"/>
                  </a:schemeClr>
                </a:solidFill>
              </a:rPr>
              <a:t>Il </a:t>
            </a:r>
            <a:r>
              <a:rPr lang="it-IT" sz="1400" b="1" u="sng" dirty="0" smtClean="0">
                <a:solidFill>
                  <a:schemeClr val="bg1">
                    <a:lumMod val="85000"/>
                  </a:schemeClr>
                </a:solidFill>
              </a:rPr>
              <a:t>lettore impegnato </a:t>
            </a:r>
            <a:r>
              <a:rPr lang="it-IT" sz="1400" b="1" dirty="0" smtClean="0">
                <a:solidFill>
                  <a:schemeClr val="bg1">
                    <a:lumMod val="85000"/>
                  </a:schemeClr>
                </a:solidFill>
              </a:rPr>
              <a:t>aspira a competenza e consapevolezza. </a:t>
            </a:r>
          </a:p>
          <a:p>
            <a:pPr algn="ctr"/>
            <a:r>
              <a:rPr lang="it-IT" sz="1400" b="1" dirty="0" smtClean="0">
                <a:solidFill>
                  <a:schemeClr val="bg1">
                    <a:lumMod val="85000"/>
                  </a:schemeClr>
                </a:solidFill>
              </a:rPr>
              <a:t>Il ruolo della testata:</a:t>
            </a:r>
          </a:p>
          <a:p>
            <a:pPr algn="ctr"/>
            <a:r>
              <a:rPr lang="it-IT" sz="1400" b="1" u="sng" dirty="0">
                <a:solidFill>
                  <a:schemeClr val="bg1">
                    <a:lumMod val="85000"/>
                  </a:schemeClr>
                </a:solidFill>
              </a:rPr>
              <a:t>APPROFONDIMENTO</a:t>
            </a:r>
          </a:p>
        </p:txBody>
      </p:sp>
      <p:sp>
        <p:nvSpPr>
          <p:cNvPr id="41" name="Rettangolo arrotondato 40"/>
          <p:cNvSpPr/>
          <p:nvPr/>
        </p:nvSpPr>
        <p:spPr>
          <a:xfrm>
            <a:off x="4710318" y="4083131"/>
            <a:ext cx="3147140" cy="1358507"/>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smtClean="0">
                <a:solidFill>
                  <a:schemeClr val="tx1">
                    <a:lumMod val="65000"/>
                    <a:lumOff val="35000"/>
                  </a:schemeClr>
                </a:solidFill>
              </a:rPr>
              <a:t>Il lettore spensierato cerca evasione e sogno. </a:t>
            </a:r>
          </a:p>
          <a:p>
            <a:pPr algn="ctr"/>
            <a:r>
              <a:rPr lang="it-IT" sz="1400" b="1" dirty="0" smtClean="0">
                <a:solidFill>
                  <a:schemeClr val="tx1">
                    <a:lumMod val="65000"/>
                    <a:lumOff val="35000"/>
                  </a:schemeClr>
                </a:solidFill>
              </a:rPr>
              <a:t>Il ruolo della testata: </a:t>
            </a:r>
          </a:p>
          <a:p>
            <a:pPr algn="ctr"/>
            <a:r>
              <a:rPr lang="it-IT" sz="1400" b="1" u="sng" dirty="0">
                <a:solidFill>
                  <a:schemeClr val="tx1">
                    <a:lumMod val="65000"/>
                    <a:lumOff val="35000"/>
                  </a:schemeClr>
                </a:solidFill>
              </a:rPr>
              <a:t>ESPERIENZIALITÀ</a:t>
            </a:r>
          </a:p>
        </p:txBody>
      </p:sp>
      <p:sp>
        <p:nvSpPr>
          <p:cNvPr id="3" name="Rettangolo arrotondato 2"/>
          <p:cNvSpPr/>
          <p:nvPr/>
        </p:nvSpPr>
        <p:spPr>
          <a:xfrm>
            <a:off x="2062716" y="3344406"/>
            <a:ext cx="1488558" cy="574387"/>
          </a:xfrm>
          <a:prstGeom prst="roundRect">
            <a:avLst/>
          </a:prstGeom>
          <a:solidFill>
            <a:schemeClr val="bg1">
              <a:lumMod val="9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valori culturali</a:t>
            </a:r>
          </a:p>
        </p:txBody>
      </p:sp>
      <p:sp>
        <p:nvSpPr>
          <p:cNvPr id="18" name="Rettangolo arrotondato 17"/>
          <p:cNvSpPr/>
          <p:nvPr/>
        </p:nvSpPr>
        <p:spPr>
          <a:xfrm>
            <a:off x="5326723" y="3353846"/>
            <a:ext cx="1488558" cy="574387"/>
          </a:xfrm>
          <a:prstGeom prst="roundRect">
            <a:avLst/>
          </a:prstGeom>
          <a:solidFill>
            <a:schemeClr val="accent2"/>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valori emotivi</a:t>
            </a:r>
            <a:endParaRPr lang="it-IT" dirty="0"/>
          </a:p>
        </p:txBody>
      </p:sp>
    </p:spTree>
    <p:extLst>
      <p:ext uri="{BB962C8B-B14F-4D97-AF65-F5344CB8AC3E}">
        <p14:creationId xmlns:p14="http://schemas.microsoft.com/office/powerpoint/2010/main" xmlns="" val="4647181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Il ruolo delle testate a pagamento </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Identificazione ed esperienzialità</a:t>
            </a:r>
            <a:endParaRPr lang="it-IT" sz="2000" b="1" i="1" dirty="0">
              <a:solidFill>
                <a:schemeClr val="tx1">
                  <a:lumMod val="65000"/>
                  <a:lumOff val="35000"/>
                </a:schemeClr>
              </a:solidFill>
              <a:latin typeface="Arial"/>
              <a:ea typeface="+mj-ea"/>
              <a:cs typeface="Arial"/>
            </a:endParaRPr>
          </a:p>
        </p:txBody>
      </p:sp>
      <p:sp>
        <p:nvSpPr>
          <p:cNvPr id="7" name="Rettangolo arrotondato 6"/>
          <p:cNvSpPr/>
          <p:nvPr/>
        </p:nvSpPr>
        <p:spPr>
          <a:xfrm>
            <a:off x="5898582" y="337145"/>
            <a:ext cx="1792927" cy="19321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t>tutte le testate</a:t>
            </a:r>
            <a:endParaRPr lang="it-IT" sz="1200" dirty="0"/>
          </a:p>
        </p:txBody>
      </p:sp>
      <p:pic>
        <p:nvPicPr>
          <p:cNvPr id="1026" name="Picture 2" descr="http://onlineinsurancemarketplace.com/wp-content/uploads/2014/02/woman-reading-a-newspaper-life-insurance.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b="-1"/>
          <a:stretch/>
        </p:blipFill>
        <p:spPr bwMode="auto">
          <a:xfrm>
            <a:off x="0" y="999460"/>
            <a:ext cx="7417178" cy="531063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ttangolo 7"/>
          <p:cNvSpPr/>
          <p:nvPr/>
        </p:nvSpPr>
        <p:spPr>
          <a:xfrm>
            <a:off x="6795045" y="999458"/>
            <a:ext cx="2348955" cy="531063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solidFill>
              <a:srgbClr val="7793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smtClean="0"/>
              <a:t>Sul piano dei valori emotivi, il ruolo delle testate a pagamento si fonda sull'unicità dell'esperienza di lettura e della relazione che si instaura con il lettore. </a:t>
            </a:r>
          </a:p>
          <a:p>
            <a:pPr algn="ctr"/>
            <a:endParaRPr lang="it-IT" sz="1400" b="1" dirty="0"/>
          </a:p>
          <a:p>
            <a:pPr algn="ctr"/>
            <a:r>
              <a:rPr lang="it-IT" sz="1400" b="1" dirty="0"/>
              <a:t>Su questo terreno, ancor più che su quello </a:t>
            </a:r>
            <a:r>
              <a:rPr lang="it-IT" sz="1400" b="1" dirty="0" smtClean="0"/>
              <a:t>dei valori culturali, le testate a pagamento evidenziano una rilevanza e una distintività resiliente rispetto alle fonti gratuite</a:t>
            </a:r>
            <a:endParaRPr lang="it-IT" sz="1400" b="1" dirty="0"/>
          </a:p>
        </p:txBody>
      </p:sp>
    </p:spTree>
    <p:extLst>
      <p:ext uri="{BB962C8B-B14F-4D97-AF65-F5344CB8AC3E}">
        <p14:creationId xmlns:p14="http://schemas.microsoft.com/office/powerpoint/2010/main" xmlns="" val="15586940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La possibilità che la testata si faccia </a:t>
            </a:r>
            <a:r>
              <a:rPr lang="it-IT" sz="1400" b="1" dirty="0" smtClean="0">
                <a:solidFill>
                  <a:schemeClr val="accent3">
                    <a:lumMod val="75000"/>
                  </a:schemeClr>
                </a:solidFill>
              </a:rPr>
              <a:t>mediatore tra il lettore e una comunità ideale rispetto alla quale </a:t>
            </a:r>
            <a:r>
              <a:rPr lang="it-IT" sz="1400" b="1" dirty="0" err="1" smtClean="0">
                <a:solidFill>
                  <a:schemeClr val="accent3">
                    <a:lumMod val="75000"/>
                  </a:schemeClr>
                </a:solidFill>
              </a:rPr>
              <a:t>ri</a:t>
            </a:r>
            <a:r>
              <a:rPr lang="it-IT" sz="1400" b="1" dirty="0" smtClean="0">
                <a:solidFill>
                  <a:schemeClr val="accent3">
                    <a:lumMod val="75000"/>
                  </a:schemeClr>
                </a:solidFill>
              </a:rPr>
              <a:t>-costruire un senso di appartenenza</a:t>
            </a:r>
            <a:r>
              <a:rPr lang="it-IT" sz="1400" dirty="0" smtClean="0">
                <a:solidFill>
                  <a:schemeClr val="tx1">
                    <a:lumMod val="75000"/>
                    <a:lumOff val="25000"/>
                  </a:schemeClr>
                </a:solidFill>
              </a:rPr>
              <a:t>, implica che la testata stessa sia </a:t>
            </a:r>
            <a:r>
              <a:rPr lang="it-IT" sz="1400" b="1" dirty="0" smtClean="0">
                <a:solidFill>
                  <a:schemeClr val="accent3">
                    <a:lumMod val="75000"/>
                  </a:schemeClr>
                </a:solidFill>
              </a:rPr>
              <a:t>ipostasi di questa comunità</a:t>
            </a:r>
            <a:r>
              <a:rPr lang="it-IT" sz="1400" dirty="0" smtClean="0">
                <a:solidFill>
                  <a:schemeClr val="tx1">
                    <a:lumMod val="75000"/>
                    <a:lumOff val="25000"/>
                  </a:schemeClr>
                </a:solidFill>
              </a:rPr>
              <a:t>, </a:t>
            </a:r>
            <a:r>
              <a:rPr lang="it-IT" sz="1400" b="1" dirty="0" smtClean="0">
                <a:solidFill>
                  <a:schemeClr val="accent3">
                    <a:lumMod val="75000"/>
                  </a:schemeClr>
                </a:solidFill>
              </a:rPr>
              <a:t>una sorta di "</a:t>
            </a:r>
            <a:r>
              <a:rPr lang="it-IT" sz="1400" b="1" dirty="0" err="1" smtClean="0">
                <a:solidFill>
                  <a:schemeClr val="accent3">
                    <a:lumMod val="75000"/>
                  </a:schemeClr>
                </a:solidFill>
              </a:rPr>
              <a:t>primus</a:t>
            </a:r>
            <a:r>
              <a:rPr lang="it-IT" sz="1400" b="1" dirty="0" smtClean="0">
                <a:solidFill>
                  <a:schemeClr val="accent3">
                    <a:lumMod val="75000"/>
                  </a:schemeClr>
                </a:solidFill>
              </a:rPr>
              <a:t> inter </a:t>
            </a:r>
            <a:r>
              <a:rPr lang="it-IT" sz="1400" b="1" dirty="0" err="1" smtClean="0">
                <a:solidFill>
                  <a:schemeClr val="accent3">
                    <a:lumMod val="75000"/>
                  </a:schemeClr>
                </a:solidFill>
              </a:rPr>
              <a:t>pares</a:t>
            </a:r>
            <a:r>
              <a:rPr lang="it-IT" sz="1400" b="1" dirty="0" smtClean="0">
                <a:solidFill>
                  <a:schemeClr val="accent3">
                    <a:lumMod val="75000"/>
                  </a:schemeClr>
                </a:solidFill>
              </a:rPr>
              <a:t>" </a:t>
            </a:r>
            <a:r>
              <a:rPr lang="it-IT" sz="1400" dirty="0" smtClean="0">
                <a:solidFill>
                  <a:schemeClr val="tx1">
                    <a:lumMod val="75000"/>
                    <a:lumOff val="25000"/>
                  </a:schemeClr>
                </a:solidFill>
              </a:rPr>
              <a:t>(perché ne è interprete e portavoce autorevole) solidale, sintonico, empatico. </a:t>
            </a:r>
          </a:p>
          <a:p>
            <a:pPr marL="285750" lvl="1" indent="-285750" algn="just">
              <a:lnSpc>
                <a:spcPts val="1920"/>
              </a:lnSpc>
              <a:spcBef>
                <a:spcPts val="0"/>
              </a:spcBef>
              <a:spcAft>
                <a:spcPts val="400"/>
              </a:spcAft>
            </a:pPr>
            <a:endParaRPr lang="it-IT" sz="1400" dirty="0" smtClean="0">
              <a:solidFill>
                <a:schemeClr val="tx1">
                  <a:lumMod val="75000"/>
                  <a:lumOff val="25000"/>
                </a:schemeClr>
              </a:solidFill>
            </a:endParaRPr>
          </a:p>
          <a:p>
            <a:pPr marL="285750" lvl="1" indent="-285750" algn="just">
              <a:lnSpc>
                <a:spcPts val="1920"/>
              </a:lnSpc>
              <a:spcBef>
                <a:spcPts val="0"/>
              </a:spcBef>
              <a:spcAft>
                <a:spcPts val="400"/>
              </a:spcAft>
            </a:pPr>
            <a:r>
              <a:rPr lang="it-IT" sz="1400" b="1" dirty="0" smtClean="0">
                <a:solidFill>
                  <a:schemeClr val="accent3">
                    <a:lumMod val="75000"/>
                  </a:schemeClr>
                </a:solidFill>
              </a:rPr>
              <a:t>Affinché questo sia possibile occorre poter stabilire una vera e propria relazione interpersonale con la testata</a:t>
            </a:r>
            <a:r>
              <a:rPr lang="it-IT" sz="1400" dirty="0" smtClean="0">
                <a:solidFill>
                  <a:schemeClr val="tx1">
                    <a:lumMod val="75000"/>
                    <a:lumOff val="25000"/>
                  </a:schemeClr>
                </a:solidFill>
              </a:rPr>
              <a:t>, e questo trova le proprie condizioni di possibilità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nella </a:t>
            </a:r>
            <a:r>
              <a:rPr lang="it-IT" sz="1400" b="1" dirty="0" smtClean="0">
                <a:solidFill>
                  <a:schemeClr val="accent3">
                    <a:lumMod val="75000"/>
                  </a:schemeClr>
                </a:solidFill>
              </a:rPr>
              <a:t>serialità</a:t>
            </a:r>
            <a:r>
              <a:rPr lang="it-IT" sz="1400" dirty="0" smtClean="0">
                <a:solidFill>
                  <a:schemeClr val="tx1">
                    <a:lumMod val="75000"/>
                    <a:lumOff val="25000"/>
                  </a:schemeClr>
                </a:solidFill>
              </a:rPr>
              <a:t>, nella continuità dell'esposizione alla testata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nel fatto che la testata abbia – anche in virtù di questa serialità – </a:t>
            </a:r>
            <a:r>
              <a:rPr lang="it-IT" sz="1400" b="1" dirty="0" smtClean="0">
                <a:solidFill>
                  <a:schemeClr val="accent3">
                    <a:lumMod val="75000"/>
                  </a:schemeClr>
                </a:solidFill>
              </a:rPr>
              <a:t>un'identità precisa</a:t>
            </a:r>
            <a:r>
              <a:rPr lang="it-IT" sz="1400" dirty="0" smtClean="0">
                <a:solidFill>
                  <a:schemeClr val="tx1">
                    <a:lumMod val="75000"/>
                    <a:lumOff val="25000"/>
                  </a:schemeClr>
                </a:solidFill>
              </a:rPr>
              <a:t>, che sia identificabile e isolabile come soggetto stabile </a:t>
            </a:r>
          </a:p>
          <a:p>
            <a:pPr marL="736600" lvl="2" indent="-285750" algn="just">
              <a:lnSpc>
                <a:spcPts val="1920"/>
              </a:lnSpc>
              <a:spcBef>
                <a:spcPts val="0"/>
              </a:spcBef>
              <a:spcAft>
                <a:spcPts val="400"/>
              </a:spcAft>
            </a:pPr>
            <a:r>
              <a:rPr lang="it-IT" sz="1400" dirty="0" smtClean="0">
                <a:solidFill>
                  <a:schemeClr val="tx1">
                    <a:lumMod val="75000"/>
                    <a:lumOff val="25000"/>
                  </a:schemeClr>
                </a:solidFill>
              </a:rPr>
              <a:t>nel rappresentare un </a:t>
            </a:r>
            <a:r>
              <a:rPr lang="it-IT" sz="1400" b="1" dirty="0" smtClean="0">
                <a:solidFill>
                  <a:schemeClr val="accent3">
                    <a:lumMod val="75000"/>
                  </a:schemeClr>
                </a:solidFill>
              </a:rPr>
              <a:t>"luogo di ritrovo" riconosciuto e facilmente accessibile in cui converge una community di simili </a:t>
            </a:r>
            <a:r>
              <a:rPr lang="it-IT" sz="1400" dirty="0" smtClean="0">
                <a:solidFill>
                  <a:schemeClr val="tx1">
                    <a:lumMod val="75000"/>
                    <a:lumOff val="25000"/>
                  </a:schemeClr>
                </a:solidFill>
              </a:rPr>
              <a:t>– che sia la cittadinanza, le fashion </a:t>
            </a:r>
            <a:r>
              <a:rPr lang="it-IT" sz="1400" dirty="0" err="1" smtClean="0">
                <a:solidFill>
                  <a:schemeClr val="tx1">
                    <a:lumMod val="75000"/>
                    <a:lumOff val="25000"/>
                  </a:schemeClr>
                </a:solidFill>
              </a:rPr>
              <a:t>addict</a:t>
            </a:r>
            <a:r>
              <a:rPr lang="it-IT" sz="1400" dirty="0">
                <a:solidFill>
                  <a:schemeClr val="tx1">
                    <a:lumMod val="75000"/>
                    <a:lumOff val="25000"/>
                  </a:schemeClr>
                </a:solidFill>
              </a:rPr>
              <a:t> </a:t>
            </a:r>
            <a:r>
              <a:rPr lang="it-IT" sz="1400" dirty="0" smtClean="0">
                <a:solidFill>
                  <a:schemeClr val="tx1">
                    <a:lumMod val="75000"/>
                    <a:lumOff val="25000"/>
                  </a:schemeClr>
                </a:solidFill>
              </a:rPr>
              <a:t>o i simpatizzanti di una certa parte politica </a:t>
            </a:r>
          </a:p>
          <a:p>
            <a:pPr marL="736600" lvl="2"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b="1" dirty="0" smtClean="0">
                <a:solidFill>
                  <a:schemeClr val="accent3">
                    <a:lumMod val="75000"/>
                  </a:schemeClr>
                </a:solidFill>
              </a:rPr>
              <a:t>In virtù della stabilità e della certezza della sua identità la testata può farsi piattaforma relazionale</a:t>
            </a:r>
            <a:r>
              <a:rPr lang="it-IT" sz="1400" dirty="0" smtClean="0">
                <a:solidFill>
                  <a:schemeClr val="tx1">
                    <a:lumMod val="75000"/>
                    <a:lumOff val="25000"/>
                  </a:schemeClr>
                </a:solidFill>
              </a:rPr>
              <a:t>, animare una conversazione virtuale, farsi sponda empatica di problematiche comuni o di rilevanza pubblica. </a:t>
            </a:r>
            <a:endParaRPr lang="it-IT" sz="1400" dirty="0">
              <a:solidFill>
                <a:schemeClr val="tx1">
                  <a:lumMod val="75000"/>
                  <a:lumOff val="25000"/>
                </a:schemeClr>
              </a:solidFill>
            </a:endParaRPr>
          </a:p>
          <a:p>
            <a:pPr marL="450850" lvl="2" indent="0" algn="just">
              <a:lnSpc>
                <a:spcPts val="1920"/>
              </a:lnSpc>
              <a:spcBef>
                <a:spcPts val="0"/>
              </a:spcBef>
              <a:spcAft>
                <a:spcPts val="400"/>
              </a:spcAft>
              <a:buNone/>
            </a:pPr>
            <a:endParaRPr lang="it-IT" sz="1400" dirty="0" smtClean="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Identificazione</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La relazione interpersonale con la testata </a:t>
            </a:r>
            <a:endParaRPr lang="it-IT" sz="2000" b="1" i="1" dirty="0">
              <a:solidFill>
                <a:schemeClr val="tx1">
                  <a:lumMod val="65000"/>
                  <a:lumOff val="35000"/>
                </a:schemeClr>
              </a:solidFill>
              <a:latin typeface="Arial"/>
              <a:ea typeface="+mj-ea"/>
              <a:cs typeface="Arial"/>
            </a:endParaRPr>
          </a:p>
        </p:txBody>
      </p:sp>
    </p:spTree>
    <p:extLst>
      <p:ext uri="{BB962C8B-B14F-4D97-AF65-F5344CB8AC3E}">
        <p14:creationId xmlns:p14="http://schemas.microsoft.com/office/powerpoint/2010/main" xmlns="" val="3220609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b="1" dirty="0" smtClean="0">
                <a:solidFill>
                  <a:schemeClr val="accent3">
                    <a:lumMod val="75000"/>
                  </a:schemeClr>
                </a:solidFill>
              </a:rPr>
              <a:t>In questo senso, le testate a pagamento si distinguono in maniera netta dalle fonti gratuite, soprattutto quelle digitali </a:t>
            </a:r>
          </a:p>
          <a:p>
            <a:pPr marL="285750" lvl="1" indent="-285750" algn="just">
              <a:lnSpc>
                <a:spcPts val="1920"/>
              </a:lnSpc>
              <a:spcBef>
                <a:spcPts val="0"/>
              </a:spcBef>
              <a:spcAft>
                <a:spcPts val="400"/>
              </a:spcAft>
            </a:pPr>
            <a:endParaRPr lang="it-IT" sz="1400" b="1" dirty="0" smtClean="0">
              <a:solidFill>
                <a:schemeClr val="accent3">
                  <a:lumMod val="7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per sua stessa natura, </a:t>
            </a:r>
            <a:r>
              <a:rPr lang="it-IT" sz="1400" b="1" dirty="0" smtClean="0">
                <a:solidFill>
                  <a:schemeClr val="accent3">
                    <a:lumMod val="75000"/>
                  </a:schemeClr>
                </a:solidFill>
              </a:rPr>
              <a:t>l'ambiente di internet è un luogo plurale e frammentato</a:t>
            </a:r>
            <a:r>
              <a:rPr lang="it-IT" sz="1400" dirty="0" smtClean="0">
                <a:solidFill>
                  <a:schemeClr val="tx1">
                    <a:lumMod val="75000"/>
                    <a:lumOff val="25000"/>
                  </a:schemeClr>
                </a:solidFill>
              </a:rPr>
              <a:t>, che offre un ventaglio inesauribile di possibilità, di fonti, di comunità di appartenenza; proprio per questo, spetta all'individuo l'onere di esplorarle e di sceglierle, un onere che appare gravoso a molti </a:t>
            </a:r>
          </a:p>
          <a:p>
            <a:pPr marL="450850" lvl="2" indent="0" algn="just">
              <a:lnSpc>
                <a:spcPts val="1920"/>
              </a:lnSpc>
              <a:spcBef>
                <a:spcPts val="0"/>
              </a:spcBef>
              <a:spcAft>
                <a:spcPts val="400"/>
              </a:spcAft>
              <a:buNone/>
            </a:pPr>
            <a:endParaRPr lang="it-IT" sz="1400" b="1" dirty="0" smtClean="0">
              <a:solidFill>
                <a:schemeClr val="accent3">
                  <a:lumMod val="75000"/>
                </a:schemeClr>
              </a:solidFill>
            </a:endParaRPr>
          </a:p>
          <a:p>
            <a:pPr marL="736600" lvl="2" indent="-285750" algn="just">
              <a:lnSpc>
                <a:spcPts val="1920"/>
              </a:lnSpc>
              <a:spcBef>
                <a:spcPts val="0"/>
              </a:spcBef>
              <a:spcAft>
                <a:spcPts val="400"/>
              </a:spcAft>
            </a:pPr>
            <a:r>
              <a:rPr lang="it-IT" sz="1400" dirty="0" smtClean="0">
                <a:solidFill>
                  <a:schemeClr val="tx1">
                    <a:lumMod val="75000"/>
                    <a:lumOff val="25000"/>
                  </a:schemeClr>
                </a:solidFill>
              </a:rPr>
              <a:t>i lettori che consultano anche fonti digitali raccontano infatti di come la propria dieta mediale digitale derivi dalla </a:t>
            </a:r>
            <a:r>
              <a:rPr lang="it-IT" sz="1400" b="1" dirty="0" smtClean="0">
                <a:solidFill>
                  <a:schemeClr val="accent3">
                    <a:lumMod val="75000"/>
                  </a:schemeClr>
                </a:solidFill>
              </a:rPr>
              <a:t>composizione di un palinsesto personale </a:t>
            </a:r>
            <a:r>
              <a:rPr lang="it-IT" sz="1400" dirty="0" smtClean="0">
                <a:solidFill>
                  <a:schemeClr val="tx1">
                    <a:lumMod val="75000"/>
                    <a:lumOff val="25000"/>
                  </a:schemeClr>
                </a:solidFill>
              </a:rPr>
              <a:t>cui concorrono fonti disparate e di cui è </a:t>
            </a:r>
            <a:r>
              <a:rPr lang="it-IT" sz="1400" b="1" dirty="0" smtClean="0">
                <a:solidFill>
                  <a:schemeClr val="accent3">
                    <a:lumMod val="75000"/>
                  </a:schemeClr>
                </a:solidFill>
              </a:rPr>
              <a:t>l'individuo a costituire il punto focale in cui esse si riaggregano </a:t>
            </a:r>
            <a:r>
              <a:rPr lang="it-IT" sz="1400" dirty="0" smtClean="0">
                <a:solidFill>
                  <a:schemeClr val="tx1">
                    <a:lumMod val="75000"/>
                    <a:lumOff val="25000"/>
                  </a:schemeClr>
                </a:solidFill>
              </a:rPr>
              <a:t>– spesso grazie all'ausilio di applicazioni come </a:t>
            </a:r>
            <a:r>
              <a:rPr lang="it-IT" sz="1400" dirty="0" err="1" smtClean="0">
                <a:solidFill>
                  <a:schemeClr val="tx1">
                    <a:lumMod val="75000"/>
                    <a:lumOff val="25000"/>
                  </a:schemeClr>
                </a:solidFill>
              </a:rPr>
              <a:t>Flipboard</a:t>
            </a:r>
            <a:r>
              <a:rPr lang="it-IT" sz="1400" dirty="0" smtClean="0">
                <a:solidFill>
                  <a:schemeClr val="tx1">
                    <a:lumMod val="75000"/>
                    <a:lumOff val="25000"/>
                  </a:schemeClr>
                </a:solidFill>
              </a:rPr>
              <a:t> o a piattaforme social come </a:t>
            </a:r>
            <a:r>
              <a:rPr lang="it-IT" sz="1400" dirty="0" err="1" smtClean="0">
                <a:solidFill>
                  <a:schemeClr val="tx1">
                    <a:lumMod val="75000"/>
                    <a:lumOff val="25000"/>
                  </a:schemeClr>
                </a:solidFill>
              </a:rPr>
              <a:t>Twitter</a:t>
            </a:r>
            <a:r>
              <a:rPr lang="it-IT" sz="1400" dirty="0" smtClean="0">
                <a:solidFill>
                  <a:schemeClr val="tx1">
                    <a:lumMod val="75000"/>
                    <a:lumOff val="25000"/>
                  </a:schemeClr>
                </a:solidFill>
              </a:rPr>
              <a:t>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b="1" dirty="0" smtClean="0">
                <a:solidFill>
                  <a:schemeClr val="accent3">
                    <a:lumMod val="75000"/>
                  </a:schemeClr>
                </a:solidFill>
                <a:latin typeface="Arial"/>
                <a:cs typeface="Arial"/>
              </a:rPr>
              <a:t>manca dunque un "altro" – la testata – con cui relazionarsi</a:t>
            </a:r>
            <a:r>
              <a:rPr lang="it-IT" dirty="0" smtClean="0">
                <a:solidFill>
                  <a:schemeClr val="tx1">
                    <a:lumMod val="75000"/>
                    <a:lumOff val="25000"/>
                  </a:schemeClr>
                </a:solidFill>
                <a:latin typeface="Arial"/>
                <a:cs typeface="Arial"/>
              </a:rPr>
              <a:t>, che rappresenti una sponda valoriale e identitaria definita, che faccia sentire il lettore parte di un tutto </a:t>
            </a:r>
          </a:p>
          <a:p>
            <a:pPr marL="1185863" lvl="3" indent="-285750" algn="just">
              <a:lnSpc>
                <a:spcPct val="120000"/>
              </a:lnSpc>
              <a:spcAft>
                <a:spcPts val="400"/>
              </a:spcAft>
              <a:buClr>
                <a:schemeClr val="accent3">
                  <a:lumMod val="50000"/>
                </a:schemeClr>
              </a:buClr>
              <a:buFont typeface="Courier New" panose="02070309020205020404" pitchFamily="49" charset="0"/>
              <a:buChar char="o"/>
            </a:pPr>
            <a:r>
              <a:rPr lang="it-IT" dirty="0" smtClean="0">
                <a:solidFill>
                  <a:schemeClr val="tx1">
                    <a:lumMod val="75000"/>
                    <a:lumOff val="25000"/>
                  </a:schemeClr>
                </a:solidFill>
                <a:latin typeface="Arial"/>
                <a:cs typeface="Arial"/>
              </a:rPr>
              <a:t>anche laddove – come nel caso di </a:t>
            </a:r>
            <a:r>
              <a:rPr lang="it-IT" dirty="0" err="1" smtClean="0">
                <a:solidFill>
                  <a:schemeClr val="tx1">
                    <a:lumMod val="75000"/>
                    <a:lumOff val="25000"/>
                  </a:schemeClr>
                </a:solidFill>
                <a:latin typeface="Arial"/>
                <a:cs typeface="Arial"/>
              </a:rPr>
              <a:t>Twitter</a:t>
            </a:r>
            <a:r>
              <a:rPr lang="it-IT" dirty="0" smtClean="0">
                <a:solidFill>
                  <a:schemeClr val="tx1">
                    <a:lumMod val="75000"/>
                    <a:lumOff val="25000"/>
                  </a:schemeClr>
                </a:solidFill>
                <a:latin typeface="Arial"/>
                <a:cs typeface="Arial"/>
              </a:rPr>
              <a:t> o </a:t>
            </a:r>
            <a:r>
              <a:rPr lang="it-IT" dirty="0" err="1" smtClean="0">
                <a:solidFill>
                  <a:schemeClr val="tx1">
                    <a:lumMod val="75000"/>
                    <a:lumOff val="25000"/>
                  </a:schemeClr>
                </a:solidFill>
                <a:latin typeface="Arial"/>
                <a:cs typeface="Arial"/>
              </a:rPr>
              <a:t>Facebook</a:t>
            </a:r>
            <a:r>
              <a:rPr lang="it-IT" dirty="0" smtClean="0">
                <a:solidFill>
                  <a:schemeClr val="tx1">
                    <a:lumMod val="75000"/>
                    <a:lumOff val="25000"/>
                  </a:schemeClr>
                </a:solidFill>
                <a:latin typeface="Arial"/>
                <a:cs typeface="Arial"/>
              </a:rPr>
              <a:t> – la rete riesce ad attivare dinamiche di condivisione e di scambio, la componente </a:t>
            </a:r>
            <a:r>
              <a:rPr lang="it-IT" dirty="0" err="1" smtClean="0">
                <a:solidFill>
                  <a:schemeClr val="tx1">
                    <a:lumMod val="75000"/>
                    <a:lumOff val="25000"/>
                  </a:schemeClr>
                </a:solidFill>
                <a:latin typeface="Arial"/>
                <a:cs typeface="Arial"/>
              </a:rPr>
              <a:t>randomica</a:t>
            </a:r>
            <a:r>
              <a:rPr lang="it-IT" dirty="0" smtClean="0">
                <a:solidFill>
                  <a:schemeClr val="tx1">
                    <a:lumMod val="75000"/>
                    <a:lumOff val="25000"/>
                  </a:schemeClr>
                </a:solidFill>
                <a:latin typeface="Arial"/>
                <a:cs typeface="Arial"/>
              </a:rPr>
              <a:t> e "asincrona" è elevata: </a:t>
            </a:r>
            <a:r>
              <a:rPr lang="it-IT" b="1" dirty="0" smtClean="0">
                <a:solidFill>
                  <a:schemeClr val="accent3">
                    <a:lumMod val="75000"/>
                  </a:schemeClr>
                </a:solidFill>
                <a:latin typeface="Arial"/>
                <a:cs typeface="Arial"/>
              </a:rPr>
              <a:t>la testata a pagamento parla a tutti e nello stesso momento, detta un'agenda e dunque crea il senso di un evento, diventa "piazza" </a:t>
            </a:r>
            <a:r>
              <a:rPr lang="it-IT" dirty="0" smtClean="0">
                <a:solidFill>
                  <a:schemeClr val="tx1">
                    <a:lumMod val="75000"/>
                    <a:lumOff val="25000"/>
                  </a:schemeClr>
                </a:solidFill>
                <a:latin typeface="Arial"/>
                <a:cs typeface="Arial"/>
              </a:rPr>
              <a:t>perché chiama a sé una comunità di lettori in un tempo e attraverso contenuti che sono entrambi condivisi </a:t>
            </a:r>
            <a:endParaRPr lang="it-IT" dirty="0">
              <a:solidFill>
                <a:schemeClr val="tx1">
                  <a:lumMod val="75000"/>
                  <a:lumOff val="25000"/>
                </a:schemeClr>
              </a:solidFill>
              <a:latin typeface="Arial"/>
              <a:cs typeface="Aria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Identificazione</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La dispersione frammentata delle fonti gratuite </a:t>
            </a:r>
            <a:endParaRPr lang="it-IT" sz="2000" b="1" i="1" dirty="0">
              <a:solidFill>
                <a:schemeClr val="tx1">
                  <a:lumMod val="65000"/>
                  <a:lumOff val="35000"/>
                </a:schemeClr>
              </a:solidFill>
              <a:latin typeface="Arial"/>
              <a:ea typeface="+mj-ea"/>
              <a:cs typeface="Arial"/>
            </a:endParaRPr>
          </a:p>
        </p:txBody>
      </p:sp>
    </p:spTree>
    <p:extLst>
      <p:ext uri="{BB962C8B-B14F-4D97-AF65-F5344CB8AC3E}">
        <p14:creationId xmlns:p14="http://schemas.microsoft.com/office/powerpoint/2010/main" xmlns="" val="20694825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p:cNvSpPr txBox="1">
            <a:spLocks/>
          </p:cNvSpPr>
          <p:nvPr/>
        </p:nvSpPr>
        <p:spPr>
          <a:xfrm>
            <a:off x="285749" y="1010360"/>
            <a:ext cx="8558213" cy="5046056"/>
          </a:xfrm>
          <a:prstGeom prst="rect">
            <a:avLst/>
          </a:prstGeom>
        </p:spPr>
        <p:txBody>
          <a:bodyPr>
            <a:noAutofit/>
          </a:bodyPr>
          <a:lstStyle>
            <a:lvl1pPr marL="0" indent="0" algn="l" defTabSz="457200" rtl="0" eaLnBrk="1" latinLnBrk="0" hangingPunct="1">
              <a:spcBef>
                <a:spcPts val="400"/>
              </a:spcBef>
              <a:buFont typeface="Arial"/>
              <a:buNone/>
              <a:defRPr sz="1700" kern="1200">
                <a:solidFill>
                  <a:schemeClr val="tx1">
                    <a:lumMod val="50000"/>
                    <a:lumOff val="50000"/>
                  </a:schemeClr>
                </a:solidFill>
                <a:latin typeface="Arial"/>
                <a:ea typeface="+mn-ea"/>
                <a:cs typeface="Arial"/>
              </a:defRPr>
            </a:lvl1pPr>
            <a:lvl2pPr marL="627063" indent="-271463" algn="l" defTabSz="457200" rtl="0" eaLnBrk="1" latinLnBrk="0" hangingPunct="1">
              <a:spcBef>
                <a:spcPts val="400"/>
              </a:spcBef>
              <a:buFontTx/>
              <a:buBlip>
                <a:blip r:embed="rId2"/>
              </a:buBlip>
              <a:defRPr sz="1700" kern="1200">
                <a:solidFill>
                  <a:schemeClr val="tx1">
                    <a:lumMod val="50000"/>
                    <a:lumOff val="50000"/>
                  </a:schemeClr>
                </a:solidFill>
                <a:latin typeface="Arial"/>
                <a:ea typeface="+mn-ea"/>
                <a:cs typeface="Arial"/>
              </a:defRPr>
            </a:lvl2pPr>
            <a:lvl3pPr marL="1077913" indent="-273050" algn="l" defTabSz="457200" rtl="0" eaLnBrk="1" latinLnBrk="0" hangingPunct="1">
              <a:spcBef>
                <a:spcPts val="400"/>
              </a:spcBef>
              <a:buClr>
                <a:schemeClr val="accent3">
                  <a:lumMod val="75000"/>
                </a:schemeClr>
              </a:buClr>
              <a:buFont typeface="Wingdings" pitchFamily="2" charset="2"/>
              <a:buChar char="§"/>
              <a:defRPr sz="1700" kern="1200">
                <a:solidFill>
                  <a:schemeClr val="tx1">
                    <a:lumMod val="50000"/>
                    <a:lumOff val="50000"/>
                  </a:schemeClr>
                </a:solidFill>
                <a:latin typeface="Open Sans Light"/>
                <a:ea typeface="+mn-ea"/>
                <a:cs typeface="Open Sans Light"/>
              </a:defRPr>
            </a:lvl3pPr>
            <a:lvl4pPr marL="1528763" indent="-273050" algn="l" defTabSz="457200" rtl="0" eaLnBrk="1" latinLnBrk="0" hangingPunct="1">
              <a:spcBef>
                <a:spcPct val="20000"/>
              </a:spcBef>
              <a:buFont typeface="Arial" pitchFamily="34" charset="0"/>
              <a:buChar char="•"/>
              <a:defRPr sz="1400" kern="1200">
                <a:solidFill>
                  <a:schemeClr val="tx1">
                    <a:lumMod val="65000"/>
                    <a:lumOff val="35000"/>
                  </a:schemeClr>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lnSpc>
                <a:spcPts val="1920"/>
              </a:lnSpc>
              <a:spcBef>
                <a:spcPts val="0"/>
              </a:spcBef>
              <a:spcAft>
                <a:spcPts val="400"/>
              </a:spcAft>
            </a:pPr>
            <a:r>
              <a:rPr lang="it-IT" sz="1400" dirty="0" smtClean="0">
                <a:solidFill>
                  <a:schemeClr val="tx1">
                    <a:lumMod val="75000"/>
                    <a:lumOff val="25000"/>
                  </a:schemeClr>
                </a:solidFill>
              </a:rPr>
              <a:t>La capacità delle testate a pagamento di presidiare il bisogno di </a:t>
            </a:r>
            <a:r>
              <a:rPr lang="it-IT" sz="1400" b="1" dirty="0" smtClean="0">
                <a:solidFill>
                  <a:schemeClr val="accent3">
                    <a:lumMod val="75000"/>
                  </a:schemeClr>
                </a:solidFill>
              </a:rPr>
              <a:t>evasione e di sospensione dell'ordinarietà</a:t>
            </a:r>
            <a:r>
              <a:rPr lang="it-IT" sz="1400" dirty="0">
                <a:solidFill>
                  <a:schemeClr val="tx1">
                    <a:lumMod val="75000"/>
                    <a:lumOff val="25000"/>
                  </a:schemeClr>
                </a:solidFill>
              </a:rPr>
              <a:t> </a:t>
            </a:r>
            <a:r>
              <a:rPr lang="it-IT" sz="1400" dirty="0" smtClean="0">
                <a:solidFill>
                  <a:schemeClr val="tx1">
                    <a:lumMod val="75000"/>
                    <a:lumOff val="25000"/>
                  </a:schemeClr>
                </a:solidFill>
              </a:rPr>
              <a:t>si basa sul carattere fortemente seduttivo dell'esperienza fruitiva offerta. </a:t>
            </a:r>
          </a:p>
          <a:p>
            <a:pPr marL="285750" lvl="1" indent="-285750" algn="just">
              <a:lnSpc>
                <a:spcPts val="1920"/>
              </a:lnSpc>
              <a:spcBef>
                <a:spcPts val="0"/>
              </a:spcBef>
              <a:spcAft>
                <a:spcPts val="400"/>
              </a:spcAft>
            </a:pPr>
            <a:endParaRPr lang="it-IT" sz="1400" dirty="0">
              <a:solidFill>
                <a:schemeClr val="tx1">
                  <a:lumMod val="75000"/>
                  <a:lumOff val="25000"/>
                </a:schemeClr>
              </a:solidFill>
            </a:endParaRPr>
          </a:p>
          <a:p>
            <a:pPr marL="285750" lvl="1" indent="-285750" algn="just">
              <a:lnSpc>
                <a:spcPts val="1920"/>
              </a:lnSpc>
              <a:spcBef>
                <a:spcPts val="0"/>
              </a:spcBef>
              <a:spcAft>
                <a:spcPts val="400"/>
              </a:spcAft>
            </a:pPr>
            <a:r>
              <a:rPr lang="it-IT" sz="1400" dirty="0" smtClean="0">
                <a:solidFill>
                  <a:schemeClr val="tx1">
                    <a:lumMod val="75000"/>
                    <a:lumOff val="25000"/>
                  </a:schemeClr>
                </a:solidFill>
              </a:rPr>
              <a:t>Se è vero che il carattere rituale e </a:t>
            </a:r>
            <a:r>
              <a:rPr lang="it-IT" sz="1400" dirty="0" err="1" smtClean="0">
                <a:solidFill>
                  <a:schemeClr val="tx1">
                    <a:lumMod val="75000"/>
                    <a:lumOff val="25000"/>
                  </a:schemeClr>
                </a:solidFill>
              </a:rPr>
              <a:t>immersivo</a:t>
            </a:r>
            <a:r>
              <a:rPr lang="it-IT" sz="1400" dirty="0" smtClean="0">
                <a:solidFill>
                  <a:schemeClr val="tx1">
                    <a:lumMod val="75000"/>
                    <a:lumOff val="25000"/>
                  </a:schemeClr>
                </a:solidFill>
              </a:rPr>
              <a:t> riguarda l'esperienza di tutti i lettori – indipendentemente dalla motivazione principale alla lettura, nel caso del "lettore spensierato" essa si arricchisce di ulteriori </a:t>
            </a:r>
            <a:r>
              <a:rPr lang="it-IT" sz="1400" b="1" dirty="0" smtClean="0">
                <a:solidFill>
                  <a:schemeClr val="accent3">
                    <a:lumMod val="75000"/>
                  </a:schemeClr>
                </a:solidFill>
              </a:rPr>
              <a:t>valori sensoriali ed estetici</a:t>
            </a:r>
            <a:r>
              <a:rPr lang="it-IT" sz="1400" dirty="0">
                <a:solidFill>
                  <a:schemeClr val="tx1">
                    <a:lumMod val="75000"/>
                    <a:lumOff val="25000"/>
                  </a:schemeClr>
                </a:solidFill>
              </a:rPr>
              <a:t>: soprattutto </a:t>
            </a:r>
            <a:r>
              <a:rPr lang="it-IT" sz="1400" dirty="0" smtClean="0">
                <a:solidFill>
                  <a:schemeClr val="tx1">
                    <a:lumMod val="75000"/>
                    <a:lumOff val="25000"/>
                  </a:schemeClr>
                </a:solidFill>
              </a:rPr>
              <a:t>le riviste, sono capaci di rafforzare la piacevolezza della fruizione dei contenuti attraverso la godibilità intrinseca dell'oggetto: la carta lusinga </a:t>
            </a:r>
          </a:p>
          <a:p>
            <a:pPr marL="736600" lvl="2" indent="-285750" algn="just">
              <a:lnSpc>
                <a:spcPts val="1920"/>
              </a:lnSpc>
              <a:spcBef>
                <a:spcPts val="0"/>
              </a:spcBef>
              <a:spcAft>
                <a:spcPts val="400"/>
              </a:spcAft>
            </a:pPr>
            <a:r>
              <a:rPr lang="it-IT" sz="1400" dirty="0">
                <a:solidFill>
                  <a:schemeClr val="tx1">
                    <a:lumMod val="75000"/>
                    <a:lumOff val="25000"/>
                  </a:schemeClr>
                </a:solidFill>
              </a:rPr>
              <a:t>la vista </a:t>
            </a:r>
            <a:r>
              <a:rPr lang="it-IT" sz="1400" dirty="0">
                <a:solidFill>
                  <a:schemeClr val="tx1">
                    <a:lumMod val="75000"/>
                    <a:lumOff val="25000"/>
                  </a:schemeClr>
                </a:solidFill>
                <a:sym typeface="Wingdings" panose="05000000000000000000" pitchFamily="2" charset="2"/>
              </a:rPr>
              <a:t> il coinvolgimento prodotto dalle immagini lucide e colorate, che spesso rimandano a universi fortemente </a:t>
            </a:r>
            <a:r>
              <a:rPr lang="it-IT" sz="1400" dirty="0" err="1">
                <a:solidFill>
                  <a:schemeClr val="tx1">
                    <a:lumMod val="75000"/>
                    <a:lumOff val="25000"/>
                  </a:schemeClr>
                </a:solidFill>
                <a:sym typeface="Wingdings" panose="05000000000000000000" pitchFamily="2" charset="2"/>
              </a:rPr>
              <a:t>aspirazionali</a:t>
            </a:r>
            <a:r>
              <a:rPr lang="it-IT" sz="1400" dirty="0">
                <a:solidFill>
                  <a:schemeClr val="tx1">
                    <a:lumMod val="75000"/>
                    <a:lumOff val="25000"/>
                  </a:schemeClr>
                </a:solidFill>
                <a:sym typeface="Wingdings" panose="05000000000000000000" pitchFamily="2" charset="2"/>
              </a:rPr>
              <a:t> </a:t>
            </a:r>
            <a:endParaRPr lang="it-IT" sz="1400" dirty="0">
              <a:solidFill>
                <a:schemeClr val="tx1">
                  <a:lumMod val="75000"/>
                  <a:lumOff val="25000"/>
                </a:schemeClr>
              </a:solidFill>
            </a:endParaRPr>
          </a:p>
          <a:p>
            <a:pPr marL="736600" lvl="2" indent="-285750" algn="just">
              <a:lnSpc>
                <a:spcPts val="1920"/>
              </a:lnSpc>
              <a:spcBef>
                <a:spcPts val="0"/>
              </a:spcBef>
              <a:spcAft>
                <a:spcPts val="400"/>
              </a:spcAft>
            </a:pPr>
            <a:r>
              <a:rPr lang="it-IT" sz="1400" dirty="0">
                <a:solidFill>
                  <a:schemeClr val="tx1">
                    <a:lumMod val="75000"/>
                    <a:lumOff val="25000"/>
                  </a:schemeClr>
                </a:solidFill>
              </a:rPr>
              <a:t>l'olfatto </a:t>
            </a:r>
            <a:r>
              <a:rPr lang="it-IT" sz="1400" dirty="0">
                <a:solidFill>
                  <a:schemeClr val="tx1">
                    <a:lumMod val="75000"/>
                    <a:lumOff val="25000"/>
                  </a:schemeClr>
                </a:solidFill>
                <a:sym typeface="Wingdings" panose="05000000000000000000" pitchFamily="2" charset="2"/>
              </a:rPr>
              <a:t> il profumo della carta attiva il più arcaico e non mediato (dalla mente) dei nostri sensi, predisponendo una immersione totale, perché passa anche attraverso il corpo </a:t>
            </a:r>
          </a:p>
          <a:p>
            <a:pPr marL="736600" lvl="2" indent="-285750" algn="just">
              <a:lnSpc>
                <a:spcPts val="1920"/>
              </a:lnSpc>
              <a:spcBef>
                <a:spcPts val="0"/>
              </a:spcBef>
              <a:spcAft>
                <a:spcPts val="400"/>
              </a:spcAft>
            </a:pPr>
            <a:r>
              <a:rPr lang="it-IT" sz="1400" dirty="0">
                <a:solidFill>
                  <a:schemeClr val="tx1">
                    <a:lumMod val="75000"/>
                    <a:lumOff val="25000"/>
                  </a:schemeClr>
                </a:solidFill>
              </a:rPr>
              <a:t>il tatto </a:t>
            </a:r>
            <a:r>
              <a:rPr lang="it-IT" sz="1400" dirty="0">
                <a:solidFill>
                  <a:schemeClr val="tx1">
                    <a:lumMod val="75000"/>
                    <a:lumOff val="25000"/>
                  </a:schemeClr>
                </a:solidFill>
                <a:sym typeface="Wingdings" panose="05000000000000000000" pitchFamily="2" charset="2"/>
              </a:rPr>
              <a:t> lo sfoglio (con il suo suadente fruscio) promuove un rapporto intimo con la testata e un senso di "possesso" dell'oggetto che accentua la caratterizzazione della lettura come "momento per me" tutto da godere </a:t>
            </a:r>
            <a:endParaRPr lang="it-IT" sz="1400" dirty="0">
              <a:solidFill>
                <a:schemeClr val="tx1">
                  <a:lumMod val="75000"/>
                  <a:lumOff val="25000"/>
                </a:schemeClr>
              </a:solidFill>
            </a:endParaRPr>
          </a:p>
          <a:p>
            <a:pPr marL="450850" lvl="2" indent="0" algn="just">
              <a:lnSpc>
                <a:spcPts val="1920"/>
              </a:lnSpc>
              <a:spcBef>
                <a:spcPts val="0"/>
              </a:spcBef>
              <a:spcAft>
                <a:spcPts val="400"/>
              </a:spcAft>
              <a:buNone/>
            </a:pPr>
            <a:endParaRPr lang="it-IT" sz="1400" dirty="0">
              <a:solidFill>
                <a:schemeClr val="tx1">
                  <a:lumMod val="75000"/>
                  <a:lumOff val="25000"/>
                </a:schemeClr>
              </a:solidFill>
            </a:endParaRPr>
          </a:p>
        </p:txBody>
      </p:sp>
      <p:sp>
        <p:nvSpPr>
          <p:cNvPr id="3" name="Segnaposto testo 3"/>
          <p:cNvSpPr txBox="1">
            <a:spLocks/>
          </p:cNvSpPr>
          <p:nvPr/>
        </p:nvSpPr>
        <p:spPr bwMode="auto">
          <a:xfrm>
            <a:off x="182562" y="159209"/>
            <a:ext cx="7856537"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400"/>
              </a:spcBef>
              <a:spcAft>
                <a:spcPct val="0"/>
              </a:spcAft>
            </a:pPr>
            <a:r>
              <a:rPr lang="it-IT" sz="2700" b="1" dirty="0" smtClean="0">
                <a:solidFill>
                  <a:schemeClr val="tx1">
                    <a:lumMod val="65000"/>
                    <a:lumOff val="35000"/>
                  </a:schemeClr>
                </a:solidFill>
                <a:latin typeface="Arial"/>
                <a:ea typeface="+mj-ea"/>
                <a:cs typeface="Arial"/>
              </a:rPr>
              <a:t>Esperienzialità</a:t>
            </a:r>
          </a:p>
          <a:p>
            <a:pPr lvl="0" eaLnBrk="1" fontAlgn="base" hangingPunct="1">
              <a:spcBef>
                <a:spcPts val="400"/>
              </a:spcBef>
              <a:spcAft>
                <a:spcPct val="0"/>
              </a:spcAft>
            </a:pPr>
            <a:r>
              <a:rPr lang="it-IT" sz="2000" b="1" i="1" dirty="0" smtClean="0">
                <a:solidFill>
                  <a:schemeClr val="tx1">
                    <a:lumMod val="65000"/>
                    <a:lumOff val="35000"/>
                  </a:schemeClr>
                </a:solidFill>
                <a:latin typeface="Arial"/>
                <a:ea typeface="+mj-ea"/>
                <a:cs typeface="Arial"/>
              </a:rPr>
              <a:t>Il coinvolgimento dei sensi </a:t>
            </a:r>
            <a:endParaRPr lang="it-IT" sz="2000" b="1" i="1" dirty="0">
              <a:solidFill>
                <a:schemeClr val="tx1">
                  <a:lumMod val="65000"/>
                  <a:lumOff val="35000"/>
                </a:schemeClr>
              </a:solidFill>
              <a:latin typeface="Arial"/>
              <a:ea typeface="+mj-ea"/>
              <a:cs typeface="Arial"/>
            </a:endParaRPr>
          </a:p>
        </p:txBody>
      </p:sp>
    </p:spTree>
    <p:extLst>
      <p:ext uri="{BB962C8B-B14F-4D97-AF65-F5344CB8AC3E}">
        <p14:creationId xmlns:p14="http://schemas.microsoft.com/office/powerpoint/2010/main" xmlns="" val="45951776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16237</TotalTime>
  <Words>24077</Words>
  <Application>Microsoft Office PowerPoint</Application>
  <PresentationFormat>Presentazione su schermo (4:3)</PresentationFormat>
  <Paragraphs>1520</Paragraphs>
  <Slides>122</Slides>
  <Notes>6</Notes>
  <HiddenSlides>0</HiddenSlides>
  <MMClips>0</MMClips>
  <ScaleCrop>false</ScaleCrop>
  <HeadingPairs>
    <vt:vector size="4" baseType="variant">
      <vt:variant>
        <vt:lpstr>Tema</vt:lpstr>
      </vt:variant>
      <vt:variant>
        <vt:i4>1</vt:i4>
      </vt:variant>
      <vt:variant>
        <vt:lpstr>Titoli diapositive</vt:lpstr>
      </vt:variant>
      <vt:variant>
        <vt:i4>122</vt:i4>
      </vt:variant>
    </vt:vector>
  </HeadingPairs>
  <TitlesOfParts>
    <vt:vector size="123" baseType="lpstr">
      <vt:lpstr>Tema di Office</vt:lpstr>
      <vt:lpstr>Diapositiva 1</vt:lpstr>
      <vt:lpstr>Diapositiva 2</vt:lpstr>
      <vt:lpstr>Diapositiva 3</vt:lpstr>
      <vt:lpstr>Obiettivi generali</vt:lpstr>
      <vt:lpstr>Diapositiva 5</vt:lpstr>
      <vt:lpstr>Il campione</vt:lpstr>
      <vt:lpstr>Il campione</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iMac Intel 1</dc:creator>
  <cp:lastModifiedBy>sellitri</cp:lastModifiedBy>
  <cp:revision>1081</cp:revision>
  <cp:lastPrinted>2015-02-09T14:52:57Z</cp:lastPrinted>
  <dcterms:created xsi:type="dcterms:W3CDTF">2013-03-18T14:59:23Z</dcterms:created>
  <dcterms:modified xsi:type="dcterms:W3CDTF">2015-06-30T09:55:34Z</dcterms:modified>
</cp:coreProperties>
</file>